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3" r:id="rId1"/>
  </p:sldMasterIdLst>
  <p:sldIdLst>
    <p:sldId id="257" r:id="rId2"/>
    <p:sldId id="259" r:id="rId3"/>
    <p:sldId id="260" r:id="rId4"/>
    <p:sldId id="261" r:id="rId5"/>
    <p:sldId id="262" r:id="rId6"/>
    <p:sldId id="263" r:id="rId7"/>
    <p:sldId id="285" r:id="rId8"/>
    <p:sldId id="264" r:id="rId9"/>
    <p:sldId id="265" r:id="rId10"/>
    <p:sldId id="286" r:id="rId11"/>
    <p:sldId id="287" r:id="rId12"/>
    <p:sldId id="288" r:id="rId13"/>
    <p:sldId id="289" r:id="rId14"/>
    <p:sldId id="290" r:id="rId15"/>
    <p:sldId id="291" r:id="rId16"/>
    <p:sldId id="292" r:id="rId17"/>
    <p:sldId id="293" r:id="rId18"/>
    <p:sldId id="294" r:id="rId19"/>
    <p:sldId id="266" r:id="rId20"/>
    <p:sldId id="267" r:id="rId21"/>
    <p:sldId id="268" r:id="rId22"/>
    <p:sldId id="269" r:id="rId23"/>
    <p:sldId id="276" r:id="rId24"/>
    <p:sldId id="274" r:id="rId25"/>
    <p:sldId id="280" r:id="rId26"/>
    <p:sldId id="281" r:id="rId27"/>
    <p:sldId id="282" r:id="rId28"/>
    <p:sldId id="283" r:id="rId29"/>
    <p:sldId id="284" r:id="rId30"/>
    <p:sldId id="295" r:id="rId31"/>
    <p:sldId id="279" r:id="rId32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E5600D4C-C274-48C4-A3A5-8A4CF4DF3154}">
          <p14:sldIdLst>
            <p14:sldId id="257"/>
            <p14:sldId id="259"/>
            <p14:sldId id="260"/>
            <p14:sldId id="261"/>
            <p14:sldId id="262"/>
            <p14:sldId id="263"/>
            <p14:sldId id="285"/>
            <p14:sldId id="264"/>
          </p14:sldIdLst>
        </p14:section>
        <p14:section name="Untitled Section" id="{53D3D2DB-3A65-49F7-8E36-546050BEC987}">
          <p14:sldIdLst>
            <p14:sldId id="265"/>
            <p14:sldId id="286"/>
            <p14:sldId id="287"/>
            <p14:sldId id="288"/>
            <p14:sldId id="289"/>
            <p14:sldId id="290"/>
            <p14:sldId id="291"/>
            <p14:sldId id="292"/>
            <p14:sldId id="293"/>
            <p14:sldId id="294"/>
            <p14:sldId id="266"/>
            <p14:sldId id="267"/>
            <p14:sldId id="268"/>
            <p14:sldId id="269"/>
            <p14:sldId id="276"/>
            <p14:sldId id="274"/>
            <p14:sldId id="280"/>
            <p14:sldId id="281"/>
            <p14:sldId id="282"/>
            <p14:sldId id="283"/>
            <p14:sldId id="284"/>
            <p14:sldId id="295"/>
          </p14:sldIdLst>
        </p14:section>
        <p14:section name="Untitled Section" id="{B71A74C4-EAEA-4119-BD1B-49EBF7F8F4CA}">
          <p14:sldIdLst>
            <p14:sldId id="27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7" autoAdjust="0"/>
    <p:restoredTop sz="94728" autoAdjust="0"/>
  </p:normalViewPr>
  <p:slideViewPr>
    <p:cSldViewPr snapToGrid="0">
      <p:cViewPr varScale="1">
        <p:scale>
          <a:sx n="81" d="100"/>
          <a:sy n="81" d="100"/>
        </p:scale>
        <p:origin x="60" y="53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3486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532BF47-D387-471D-A6CF-9F1E737F56E8}" type="datetimeFigureOut">
              <a:rPr lang="en-US" smtClean="0">
                <a:solidFill>
                  <a:srgbClr val="464653"/>
                </a:solidFill>
              </a:rPr>
              <a:pPr>
                <a:defRPr/>
              </a:pPr>
              <a:t>5/23/2018</a:t>
            </a:fld>
            <a:endParaRPr lang="en-US" dirty="0">
              <a:solidFill>
                <a:srgbClr val="464653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464653"/>
              </a:solidFill>
            </a:endParaRPr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11171E1-B7E1-4E37-AB0B-180A23CE06F7}" type="slidenum">
              <a:rPr lang="en-US" altLang="en-US" smtClean="0"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83558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DDFA9-11BA-46D8-B8CE-542A030CE17A}" type="datetimeFigureOut">
              <a:rPr lang="en-US" smtClean="0"/>
              <a:t>5/23/2018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D763282-9677-413C-B683-0158B267AA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834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DDFA9-11BA-46D8-B8CE-542A030CE17A}" type="datetimeFigureOut">
              <a:rPr lang="en-US" smtClean="0"/>
              <a:t>5/23/2018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D763282-9677-413C-B683-0158B267AA4A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872069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DDFA9-11BA-46D8-B8CE-542A030CE17A}" type="datetimeFigureOut">
              <a:rPr lang="en-US" smtClean="0"/>
              <a:t>5/23/2018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763282-9677-413C-B683-0158B267AA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93912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DDFA9-11BA-46D8-B8CE-542A030CE17A}" type="datetimeFigureOut">
              <a:rPr lang="en-US" smtClean="0"/>
              <a:t>5/23/2018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763282-9677-413C-B683-0158B267AA4A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385917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DDFA9-11BA-46D8-B8CE-542A030CE17A}" type="datetimeFigureOut">
              <a:rPr lang="en-US" smtClean="0"/>
              <a:t>5/23/2018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763282-9677-413C-B683-0158B267AA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62505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A63FD6C-975D-4D9D-9460-97F74B4CEDB1}" type="datetimeFigureOut">
              <a:rPr lang="en-US" smtClean="0">
                <a:solidFill>
                  <a:srgbClr val="464653"/>
                </a:solidFill>
              </a:rPr>
              <a:pPr>
                <a:defRPr/>
              </a:pPr>
              <a:t>5/23/2018</a:t>
            </a:fld>
            <a:endParaRPr lang="en-US" dirty="0">
              <a:solidFill>
                <a:srgbClr val="464653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464653"/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61FD2-417B-45BE-B9DF-DC984D2ED883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7140322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B3F28DE-5470-4335-91F8-03CAF5586D0E}" type="datetimeFigureOut">
              <a:rPr lang="en-US" smtClean="0">
                <a:solidFill>
                  <a:srgbClr val="464653"/>
                </a:solidFill>
              </a:rPr>
              <a:pPr>
                <a:defRPr/>
              </a:pPr>
              <a:t>5/23/2018</a:t>
            </a:fld>
            <a:endParaRPr lang="en-US" dirty="0">
              <a:solidFill>
                <a:srgbClr val="464653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464653"/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771B3-7A87-422F-8896-4F8E198ED7BD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6190185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 bwMode="white">
          <a:xfrm>
            <a:off x="0" y="5970588"/>
            <a:ext cx="12192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-12700" y="6053139"/>
            <a:ext cx="2999317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145368" y="6043614"/>
            <a:ext cx="9046633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pic>
        <p:nvPicPr>
          <p:cNvPr id="6" name="Picture 14" descr="Picture1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1200" y="6019801"/>
            <a:ext cx="9135533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3149600" y="4038600"/>
            <a:ext cx="8636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Date Placeholder 27"/>
          <p:cNvSpPr>
            <a:spLocks noGrp="1"/>
          </p:cNvSpPr>
          <p:nvPr>
            <p:ph type="dt" sz="half" idx="10"/>
          </p:nvPr>
        </p:nvSpPr>
        <p:spPr>
          <a:xfrm>
            <a:off x="101600" y="6069013"/>
            <a:ext cx="27432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CB354E00-6C11-416C-812D-774B17CEFF76}" type="datetimeFigureOut">
              <a:rPr lang="en-US"/>
              <a:pPr>
                <a:defRPr/>
              </a:pPr>
              <a:t>5/23/2018</a:t>
            </a:fld>
            <a:endParaRPr lang="en-US" dirty="0"/>
          </a:p>
        </p:txBody>
      </p:sp>
      <p:sp>
        <p:nvSpPr>
          <p:cNvPr id="9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781300" y="236539"/>
            <a:ext cx="78232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>
              <a:solidFill>
                <a:srgbClr val="DDE9EC"/>
              </a:solidFill>
            </a:endParaRPr>
          </a:p>
        </p:txBody>
      </p:sp>
      <p:sp>
        <p:nvSpPr>
          <p:cNvPr id="10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0668000" y="228600"/>
            <a:ext cx="11176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E863E37-80FF-461F-8BB7-A53D55AE4D48}" type="slidenum">
              <a:rPr lang="en-US" altLang="en-US">
                <a:solidFill>
                  <a:srgbClr val="DDE9EC"/>
                </a:solidFill>
              </a:rPr>
              <a:pPr/>
              <a:t>‹#›</a:t>
            </a:fld>
            <a:endParaRPr lang="en-US" altLang="en-US">
              <a:solidFill>
                <a:srgbClr val="DDE9E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113060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2_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 bwMode="white">
          <a:xfrm>
            <a:off x="0" y="5970588"/>
            <a:ext cx="12192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sp>
        <p:nvSpPr>
          <p:cNvPr id="4" name="Rectangle 3"/>
          <p:cNvSpPr/>
          <p:nvPr/>
        </p:nvSpPr>
        <p:spPr>
          <a:xfrm>
            <a:off x="-12700" y="6053139"/>
            <a:ext cx="2999317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sp>
        <p:nvSpPr>
          <p:cNvPr id="5" name="Rectangle 4"/>
          <p:cNvSpPr/>
          <p:nvPr/>
        </p:nvSpPr>
        <p:spPr>
          <a:xfrm>
            <a:off x="3145368" y="6043614"/>
            <a:ext cx="9046633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pic>
        <p:nvPicPr>
          <p:cNvPr id="6" name="Picture 14" descr="Picture1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1200" y="6019801"/>
            <a:ext cx="9135533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3149600" y="4038600"/>
            <a:ext cx="8636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Date Placeholder 27"/>
          <p:cNvSpPr>
            <a:spLocks noGrp="1"/>
          </p:cNvSpPr>
          <p:nvPr>
            <p:ph type="dt" sz="half" idx="10"/>
          </p:nvPr>
        </p:nvSpPr>
        <p:spPr>
          <a:xfrm>
            <a:off x="101600" y="6069013"/>
            <a:ext cx="27432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CB354E00-6C11-416C-812D-774B17CEFF76}" type="datetimeFigureOut">
              <a:rPr lang="en-US"/>
              <a:pPr>
                <a:defRPr/>
              </a:pPr>
              <a:t>5/23/2018</a:t>
            </a:fld>
            <a:endParaRPr lang="en-US" dirty="0"/>
          </a:p>
        </p:txBody>
      </p:sp>
      <p:sp>
        <p:nvSpPr>
          <p:cNvPr id="9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781300" y="236539"/>
            <a:ext cx="78232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0668000" y="228600"/>
            <a:ext cx="11176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E863E37-80FF-461F-8BB7-A53D55AE4D4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1275775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2CD3E0E-F9C2-424A-A7A6-EF321D495C13}" type="datetimeFigureOut">
              <a:rPr lang="en-US" smtClean="0">
                <a:solidFill>
                  <a:srgbClr val="464653"/>
                </a:solidFill>
              </a:rPr>
              <a:pPr>
                <a:defRPr/>
              </a:pPr>
              <a:t>5/23/2018</a:t>
            </a:fld>
            <a:endParaRPr lang="en-US" dirty="0">
              <a:solidFill>
                <a:srgbClr val="464653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464653"/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E49D2-E2F1-48B7-BEA0-A3B3DBE946AE}" type="slidenum">
              <a:rPr lang="en-US" altLang="en-US" smtClean="0"/>
              <a:pPr/>
              <a:t>‹#›</a:t>
            </a:fld>
            <a:endParaRPr lang="en-US" altLang="en-US"/>
          </a:p>
        </p:txBody>
      </p:sp>
      <p:pic>
        <p:nvPicPr>
          <p:cNvPr id="9" name="Picture 9" descr="AHFAclear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53176"/>
            <a:ext cx="711200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342582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9C9B625-658E-49CB-A313-F8E75849BF7A}" type="datetimeFigureOut">
              <a:rPr lang="en-US" smtClean="0">
                <a:solidFill>
                  <a:srgbClr val="464653"/>
                </a:solidFill>
              </a:rPr>
              <a:pPr>
                <a:defRPr/>
              </a:pPr>
              <a:t>5/23/2018</a:t>
            </a:fld>
            <a:endParaRPr lang="en-US" dirty="0">
              <a:solidFill>
                <a:srgbClr val="464653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464653"/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D5A4764-9A53-48D0-AC9B-F3511FD6FE50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170970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492AB42-E76A-485B-AEEF-66E0A0399479}" type="datetimeFigureOut">
              <a:rPr lang="en-US" smtClean="0">
                <a:solidFill>
                  <a:srgbClr val="464653"/>
                </a:solidFill>
              </a:rPr>
              <a:pPr>
                <a:defRPr/>
              </a:pPr>
              <a:t>5/23/2018</a:t>
            </a:fld>
            <a:endParaRPr lang="en-US" dirty="0">
              <a:solidFill>
                <a:srgbClr val="464653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464653"/>
              </a:solidFill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8422A980-C8A6-4817-9007-126F918D47DA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580480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193A7BF-2FF7-4027-A51D-188FD8924663}" type="datetimeFigureOut">
              <a:rPr lang="en-US" smtClean="0">
                <a:solidFill>
                  <a:srgbClr val="464653"/>
                </a:solidFill>
              </a:rPr>
              <a:pPr>
                <a:defRPr/>
              </a:pPr>
              <a:t>5/23/2018</a:t>
            </a:fld>
            <a:endParaRPr lang="en-US" dirty="0">
              <a:solidFill>
                <a:srgbClr val="464653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464653"/>
              </a:solidFill>
            </a:endParaRPr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93A4244C-6282-45E2-AE7C-363F86BD8C9D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344588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4E337C9-4312-479B-A36B-6E45E111347E}" type="datetimeFigureOut">
              <a:rPr lang="en-US" smtClean="0">
                <a:solidFill>
                  <a:srgbClr val="464653"/>
                </a:solidFill>
              </a:rPr>
              <a:pPr>
                <a:defRPr/>
              </a:pPr>
              <a:t>5/23/2018</a:t>
            </a:fld>
            <a:endParaRPr lang="en-US" dirty="0">
              <a:solidFill>
                <a:srgbClr val="464653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464653"/>
              </a:solidFill>
            </a:endParaRPr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4D75A-7B02-4BBF-9913-D2056FBD7185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170303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D5A2A7D-7AED-4DFE-B27F-B68764BB7904}" type="datetimeFigureOut">
              <a:rPr lang="en-US" smtClean="0">
                <a:solidFill>
                  <a:srgbClr val="464653"/>
                </a:solidFill>
              </a:rPr>
              <a:pPr>
                <a:defRPr/>
              </a:pPr>
              <a:t>5/23/2018</a:t>
            </a:fld>
            <a:endParaRPr lang="en-US" dirty="0">
              <a:solidFill>
                <a:srgbClr val="464653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464653"/>
              </a:solidFill>
            </a:endParaRPr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1CAA2-2B0F-4098-913E-B6F49997493A}" type="slidenum">
              <a:rPr lang="en-US" altLang="en-US" smtClean="0">
                <a:solidFill>
                  <a:srgbClr val="464653"/>
                </a:solidFill>
              </a:rPr>
              <a:pPr/>
              <a:t>‹#›</a:t>
            </a:fld>
            <a:endParaRPr lang="en-US" altLang="en-US">
              <a:solidFill>
                <a:srgbClr val="46465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23238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CA8679A-8798-43DF-95D1-B6048175CCD8}" type="datetimeFigureOut">
              <a:rPr lang="en-US" smtClean="0">
                <a:solidFill>
                  <a:srgbClr val="464653"/>
                </a:solidFill>
              </a:rPr>
              <a:pPr>
                <a:defRPr/>
              </a:pPr>
              <a:t>5/23/2018</a:t>
            </a:fld>
            <a:endParaRPr lang="en-US" dirty="0">
              <a:solidFill>
                <a:srgbClr val="464653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464653"/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766B0-3DF8-4511-B2A1-A233A3140590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467083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DEFA477-CDD6-430D-8FC0-F71D39A01E6A}" type="datetimeFigureOut">
              <a:rPr lang="en-US" smtClean="0">
                <a:solidFill>
                  <a:srgbClr val="464653"/>
                </a:solidFill>
              </a:rPr>
              <a:pPr>
                <a:defRPr/>
              </a:pPr>
              <a:t>5/23/2018</a:t>
            </a:fld>
            <a:endParaRPr lang="en-US" dirty="0">
              <a:solidFill>
                <a:srgbClr val="464653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464653"/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8E53EF3-4EB4-46CE-93E0-69F8667CC40B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158107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3DDFA9-11BA-46D8-B8CE-542A030CE17A}" type="datetimeFigureOut">
              <a:rPr lang="en-US" smtClean="0"/>
              <a:t>5/23/2018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6D763282-9677-413C-B683-0158B267AA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3786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705" r:id="rId2"/>
    <p:sldLayoutId id="2147483706" r:id="rId3"/>
    <p:sldLayoutId id="2147483707" r:id="rId4"/>
    <p:sldLayoutId id="2147483708" r:id="rId5"/>
    <p:sldLayoutId id="2147483709" r:id="rId6"/>
    <p:sldLayoutId id="2147483710" r:id="rId7"/>
    <p:sldLayoutId id="2147483711" r:id="rId8"/>
    <p:sldLayoutId id="2147483712" r:id="rId9"/>
    <p:sldLayoutId id="2147483713" r:id="rId10"/>
    <p:sldLayoutId id="2147483714" r:id="rId11"/>
    <p:sldLayoutId id="2147483715" r:id="rId12"/>
    <p:sldLayoutId id="2147483716" r:id="rId13"/>
    <p:sldLayoutId id="2147483717" r:id="rId14"/>
    <p:sldLayoutId id="2147483718" r:id="rId15"/>
    <p:sldLayoutId id="2147483719" r:id="rId16"/>
    <p:sldLayoutId id="2147483720" r:id="rId17"/>
    <p:sldLayoutId id="2147483660" r:id="rId18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hfa.com/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hfa.com/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ric.novoco.com/tenant/rentincome/calculator/z1.jsp" TargetMode="External"/><Relationship Id="rId2" Type="http://schemas.openxmlformats.org/officeDocument/2006/relationships/hyperlink" Target="https://www.huduser.gov/portal/datasets/mtsp.html#2018_query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97768" y="1764632"/>
            <a:ext cx="7315200" cy="2121568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en-US" sz="4000" dirty="0"/>
              <a:t>Compliance Training</a:t>
            </a:r>
            <a:br>
              <a:rPr lang="en-US" sz="4000" dirty="0"/>
            </a:br>
            <a:r>
              <a:rPr lang="en-US" sz="4000" dirty="0"/>
              <a:t>2018</a:t>
            </a:r>
          </a:p>
        </p:txBody>
      </p:sp>
    </p:spTree>
    <p:extLst>
      <p:ext uri="{BB962C8B-B14F-4D97-AF65-F5344CB8AC3E}">
        <p14:creationId xmlns:p14="http://schemas.microsoft.com/office/powerpoint/2010/main" val="38442957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069D30-CB11-47A9-804C-A751F92ACC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Income and Rent Limits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F1A560-3928-4CBF-8521-3363A463B2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dirty="0"/>
              <a:t>Example:  </a:t>
            </a:r>
          </a:p>
          <a:p>
            <a:r>
              <a:rPr lang="en-US" sz="2000" dirty="0"/>
              <a:t>Montgomery County</a:t>
            </a:r>
          </a:p>
          <a:p>
            <a:r>
              <a:rPr lang="en-US" sz="2000" dirty="0"/>
              <a:t>For properties placed in service 4/1/18 and after</a:t>
            </a:r>
          </a:p>
          <a:p>
            <a:r>
              <a:rPr lang="en-US" sz="2000" dirty="0"/>
              <a:t>3-Bedroom Unit = 3 * 1.5 = 4.5 persons</a:t>
            </a:r>
          </a:p>
          <a:p>
            <a:r>
              <a:rPr lang="en-US" sz="2000" dirty="0"/>
              <a:t>  $37,740 4-person 60% income</a:t>
            </a:r>
          </a:p>
          <a:p>
            <a:r>
              <a:rPr lang="en-US" sz="2000" dirty="0"/>
              <a:t>+$</a:t>
            </a:r>
            <a:r>
              <a:rPr lang="en-US" sz="2000" u="sng" dirty="0"/>
              <a:t>40,800</a:t>
            </a:r>
            <a:r>
              <a:rPr lang="en-US" sz="2000" dirty="0"/>
              <a:t> 5-person 60% income</a:t>
            </a:r>
          </a:p>
          <a:p>
            <a:r>
              <a:rPr lang="en-US" sz="2000" dirty="0"/>
              <a:t>  $78,540/2 = $39,270 4.5-person income</a:t>
            </a:r>
          </a:p>
          <a:p>
            <a:r>
              <a:rPr lang="en-US" sz="2000" dirty="0"/>
              <a:t>$39,270/12 months * 30% = $981.75</a:t>
            </a:r>
          </a:p>
          <a:p>
            <a:r>
              <a:rPr lang="en-US" sz="2000" dirty="0"/>
              <a:t>$981.75 is the rent limit for the 3-Bedroom Unit</a:t>
            </a:r>
          </a:p>
        </p:txBody>
      </p:sp>
    </p:spTree>
    <p:extLst>
      <p:ext uri="{BB962C8B-B14F-4D97-AF65-F5344CB8AC3E}">
        <p14:creationId xmlns:p14="http://schemas.microsoft.com/office/powerpoint/2010/main" val="26642299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4D4373-34A9-47A2-B756-41D8765DBD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Income and Rent Limits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F61DA2-4C19-4FAF-9285-6FDDD4E916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200" dirty="0"/>
              <a:t>If you have a housing credit property which chose to only charge 50% rent you would use the same formula and use the 50% income limit.</a:t>
            </a:r>
          </a:p>
          <a:p>
            <a:r>
              <a:rPr lang="en-US" sz="2200" dirty="0"/>
              <a:t>To determine the rent for an efficiency or studio apartment, use the 1-person limit.</a:t>
            </a:r>
          </a:p>
        </p:txBody>
      </p:sp>
    </p:spTree>
    <p:extLst>
      <p:ext uri="{BB962C8B-B14F-4D97-AF65-F5344CB8AC3E}">
        <p14:creationId xmlns:p14="http://schemas.microsoft.com/office/powerpoint/2010/main" val="27051360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14D265-C5AA-46DC-B526-8F650A76D2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Tenant Income Certification (TIC)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583F0E-4B15-4701-A25A-EEF4155FA0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sz="2200" dirty="0"/>
              <a:t>The TIC must be signed and dated by all tenants 18 years of age and older and a member of management.</a:t>
            </a:r>
          </a:p>
          <a:p>
            <a:pPr lvl="1"/>
            <a:r>
              <a:rPr lang="en-US" sz="2200" dirty="0"/>
              <a:t>Avoid conflicting information from the TIC and verifications (student, income, etc.).</a:t>
            </a:r>
          </a:p>
        </p:txBody>
      </p:sp>
    </p:spTree>
    <p:extLst>
      <p:ext uri="{BB962C8B-B14F-4D97-AF65-F5344CB8AC3E}">
        <p14:creationId xmlns:p14="http://schemas.microsoft.com/office/powerpoint/2010/main" val="26438197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912031-F6A7-4945-891D-3F42F1BE1E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Income Verification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7DFE62-1F77-408A-B9C8-0AB6BB2114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sz="2200" dirty="0"/>
              <a:t>Third Party verification is always your 1</a:t>
            </a:r>
            <a:r>
              <a:rPr lang="en-US" sz="2200" baseline="30000" dirty="0"/>
              <a:t>st</a:t>
            </a:r>
            <a:r>
              <a:rPr lang="en-US" sz="2200" dirty="0"/>
              <a:t> choice.</a:t>
            </a:r>
          </a:p>
          <a:p>
            <a:pPr lvl="1"/>
            <a:r>
              <a:rPr lang="en-US" sz="2200" dirty="0"/>
              <a:t>If third party verification is not available then you can attempt other methods such as pay-stubs, bank statements, etc.</a:t>
            </a:r>
          </a:p>
          <a:p>
            <a:pPr lvl="1"/>
            <a:r>
              <a:rPr lang="en-US" sz="2200" dirty="0"/>
              <a:t>You must use a minimum of 4 to 6 pay-stubs.</a:t>
            </a:r>
          </a:p>
          <a:p>
            <a:pPr lvl="1"/>
            <a:r>
              <a:rPr lang="en-US" sz="2200" dirty="0"/>
              <a:t>Year-to-date vs Rate of Pay</a:t>
            </a:r>
          </a:p>
          <a:p>
            <a:pPr lvl="2"/>
            <a:r>
              <a:rPr lang="en-US" sz="2200" dirty="0"/>
              <a:t>Do you use the higher amount?</a:t>
            </a:r>
          </a:p>
        </p:txBody>
      </p:sp>
    </p:spTree>
    <p:extLst>
      <p:ext uri="{BB962C8B-B14F-4D97-AF65-F5344CB8AC3E}">
        <p14:creationId xmlns:p14="http://schemas.microsoft.com/office/powerpoint/2010/main" val="32986634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52E783-4C62-4F43-A5F1-484B1FECFA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Student Verification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CB7211-660C-4D18-B515-52841A1B59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sz="2200" dirty="0"/>
              <a:t>The Student Verification must be completed </a:t>
            </a:r>
            <a:r>
              <a:rPr lang="en-US" sz="2200" b="1" u="sng" dirty="0"/>
              <a:t>annually</a:t>
            </a:r>
            <a:r>
              <a:rPr lang="en-US" sz="2200" dirty="0"/>
              <a:t> by any tenant age 18 or older.</a:t>
            </a:r>
          </a:p>
          <a:p>
            <a:pPr lvl="1"/>
            <a:r>
              <a:rPr lang="en-US" sz="2200" dirty="0"/>
              <a:t>Make sure full-time student households meet one of the exceptions and provide the proof of the exception.</a:t>
            </a:r>
          </a:p>
          <a:p>
            <a:pPr lvl="1"/>
            <a:r>
              <a:rPr lang="en-US" sz="2200" dirty="0"/>
              <a:t>AHFA will soon have a Student Verification for properties in the extended use period.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433304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5976EA-E056-48E9-BF73-BDAC70EB20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Child Support Verification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1CA699-AC4C-4BCD-94C6-3174592D3B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sz="2200" dirty="0"/>
              <a:t>When third party verification is not available for child support, the tenant can complete the Child Support Verification, but it </a:t>
            </a:r>
            <a:r>
              <a:rPr lang="en-US" sz="2200" b="1" u="sng" dirty="0"/>
              <a:t>must</a:t>
            </a:r>
            <a:r>
              <a:rPr lang="en-US" sz="2200" dirty="0"/>
              <a:t> be notarized.</a:t>
            </a:r>
          </a:p>
        </p:txBody>
      </p:sp>
    </p:spTree>
    <p:extLst>
      <p:ext uri="{BB962C8B-B14F-4D97-AF65-F5344CB8AC3E}">
        <p14:creationId xmlns:p14="http://schemas.microsoft.com/office/powerpoint/2010/main" val="419666673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D98951-EFD6-4C1C-81BD-CD3600AAD3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Recertification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8C4DAE-C98B-4DAD-8BE3-D0638DFBB7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sz="2200" dirty="0"/>
              <a:t>100% low-income property can use the Recertification form.</a:t>
            </a:r>
          </a:p>
          <a:p>
            <a:pPr lvl="1"/>
            <a:r>
              <a:rPr lang="en-US" sz="2200" dirty="0"/>
              <a:t>If the Recertification form is not used the file </a:t>
            </a:r>
            <a:r>
              <a:rPr lang="en-US" sz="2200" b="1" u="sng" dirty="0"/>
              <a:t>must</a:t>
            </a:r>
            <a:r>
              <a:rPr lang="en-US" sz="2200" dirty="0"/>
              <a:t> have a completed TIC and student verification.</a:t>
            </a:r>
          </a:p>
          <a:p>
            <a:pPr lvl="1"/>
            <a:r>
              <a:rPr lang="en-US" sz="2200" dirty="0"/>
              <a:t>If your property received HOME funding, you </a:t>
            </a:r>
            <a:r>
              <a:rPr lang="en-US" sz="2200" b="1" u="sng" dirty="0"/>
              <a:t>must</a:t>
            </a:r>
            <a:r>
              <a:rPr lang="en-US" sz="2200" dirty="0"/>
              <a:t> complete a full recertification in years 6, 12, 18.  The move-in year counts as year 1.</a:t>
            </a:r>
          </a:p>
          <a:p>
            <a:pPr lvl="1"/>
            <a:r>
              <a:rPr lang="en-US" sz="2200" dirty="0"/>
              <a:t>If the property is NOT 100% low-income then a full recertification is due at each year.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615500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F6E5ED-5AAB-493C-AE28-74706350B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Asset Verification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C36C65-2365-4716-805C-E6E71E924D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200" dirty="0"/>
              <a:t>Assets must be verified from a 3</a:t>
            </a:r>
            <a:r>
              <a:rPr lang="en-US" sz="2200" baseline="30000" dirty="0"/>
              <a:t>rd</a:t>
            </a:r>
            <a:r>
              <a:rPr lang="en-US" sz="2200" dirty="0"/>
              <a:t> party if they are $5000 or greater on a Housing Credit property.</a:t>
            </a:r>
          </a:p>
          <a:p>
            <a:r>
              <a:rPr lang="en-US" sz="2200" dirty="0"/>
              <a:t>If your property received HOME funding then assets must be verified from a 3</a:t>
            </a:r>
            <a:r>
              <a:rPr lang="en-US" sz="2200" baseline="30000" dirty="0"/>
              <a:t>rd</a:t>
            </a:r>
            <a:r>
              <a:rPr lang="en-US" sz="2200" dirty="0"/>
              <a:t> party no matter the amount.</a:t>
            </a:r>
          </a:p>
        </p:txBody>
      </p:sp>
    </p:spTree>
    <p:extLst>
      <p:ext uri="{BB962C8B-B14F-4D97-AF65-F5344CB8AC3E}">
        <p14:creationId xmlns:p14="http://schemas.microsoft.com/office/powerpoint/2010/main" val="418036272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352F1B-54B7-47B8-8525-A6AAF5DA0E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Effective Date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DF96A2-DD74-4478-B9F3-29CA1EB553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200" dirty="0"/>
              <a:t>On a 100% low-income property, the Effective Date (Move-in Date) stays with the household while the household lives at the property.</a:t>
            </a:r>
          </a:p>
          <a:p>
            <a:r>
              <a:rPr lang="en-US" sz="2200" dirty="0"/>
              <a:t>On a non-100% low-income property, the Effective Date can change if the household transfers to a different building.</a:t>
            </a:r>
          </a:p>
        </p:txBody>
      </p:sp>
    </p:spTree>
    <p:extLst>
      <p:ext uri="{BB962C8B-B14F-4D97-AF65-F5344CB8AC3E}">
        <p14:creationId xmlns:p14="http://schemas.microsoft.com/office/powerpoint/2010/main" val="23320785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Unit Transfer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06425" lvl="1">
              <a:buClr>
                <a:schemeClr val="tx1"/>
              </a:buClr>
            </a:pPr>
            <a:r>
              <a:rPr lang="en-US" sz="2200" dirty="0"/>
              <a:t>A household on a 100% low-income Housing Credit funded property can transfer to any unit on the property.</a:t>
            </a:r>
          </a:p>
          <a:p>
            <a:pPr marL="606425" lvl="1">
              <a:buClr>
                <a:schemeClr val="tx1"/>
              </a:buClr>
            </a:pPr>
            <a:r>
              <a:rPr lang="en-US" sz="2200" dirty="0"/>
              <a:t>If the property is not 100% Low-Income and the household is requesting to move to another building, you must move them out of their current unit and requalify them in the new unit.</a:t>
            </a:r>
          </a:p>
          <a:p>
            <a:pPr marL="606425" lvl="1">
              <a:buClr>
                <a:schemeClr val="tx1"/>
              </a:buClr>
            </a:pPr>
            <a:r>
              <a:rPr lang="en-US" sz="2200" dirty="0"/>
              <a:t>If your property received HOME funding, you must maintain hour property set-aside requirement (check application). </a:t>
            </a:r>
          </a:p>
        </p:txBody>
      </p:sp>
    </p:spTree>
    <p:extLst>
      <p:ext uri="{BB962C8B-B14F-4D97-AF65-F5344CB8AC3E}">
        <p14:creationId xmlns:p14="http://schemas.microsoft.com/office/powerpoint/2010/main" val="15365357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2136775" y="228600"/>
            <a:ext cx="8153400" cy="990600"/>
          </a:xfrm>
        </p:spPr>
        <p:txBody>
          <a:bodyPr>
            <a:normAutofit fontScale="90000"/>
          </a:bodyPr>
          <a:lstStyle/>
          <a:p>
            <a:r>
              <a:rPr lang="en-US" altLang="en-US" sz="4000" dirty="0"/>
              <a:t>How to find AHFA on the Internet?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2136775" y="1600200"/>
            <a:ext cx="8153400" cy="4495800"/>
          </a:xfrm>
        </p:spPr>
        <p:txBody>
          <a:bodyPr/>
          <a:lstStyle/>
          <a:p>
            <a:pPr>
              <a:buClrTx/>
            </a:pPr>
            <a:r>
              <a:rPr lang="en-US" altLang="en-US" b="1" dirty="0"/>
              <a:t>Website Address:  </a:t>
            </a:r>
            <a:r>
              <a:rPr lang="en-US" altLang="en-US" b="1" dirty="0">
                <a:hlinkClick r:id="rId2"/>
              </a:rPr>
              <a:t>www.ahfa.com</a:t>
            </a:r>
            <a:endParaRPr lang="en-US" altLang="en-US" b="1" dirty="0"/>
          </a:p>
          <a:p>
            <a:pPr lvl="1"/>
            <a:r>
              <a:rPr lang="en-US" altLang="en-US" b="1" dirty="0"/>
              <a:t>Under the Multi-family Tab</a:t>
            </a:r>
          </a:p>
          <a:p>
            <a:pPr lvl="2">
              <a:buClrTx/>
            </a:pPr>
            <a:r>
              <a:rPr lang="en-US" altLang="en-US" dirty="0"/>
              <a:t>Select Home &amp; Housing Credits and then Compliance to have access to the Compliance Manual, AHFA Online Management System, AHFA’s Audit Procedures, Mandatory Forms, and Income and Rent Limits.</a:t>
            </a:r>
          </a:p>
          <a:p>
            <a:pPr lvl="1"/>
            <a:r>
              <a:rPr lang="en-US" altLang="en-US" b="1" dirty="0"/>
              <a:t>To get the latest Qualified Allocation Plan (QAP), select Allocation and Application Information</a:t>
            </a:r>
          </a:p>
          <a:p>
            <a:pPr lvl="2"/>
            <a:r>
              <a:rPr lang="en-US" altLang="en-US" dirty="0"/>
              <a:t>Select Download AHFA’s Allocation Plans for the current year</a:t>
            </a:r>
          </a:p>
          <a:p>
            <a:pPr lvl="2"/>
            <a:r>
              <a:rPr lang="en-US" altLang="en-US" dirty="0"/>
              <a:t>Select 2018 Home Action Plan or 2018 Housing Credit Qualified Allocation Plan</a:t>
            </a:r>
          </a:p>
          <a:p>
            <a:pPr marL="0" indent="0">
              <a:buNone/>
            </a:pPr>
            <a:endParaRPr lang="en-US" altLang="en-US" dirty="0"/>
          </a:p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65632565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Tenant Services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ClrTx/>
            </a:pPr>
            <a:r>
              <a:rPr lang="en-US" sz="2200" dirty="0"/>
              <a:t>If tenant services are selected on the application, then we check to see if they are offered (sign-up sheets, pictures, etc.). </a:t>
            </a:r>
          </a:p>
          <a:p>
            <a:pPr lvl="1">
              <a:buClrTx/>
            </a:pPr>
            <a:r>
              <a:rPr lang="en-US" sz="2200" dirty="0"/>
              <a:t>Check your application to see what services are selected for your property.</a:t>
            </a:r>
          </a:p>
          <a:p>
            <a:pPr lvl="1">
              <a:buClrTx/>
            </a:pPr>
            <a:r>
              <a:rPr lang="en-US" sz="2200" dirty="0"/>
              <a:t>If you would like to change to another tenant service, just submit a request to the Compliance Department.</a:t>
            </a:r>
          </a:p>
          <a:p>
            <a:pPr lvl="1">
              <a:buClrTx/>
              <a:buFont typeface="Wingdings" panose="05000000000000000000" pitchFamily="2" charset="2"/>
              <a:buChar char="q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477820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/>
              <a:t>HOME Rule regarding Utility Allowances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/>
              <a:t>For properties where the HOME funds were committed </a:t>
            </a:r>
            <a:r>
              <a:rPr lang="en-US" b="1" u="sng" dirty="0"/>
              <a:t>on</a:t>
            </a:r>
            <a:r>
              <a:rPr lang="en-US" dirty="0"/>
              <a:t> or </a:t>
            </a:r>
            <a:r>
              <a:rPr lang="en-US" b="1" u="sng" dirty="0"/>
              <a:t>after</a:t>
            </a:r>
            <a:r>
              <a:rPr lang="en-US" dirty="0"/>
              <a:t> August 23, 2013 </a:t>
            </a:r>
            <a:r>
              <a:rPr lang="en-US" b="1" u="sng" dirty="0"/>
              <a:t>must</a:t>
            </a:r>
            <a:r>
              <a:rPr lang="en-US" dirty="0"/>
              <a:t> use one of the following:</a:t>
            </a:r>
          </a:p>
          <a:p>
            <a:pPr lvl="2"/>
            <a:r>
              <a:rPr lang="en-US" dirty="0"/>
              <a:t>Local Utility Provider (Alabama Power, etc.)</a:t>
            </a:r>
          </a:p>
          <a:p>
            <a:pPr lvl="2"/>
            <a:r>
              <a:rPr lang="en-US" dirty="0"/>
              <a:t>HUD Utility Schedule Model</a:t>
            </a:r>
          </a:p>
          <a:p>
            <a:pPr lvl="2"/>
            <a:r>
              <a:rPr lang="en-US" dirty="0"/>
              <a:t>Energy Consumption Model</a:t>
            </a:r>
          </a:p>
          <a:p>
            <a:pPr lvl="1"/>
            <a:r>
              <a:rPr lang="en-US" dirty="0"/>
              <a:t>For properties where the HOME funds were committed </a:t>
            </a:r>
            <a:r>
              <a:rPr lang="en-US" b="1" u="sng" dirty="0"/>
              <a:t>on</a:t>
            </a:r>
            <a:r>
              <a:rPr lang="en-US" dirty="0"/>
              <a:t> or </a:t>
            </a:r>
            <a:r>
              <a:rPr lang="en-US" b="1" u="sng" dirty="0"/>
              <a:t>after</a:t>
            </a:r>
            <a:r>
              <a:rPr lang="en-US" dirty="0"/>
              <a:t> August 23, 2013, you </a:t>
            </a:r>
            <a:r>
              <a:rPr lang="en-US" b="1" u="sng" dirty="0"/>
              <a:t>cannot</a:t>
            </a:r>
            <a:r>
              <a:rPr lang="en-US" dirty="0"/>
              <a:t> use the utility allowance from public housing authority (PHA).</a:t>
            </a:r>
          </a:p>
          <a:p>
            <a:pPr lvl="1"/>
            <a:r>
              <a:rPr lang="en-US" dirty="0"/>
              <a:t>For properties where the HOME funds were committed </a:t>
            </a:r>
            <a:r>
              <a:rPr lang="en-US" b="1" u="sng" dirty="0"/>
              <a:t>before</a:t>
            </a:r>
            <a:r>
              <a:rPr lang="en-US" dirty="0"/>
              <a:t> August 23, 2013, you </a:t>
            </a:r>
            <a:r>
              <a:rPr lang="en-US" b="1" dirty="0"/>
              <a:t>can</a:t>
            </a:r>
            <a:r>
              <a:rPr lang="en-US" dirty="0"/>
              <a:t> use the utility allowance approved by AHFA (PHA, property specific, etc.).</a:t>
            </a:r>
          </a:p>
          <a:p>
            <a:pPr>
              <a:buClrTx/>
              <a:buFont typeface="Wingdings" panose="05000000000000000000" pitchFamily="2" charset="2"/>
              <a:buChar char="q"/>
            </a:pPr>
            <a:endParaRPr lang="en-US" dirty="0"/>
          </a:p>
          <a:p>
            <a:pPr>
              <a:buClrTx/>
              <a:buFont typeface="Wingdings" panose="05000000000000000000" pitchFamily="2" charset="2"/>
              <a:buChar char="q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164223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/>
              <a:t>HOME Rule regarding Utility Allowances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000" dirty="0"/>
              <a:t>Housing Credit/HOME funded projects </a:t>
            </a:r>
          </a:p>
          <a:p>
            <a:pPr lvl="1"/>
            <a:r>
              <a:rPr lang="en-US" dirty="0"/>
              <a:t>For properties that the HOME funds were committed on or after August 23, 2013 are able to use the utility allowance from the local PHA for </a:t>
            </a:r>
            <a:r>
              <a:rPr lang="en-US" b="1" dirty="0"/>
              <a:t>Tax Credit</a:t>
            </a:r>
            <a:r>
              <a:rPr lang="en-US" dirty="0"/>
              <a:t> purposes, but must have an alternate utility allowance from the choices listed above to comply with HOME regulations.</a:t>
            </a:r>
          </a:p>
        </p:txBody>
      </p:sp>
    </p:spTree>
    <p:extLst>
      <p:ext uri="{BB962C8B-B14F-4D97-AF65-F5344CB8AC3E}">
        <p14:creationId xmlns:p14="http://schemas.microsoft.com/office/powerpoint/2010/main" val="342277211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Physical Inspection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1"/>
            <a:r>
              <a:rPr lang="en-US" sz="2400" dirty="0"/>
              <a:t>We check for the required and extra amenities selected on the application.</a:t>
            </a:r>
          </a:p>
          <a:p>
            <a:pPr lvl="1"/>
            <a:r>
              <a:rPr lang="en-US" sz="2400" dirty="0"/>
              <a:t>We inspect the building’s exterior and interior.</a:t>
            </a:r>
          </a:p>
          <a:p>
            <a:pPr lvl="1"/>
            <a:r>
              <a:rPr lang="en-US" sz="2400" dirty="0"/>
              <a:t>We inspect 20% of the units chosen randomly or use the Low-Income Housing Credit Minimum Unit Sample Size Reference Chart, whichever is lower.</a:t>
            </a:r>
          </a:p>
          <a:p>
            <a:pPr lvl="1"/>
            <a:r>
              <a:rPr lang="en-US" sz="2400" dirty="0"/>
              <a:t>The units are chosen randomly.</a:t>
            </a:r>
          </a:p>
          <a:p>
            <a:pPr lvl="1"/>
            <a:r>
              <a:rPr lang="en-US" sz="2400" dirty="0"/>
              <a:t>The units and files inspected do not have to match.</a:t>
            </a:r>
          </a:p>
          <a:p>
            <a:pPr lvl="1"/>
            <a:r>
              <a:rPr lang="en-US" sz="2400" dirty="0"/>
              <a:t>Vacant Units can be included in the selected 20%.</a:t>
            </a:r>
          </a:p>
          <a:p>
            <a:pPr lvl="1"/>
            <a:r>
              <a:rPr lang="en-US" sz="2400" dirty="0"/>
              <a:t>Report any physical issues that could be compliance issue to AHFA before the inspection.  </a:t>
            </a:r>
          </a:p>
          <a:p>
            <a:pPr marL="457200" lvl="1" indent="0">
              <a:buNone/>
            </a:pPr>
            <a:endParaRPr lang="en-US" dirty="0"/>
          </a:p>
          <a:p>
            <a:pPr marL="808038">
              <a:buClrTx/>
              <a:buFont typeface="Wingdings" panose="05000000000000000000" pitchFamily="2" charset="2"/>
              <a:buChar char="§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255267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Qualified Allocation Plan (QAP)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1"/>
            <a:r>
              <a:rPr lang="en-US" sz="2000" dirty="0"/>
              <a:t>At a minimum, check the QAP to see what findings are subject to point deductions. You can access the QAP by going to </a:t>
            </a:r>
            <a:r>
              <a:rPr lang="en-US" sz="2000" u="sng" dirty="0">
                <a:hlinkClick r:id="rId2"/>
              </a:rPr>
              <a:t>www.AHFA.com</a:t>
            </a:r>
            <a:r>
              <a:rPr lang="en-US" sz="2000" dirty="0"/>
              <a:t> and in the search icon type QAP and then click on Current year Allocation Plan.</a:t>
            </a:r>
          </a:p>
          <a:p>
            <a:pPr lvl="1"/>
            <a:r>
              <a:rPr lang="en-US" sz="2000" dirty="0"/>
              <a:t>It is recommended to have an inspection schedule (monthly, quarterly, etc.).</a:t>
            </a:r>
          </a:p>
          <a:p>
            <a:pPr lvl="1"/>
            <a:r>
              <a:rPr lang="en-US" sz="2000" dirty="0"/>
              <a:t>If you have questions concerning what is a finding, please refer to the HUD Dictionary of Deficiency Definitions (effective date 8/9/12). You will see most of the listed QAP point deduction findings are considered Level 3 findings. </a:t>
            </a:r>
          </a:p>
        </p:txBody>
      </p:sp>
    </p:spTree>
    <p:extLst>
      <p:ext uri="{BB962C8B-B14F-4D97-AF65-F5344CB8AC3E}">
        <p14:creationId xmlns:p14="http://schemas.microsoft.com/office/powerpoint/2010/main" val="85655811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Qualified Allocation Plan (QAP)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1"/>
            <a:r>
              <a:rPr lang="en-US" sz="2000" dirty="0"/>
              <a:t>Point deductions are only applicable to your properties funding year.   </a:t>
            </a:r>
          </a:p>
          <a:p>
            <a:pPr lvl="2"/>
            <a:r>
              <a:rPr lang="en-US" sz="2000" dirty="0"/>
              <a:t>Fire Extinguishers are required for properties funded 1999 and after.</a:t>
            </a:r>
          </a:p>
          <a:p>
            <a:pPr lvl="2"/>
            <a:r>
              <a:rPr lang="en-US" sz="2000" dirty="0"/>
              <a:t>Fire Canisters are required for properties funded 2013 and after.</a:t>
            </a:r>
            <a:endParaRPr lang="en-US" sz="2200" dirty="0"/>
          </a:p>
          <a:p>
            <a:pPr lvl="1"/>
            <a:r>
              <a:rPr lang="en-US" sz="2200" dirty="0"/>
              <a:t>The unit must have at least one smoke detector on each level.</a:t>
            </a:r>
          </a:p>
          <a:p>
            <a:pPr lvl="1"/>
            <a:r>
              <a:rPr lang="en-US" sz="2200" dirty="0"/>
              <a:t>If an insect infestation is visible in the unit (especially in the kitchen or food storage area) it is subject to a point deduction.</a:t>
            </a:r>
          </a:p>
          <a:p>
            <a:pPr lvl="1"/>
            <a:r>
              <a:rPr lang="en-US" sz="2200" dirty="0"/>
              <a:t>Make sure to get your corrections to AHFA by the due date.  This does not mean wait to send them in on the due date.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796452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Amenities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1"/>
            <a:r>
              <a:rPr lang="en-US" sz="2200" dirty="0"/>
              <a:t>Check the application to make sure you have all the selected extra amenities.</a:t>
            </a:r>
          </a:p>
          <a:p>
            <a:pPr lvl="1"/>
            <a:r>
              <a:rPr lang="en-US" sz="2200" dirty="0"/>
              <a:t>If you have discrepancies there could be a potential point deduction if not corrected.</a:t>
            </a:r>
          </a:p>
          <a:p>
            <a:pPr lvl="1"/>
            <a:r>
              <a:rPr lang="en-US" sz="2200" dirty="0"/>
              <a:t>To correct the discrepancy, you must either provide the amenity, submit a prior approved change order from AHFA, submit a change order with the change order fee, or submit a request to remove the amenity with a change order fee.</a:t>
            </a:r>
          </a:p>
          <a:p>
            <a:pPr lvl="1"/>
            <a:r>
              <a:rPr lang="en-US" sz="2200" dirty="0"/>
              <a:t>If needed, email the AHFA compliance department for a copy of the application amenity sheet.</a:t>
            </a:r>
          </a:p>
        </p:txBody>
      </p:sp>
    </p:spTree>
    <p:extLst>
      <p:ext uri="{BB962C8B-B14F-4D97-AF65-F5344CB8AC3E}">
        <p14:creationId xmlns:p14="http://schemas.microsoft.com/office/powerpoint/2010/main" val="213926996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AHFA Online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1"/>
            <a:r>
              <a:rPr lang="en-US" sz="2200" dirty="0"/>
              <a:t>The online system must be updated each month to ensure up-to-date information.</a:t>
            </a:r>
          </a:p>
          <a:p>
            <a:pPr lvl="1"/>
            <a:r>
              <a:rPr lang="en-US" sz="2200" dirty="0"/>
              <a:t>The online system must be finalized each year.</a:t>
            </a:r>
          </a:p>
          <a:p>
            <a:pPr lvl="1"/>
            <a:r>
              <a:rPr lang="en-US" sz="2200" dirty="0"/>
              <a:t>Before finalizing, make sure all the tenant data has been entered from January 1</a:t>
            </a:r>
            <a:r>
              <a:rPr lang="en-US" sz="2200" baseline="30000" dirty="0"/>
              <a:t>st</a:t>
            </a:r>
            <a:r>
              <a:rPr lang="en-US" sz="2200" dirty="0"/>
              <a:t> through December 31</a:t>
            </a:r>
            <a:r>
              <a:rPr lang="en-US" sz="2200" baseline="30000" dirty="0"/>
              <a:t>st</a:t>
            </a:r>
            <a:r>
              <a:rPr lang="en-US" sz="2200" dirty="0"/>
              <a:t>.</a:t>
            </a:r>
          </a:p>
          <a:p>
            <a:pPr lvl="1"/>
            <a:r>
              <a:rPr lang="en-US" sz="2200" dirty="0"/>
              <a:t>Your choices tell the system which set of income and rent limits to use.</a:t>
            </a:r>
          </a:p>
          <a:p>
            <a:pPr lvl="1"/>
            <a:r>
              <a:rPr lang="en-US" sz="2200" dirty="0"/>
              <a:t>Make sure each cell has an answer even if it is ‘N/A’.</a:t>
            </a:r>
          </a:p>
          <a:p>
            <a:pPr lvl="1"/>
            <a:r>
              <a:rPr lang="en-US" sz="2200" dirty="0"/>
              <a:t>Make sure the answers to the income and rent set-aside question are accurate (if the household is within the 50% income or rent range then choose 50%).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620708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AHFA Online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1"/>
            <a:r>
              <a:rPr lang="en-US" sz="2200" dirty="0"/>
              <a:t>At move-in, make sure to enter the tenant’s move-in income in the Move-In and Current Income cells (this allows the tenant’s move-in income to flow from year to year).  </a:t>
            </a:r>
          </a:p>
          <a:p>
            <a:pPr lvl="1"/>
            <a:r>
              <a:rPr lang="en-US" sz="2200" dirty="0"/>
              <a:t>Do </a:t>
            </a:r>
            <a:r>
              <a:rPr lang="en-US" sz="2200" b="1" dirty="0"/>
              <a:t>not</a:t>
            </a:r>
            <a:r>
              <a:rPr lang="en-US" sz="2200" dirty="0"/>
              <a:t> use negative numbers (if the tenant paid rent is $-50, then enter zero).</a:t>
            </a:r>
          </a:p>
          <a:p>
            <a:pPr lvl="1"/>
            <a:r>
              <a:rPr lang="en-US" sz="2200" dirty="0"/>
              <a:t>If importing, you must start from January 1</a:t>
            </a:r>
            <a:r>
              <a:rPr lang="en-US" sz="2200" baseline="30000" dirty="0"/>
              <a:t>st</a:t>
            </a:r>
            <a:r>
              <a:rPr lang="en-US" sz="2200" dirty="0"/>
              <a:t> each time. </a:t>
            </a:r>
          </a:p>
          <a:p>
            <a:pPr lvl="1"/>
            <a:r>
              <a:rPr lang="en-US" sz="2200" dirty="0"/>
              <a:t>If importing, you must send all the tenant data each time no matter the tenant event.</a:t>
            </a:r>
          </a:p>
          <a:p>
            <a:pPr lvl="1"/>
            <a:r>
              <a:rPr lang="en-US" sz="2200" dirty="0"/>
              <a:t>To review the tenant date that has been entered or imported, just go to the ‘Export Events’ screen.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538446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Annual Owner Certification (AOC)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sz="2200" dirty="0"/>
              <a:t>It can now be submitted online by using AHFA Online.</a:t>
            </a:r>
          </a:p>
          <a:p>
            <a:pPr lvl="1"/>
            <a:r>
              <a:rPr lang="en-US" sz="2200" dirty="0"/>
              <a:t>It can be filled out by the authorized online user for the property</a:t>
            </a:r>
          </a:p>
          <a:p>
            <a:pPr lvl="1"/>
            <a:r>
              <a:rPr lang="en-US" sz="2200" dirty="0"/>
              <a:t>It is faster for both parties.</a:t>
            </a:r>
          </a:p>
          <a:p>
            <a:pPr lvl="1"/>
            <a:r>
              <a:rPr lang="en-US" sz="2200" dirty="0"/>
              <a:t>No Paper</a:t>
            </a:r>
          </a:p>
          <a:p>
            <a:pPr lvl="1"/>
            <a:r>
              <a:rPr lang="en-US" sz="2200" dirty="0"/>
              <a:t>If submitted early, we are able to review for errors and follow-up</a:t>
            </a:r>
          </a:p>
          <a:p>
            <a:pPr lvl="1"/>
            <a:r>
              <a:rPr lang="en-US" sz="2200" dirty="0"/>
              <a:t>You just answer Yes, No, or N/A to each question</a:t>
            </a:r>
          </a:p>
        </p:txBody>
      </p:sp>
    </p:spTree>
    <p:extLst>
      <p:ext uri="{BB962C8B-B14F-4D97-AF65-F5344CB8AC3E}">
        <p14:creationId xmlns:p14="http://schemas.microsoft.com/office/powerpoint/2010/main" val="23987807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Inspection Day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sz="2000" dirty="0"/>
              <a:t>Rent Roll</a:t>
            </a:r>
          </a:p>
          <a:p>
            <a:pPr lvl="1"/>
            <a:r>
              <a:rPr lang="en-US" sz="2000" dirty="0"/>
              <a:t>Utility Allowance(s)</a:t>
            </a:r>
          </a:p>
          <a:p>
            <a:pPr lvl="1"/>
            <a:r>
              <a:rPr lang="en-US" sz="2000" dirty="0"/>
              <a:t>The number of units receiving rental assistance (Section 8, HUD, RD, Private Rental Assistance)</a:t>
            </a:r>
          </a:p>
          <a:p>
            <a:pPr lvl="1"/>
            <a:r>
              <a:rPr lang="en-US" sz="2000" dirty="0"/>
              <a:t>The number of vacant unit(s) and the number of days vacant.</a:t>
            </a:r>
          </a:p>
          <a:p>
            <a:pPr lvl="1"/>
            <a:r>
              <a:rPr lang="en-US" sz="2000" dirty="0"/>
              <a:t>Affirmative Marketing Plan with the method of advertising (Only needed for properties that received HOME funds)</a:t>
            </a:r>
          </a:p>
          <a:p>
            <a:pPr lvl="1"/>
            <a:r>
              <a:rPr lang="en-US" sz="2000" dirty="0"/>
              <a:t>Tenant Services (if applicable)</a:t>
            </a:r>
          </a:p>
          <a:p>
            <a:pPr lvl="1"/>
            <a:r>
              <a:rPr lang="en-US" sz="2000" dirty="0"/>
              <a:t>MR/MI Households (if applicable)</a:t>
            </a:r>
          </a:p>
        </p:txBody>
      </p:sp>
    </p:spTree>
    <p:extLst>
      <p:ext uri="{BB962C8B-B14F-4D97-AF65-F5344CB8AC3E}">
        <p14:creationId xmlns:p14="http://schemas.microsoft.com/office/powerpoint/2010/main" val="55467333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5131DF-648E-492A-85CC-357FE56891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Annual Owner Certification (AOC)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F5F4BA-4063-4EAE-A525-DD046F8ACC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sz="2200" dirty="0"/>
              <a:t>HOME Only properties must submit the paper AOC.</a:t>
            </a:r>
          </a:p>
          <a:p>
            <a:pPr lvl="1"/>
            <a:r>
              <a:rPr lang="en-US" sz="2200" dirty="0"/>
              <a:t>If you have not received 8609s, but have started renting units then you must submit the paper AOC.</a:t>
            </a:r>
          </a:p>
          <a:p>
            <a:pPr lvl="1"/>
            <a:r>
              <a:rPr lang="en-US" sz="2200" dirty="0"/>
              <a:t>If your property only received HOME funds, you must submit the paper AOC with a rent roll as of December 31</a:t>
            </a:r>
            <a:r>
              <a:rPr lang="en-US" sz="2200" baseline="30000" dirty="0"/>
              <a:t>st</a:t>
            </a:r>
            <a:r>
              <a:rPr lang="en-US" sz="2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0249171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6864" y="198120"/>
            <a:ext cx="10871200" cy="990600"/>
          </a:xfrm>
        </p:spPr>
        <p:txBody>
          <a:bodyPr/>
          <a:lstStyle/>
          <a:p>
            <a:r>
              <a:rPr lang="en-US" dirty="0"/>
              <a:t>How to contact AHFA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6864" y="1600200"/>
            <a:ext cx="10871200" cy="4922520"/>
          </a:xfrm>
        </p:spPr>
        <p:txBody>
          <a:bodyPr>
            <a:normAutofit/>
          </a:bodyPr>
          <a:lstStyle/>
          <a:p>
            <a:pPr>
              <a:buClrTx/>
              <a:tabLst>
                <a:tab pos="3094038" algn="l"/>
              </a:tabLst>
            </a:pPr>
            <a:r>
              <a:rPr lang="en-US" sz="2800" dirty="0"/>
              <a:t>Alabama Housing Finance Authority                                   7460 Halcyon Pointe Drive, Suite 200                            Montgomery, AL 36117</a:t>
            </a:r>
          </a:p>
          <a:p>
            <a:pPr marL="0" indent="0">
              <a:buClrTx/>
              <a:buNone/>
              <a:tabLst>
                <a:tab pos="1493838" algn="l"/>
                <a:tab pos="3094038" algn="l"/>
              </a:tabLst>
            </a:pPr>
            <a:endParaRPr lang="en-US" sz="2800" dirty="0"/>
          </a:p>
          <a:p>
            <a:pPr>
              <a:buClrTx/>
              <a:tabLst>
                <a:tab pos="1493838" algn="l"/>
                <a:tab pos="3094038" algn="l"/>
              </a:tabLst>
            </a:pPr>
            <a:r>
              <a:rPr lang="en-US" sz="2800" dirty="0"/>
              <a:t>Phone: 334-244-9200</a:t>
            </a:r>
          </a:p>
          <a:p>
            <a:pPr>
              <a:buClrTx/>
              <a:tabLst>
                <a:tab pos="1493838" algn="l"/>
                <a:tab pos="3094038" algn="l"/>
              </a:tabLst>
            </a:pPr>
            <a:r>
              <a:rPr lang="en-US" sz="2800" dirty="0"/>
              <a:t>Fax: 334-277-1854</a:t>
            </a:r>
          </a:p>
          <a:p>
            <a:pPr>
              <a:buClrTx/>
              <a:tabLst>
                <a:tab pos="1493838" algn="l"/>
                <a:tab pos="3094038" algn="l"/>
              </a:tabLst>
            </a:pPr>
            <a:r>
              <a:rPr lang="en-US" sz="2800" dirty="0"/>
              <a:t>Email: MFCompliance@AHFA.COM</a:t>
            </a:r>
          </a:p>
          <a:p>
            <a:pPr marL="0" indent="0">
              <a:buClrTx/>
              <a:buNone/>
              <a:tabLst>
                <a:tab pos="1493838" algn="l"/>
                <a:tab pos="3094038" algn="l"/>
              </a:tabLst>
            </a:pPr>
            <a:endParaRPr lang="en-US" dirty="0"/>
          </a:p>
          <a:p>
            <a:pPr marL="0" indent="0">
              <a:buClrTx/>
              <a:buNone/>
              <a:tabLst>
                <a:tab pos="1493838" algn="l"/>
                <a:tab pos="3094038" algn="l"/>
              </a:tabLst>
            </a:pPr>
            <a:endParaRPr lang="en-US" dirty="0"/>
          </a:p>
          <a:p>
            <a:pPr marL="0" indent="0">
              <a:buClrTx/>
              <a:buNone/>
              <a:tabLst>
                <a:tab pos="1493838" algn="l"/>
                <a:tab pos="3094038" algn="l"/>
              </a:tabLst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64828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Rent Roll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ClrTx/>
            </a:pPr>
            <a:r>
              <a:rPr lang="en-US" dirty="0"/>
              <a:t>The Rent Roll must have the following information (or you can provide other document(s) with the information):</a:t>
            </a:r>
          </a:p>
          <a:p>
            <a:pPr lvl="1">
              <a:buClrTx/>
            </a:pPr>
            <a:r>
              <a:rPr lang="en-US" dirty="0"/>
              <a:t>Building Identification Number (BIN)</a:t>
            </a:r>
          </a:p>
          <a:p>
            <a:pPr lvl="1">
              <a:buClrTx/>
            </a:pPr>
            <a:r>
              <a:rPr lang="en-US" dirty="0"/>
              <a:t>Unit Number</a:t>
            </a:r>
          </a:p>
          <a:p>
            <a:pPr lvl="1">
              <a:buClrTx/>
            </a:pPr>
            <a:r>
              <a:rPr lang="en-US" dirty="0"/>
              <a:t>Bedroom Size</a:t>
            </a:r>
          </a:p>
          <a:p>
            <a:pPr lvl="1">
              <a:buClrTx/>
            </a:pPr>
            <a:r>
              <a:rPr lang="en-US" dirty="0"/>
              <a:t>Head of Household Name</a:t>
            </a:r>
          </a:p>
          <a:p>
            <a:pPr lvl="1">
              <a:buClrTx/>
            </a:pPr>
            <a:r>
              <a:rPr lang="en-US" dirty="0"/>
              <a:t>Move-in Date</a:t>
            </a:r>
          </a:p>
          <a:p>
            <a:pPr lvl="1">
              <a:buClrTx/>
            </a:pPr>
            <a:r>
              <a:rPr lang="en-US" dirty="0"/>
              <a:t>Number of Household Members at Move-in</a:t>
            </a:r>
          </a:p>
          <a:p>
            <a:pPr lvl="1">
              <a:buClrTx/>
            </a:pPr>
            <a:r>
              <a:rPr lang="en-US" dirty="0"/>
              <a:t>Move-in Income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22770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/>
              <a:t>Rent Roll</a:t>
            </a:r>
            <a:br>
              <a:rPr lang="en-US" sz="4000" dirty="0"/>
            </a:b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Move-in Set-Aside Percentage</a:t>
            </a:r>
          </a:p>
          <a:p>
            <a:r>
              <a:rPr lang="en-US" dirty="0"/>
              <a:t>Recertification Date</a:t>
            </a:r>
          </a:p>
          <a:p>
            <a:r>
              <a:rPr lang="en-US" dirty="0"/>
              <a:t>Number of Household Members at Recertification</a:t>
            </a:r>
          </a:p>
          <a:p>
            <a:r>
              <a:rPr lang="en-US" dirty="0"/>
              <a:t>Recertification Income</a:t>
            </a:r>
          </a:p>
          <a:p>
            <a:r>
              <a:rPr lang="en-US" dirty="0"/>
              <a:t>Recertification Set-Aside Percentage</a:t>
            </a:r>
          </a:p>
          <a:p>
            <a:r>
              <a:rPr lang="en-US" dirty="0"/>
              <a:t>Tenant Paid Rent</a:t>
            </a:r>
          </a:p>
          <a:p>
            <a:r>
              <a:rPr lang="en-US" dirty="0"/>
              <a:t>Utility Allowance Amount</a:t>
            </a:r>
          </a:p>
          <a:p>
            <a:r>
              <a:rPr lang="en-US" dirty="0"/>
              <a:t>Rental Assistance</a:t>
            </a:r>
          </a:p>
          <a:p>
            <a:r>
              <a:rPr lang="en-US" dirty="0"/>
              <a:t>Gross Rent</a:t>
            </a:r>
          </a:p>
          <a:p>
            <a:r>
              <a:rPr lang="en-US" dirty="0"/>
              <a:t>Move-out Date</a:t>
            </a:r>
          </a:p>
          <a:p>
            <a:endParaRPr lang="en-US" dirty="0"/>
          </a:p>
          <a:p>
            <a:pPr lvl="0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2428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Student Verification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2800" dirty="0"/>
              <a:t>Must be updated each calendar year.</a:t>
            </a:r>
          </a:p>
          <a:p>
            <a:r>
              <a:rPr lang="en-US" sz="2800" dirty="0"/>
              <a:t>We will accept the following for proof of documentation:</a:t>
            </a:r>
          </a:p>
          <a:p>
            <a:pPr lvl="1"/>
            <a:r>
              <a:rPr lang="en-US" sz="2800" dirty="0"/>
              <a:t>Cover Sheet from the provider that has the date listed.</a:t>
            </a:r>
          </a:p>
          <a:p>
            <a:pPr lvl="1"/>
            <a:r>
              <a:rPr lang="en-US" sz="2800" dirty="0"/>
              <a:t>You can write down who and when you spoke with to check for an update on the allowance.</a:t>
            </a:r>
          </a:p>
          <a:p>
            <a:pPr lvl="1"/>
            <a:r>
              <a:rPr lang="en-US" sz="2800" dirty="0"/>
              <a:t>You can print out the website page as long as we can see that it is the current allowance.</a:t>
            </a:r>
          </a:p>
          <a:p>
            <a:r>
              <a:rPr lang="en-US" sz="2800" dirty="0"/>
              <a:t>Just don’t provide us an allowance that is dated outside the calendar year without proof that it is the current allowance.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12672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9ADBCD-F8FA-450E-A32B-FC4AAAEAC4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Student Verification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178B30-0924-4026-B116-C58618407A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200" dirty="0"/>
              <a:t>No Change in the utility allowance amount must be documented.</a:t>
            </a:r>
          </a:p>
          <a:p>
            <a:r>
              <a:rPr lang="en-US" sz="2200" dirty="0"/>
              <a:t>We do accept the following utility allowance methods:</a:t>
            </a:r>
          </a:p>
          <a:p>
            <a:pPr lvl="1"/>
            <a:r>
              <a:rPr lang="en-US" sz="2200" dirty="0"/>
              <a:t>Energy Consumption Model</a:t>
            </a:r>
          </a:p>
          <a:p>
            <a:pPr lvl="1"/>
            <a:r>
              <a:rPr lang="en-US" sz="2200" dirty="0"/>
              <a:t>HUD Utility Schedule Model</a:t>
            </a:r>
          </a:p>
          <a:p>
            <a:pPr lvl="1"/>
            <a:r>
              <a:rPr lang="en-US" sz="2200" dirty="0"/>
              <a:t>Utility Allowance provided from the utility provider(s)</a:t>
            </a:r>
          </a:p>
          <a:p>
            <a:r>
              <a:rPr lang="en-US" sz="2200" dirty="0"/>
              <a:t>If you have a tenant who receives rental assistance from Section 8, you must use the utility allowance from the housing authority that provides the assistance.</a:t>
            </a:r>
          </a:p>
        </p:txBody>
      </p:sp>
    </p:spTree>
    <p:extLst>
      <p:ext uri="{BB962C8B-B14F-4D97-AF65-F5344CB8AC3E}">
        <p14:creationId xmlns:p14="http://schemas.microsoft.com/office/powerpoint/2010/main" val="27041496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Income and Rent Limits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>
              <a:buClrTx/>
            </a:pPr>
            <a:r>
              <a:rPr lang="en-US" sz="2200" dirty="0"/>
              <a:t>AHFA is no longer providing the individual income and rent limits on the AHFA website for Housing Credit properties.</a:t>
            </a:r>
          </a:p>
          <a:p>
            <a:pPr lvl="1">
              <a:buClrTx/>
            </a:pPr>
            <a:r>
              <a:rPr lang="en-US" sz="2200" dirty="0"/>
              <a:t>HUD provides the current income limits at </a:t>
            </a:r>
            <a:r>
              <a:rPr lang="en-US" u="sng" dirty="0">
                <a:hlinkClick r:id="rId2"/>
              </a:rPr>
              <a:t>https://www.huduser.gov/portal/datasets/mtsp.html#2018_query</a:t>
            </a:r>
            <a:endParaRPr lang="en-US" u="sng" dirty="0"/>
          </a:p>
          <a:p>
            <a:pPr lvl="1">
              <a:buClrTx/>
            </a:pPr>
            <a:r>
              <a:rPr lang="en-US" sz="2200" dirty="0" err="1"/>
              <a:t>Novogradac</a:t>
            </a:r>
            <a:r>
              <a:rPr lang="en-US" sz="2200" dirty="0"/>
              <a:t> provides a Rent &amp; Income Limit Calculator at </a:t>
            </a:r>
            <a:r>
              <a:rPr lang="en-US" u="sng" dirty="0">
                <a:hlinkClick r:id="rId3"/>
              </a:rPr>
              <a:t>https://ric.novoco.com/tenant/rentincome/calculator/z1.jsp</a:t>
            </a:r>
            <a:endParaRPr lang="en-US" u="sng" dirty="0"/>
          </a:p>
          <a:p>
            <a:pPr lvl="1">
              <a:buClrTx/>
            </a:pPr>
            <a:r>
              <a:rPr lang="en-US" sz="2200" dirty="0"/>
              <a:t>You choose the appropriate income limit by the placed in service date of your property.</a:t>
            </a:r>
          </a:p>
        </p:txBody>
      </p:sp>
    </p:spTree>
    <p:extLst>
      <p:ext uri="{BB962C8B-B14F-4D97-AF65-F5344CB8AC3E}">
        <p14:creationId xmlns:p14="http://schemas.microsoft.com/office/powerpoint/2010/main" val="31556103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/>
              <a:t>Income and Rent Limits</a:t>
            </a:r>
            <a:br>
              <a:rPr lang="en-US" sz="4000" dirty="0"/>
            </a:b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6864" y="1600200"/>
            <a:ext cx="10871200" cy="4876800"/>
          </a:xfrm>
        </p:spPr>
        <p:txBody>
          <a:bodyPr/>
          <a:lstStyle/>
          <a:p>
            <a:pPr marL="0" indent="0">
              <a:buClrTx/>
              <a:buNone/>
            </a:pPr>
            <a:endParaRPr lang="en-US" dirty="0"/>
          </a:p>
          <a:p>
            <a:pPr lvl="2">
              <a:buClrTx/>
            </a:pPr>
            <a:r>
              <a:rPr lang="en-US" sz="2200" dirty="0"/>
              <a:t>The gross rent limit is determined by taking the applicable income limit and divide by 12 and then multiply by 30%.</a:t>
            </a:r>
          </a:p>
          <a:p>
            <a:pPr lvl="2">
              <a:buClrTx/>
            </a:pPr>
            <a:r>
              <a:rPr lang="en-US" sz="2200" dirty="0"/>
              <a:t>The applicable income limit is determined by taking 1.5 person per bedroom size.</a:t>
            </a:r>
          </a:p>
        </p:txBody>
      </p:sp>
    </p:spTree>
    <p:extLst>
      <p:ext uri="{BB962C8B-B14F-4D97-AF65-F5344CB8AC3E}">
        <p14:creationId xmlns:p14="http://schemas.microsoft.com/office/powerpoint/2010/main" val="366250491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Override1.xml><?xml version="1.0" encoding="utf-8"?>
<a:themeOverride xmlns:a="http://schemas.openxmlformats.org/drawingml/2006/main">
  <a:clrScheme name="Origin">
    <a:dk1>
      <a:sysClr val="windowText" lastClr="000000"/>
    </a:dk1>
    <a:lt1>
      <a:sysClr val="window" lastClr="FFFFFF"/>
    </a:lt1>
    <a:dk2>
      <a:srgbClr val="464653"/>
    </a:dk2>
    <a:lt2>
      <a:srgbClr val="DDE9EC"/>
    </a:lt2>
    <a:accent1>
      <a:srgbClr val="727CA3"/>
    </a:accent1>
    <a:accent2>
      <a:srgbClr val="9FB8CD"/>
    </a:accent2>
    <a:accent3>
      <a:srgbClr val="D2DA7A"/>
    </a:accent3>
    <a:accent4>
      <a:srgbClr val="FADA7A"/>
    </a:accent4>
    <a:accent5>
      <a:srgbClr val="B88472"/>
    </a:accent5>
    <a:accent6>
      <a:srgbClr val="8E736A"/>
    </a:accent6>
    <a:hlink>
      <a:srgbClr val="B292CA"/>
    </a:hlink>
    <a:folHlink>
      <a:srgbClr val="6B5680"/>
    </a:folHlink>
  </a:clrScheme>
</a:themeOverride>
</file>

<file path=ppt/theme/themeOverride2.xml><?xml version="1.0" encoding="utf-8"?>
<a:themeOverride xmlns:a="http://schemas.openxmlformats.org/drawingml/2006/main">
  <a:clrScheme name="Origin">
    <a:dk1>
      <a:sysClr val="windowText" lastClr="000000"/>
    </a:dk1>
    <a:lt1>
      <a:sysClr val="window" lastClr="FFFFFF"/>
    </a:lt1>
    <a:dk2>
      <a:srgbClr val="464653"/>
    </a:dk2>
    <a:lt2>
      <a:srgbClr val="DDE9EC"/>
    </a:lt2>
    <a:accent1>
      <a:srgbClr val="727CA3"/>
    </a:accent1>
    <a:accent2>
      <a:srgbClr val="9FB8CD"/>
    </a:accent2>
    <a:accent3>
      <a:srgbClr val="D2DA7A"/>
    </a:accent3>
    <a:accent4>
      <a:srgbClr val="FADA7A"/>
    </a:accent4>
    <a:accent5>
      <a:srgbClr val="B88472"/>
    </a:accent5>
    <a:accent6>
      <a:srgbClr val="8E736A"/>
    </a:accent6>
    <a:hlink>
      <a:srgbClr val="B292CA"/>
    </a:hlink>
    <a:folHlink>
      <a:srgbClr val="6B56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921</TotalTime>
  <Words>2057</Words>
  <Application>Microsoft Office PowerPoint</Application>
  <PresentationFormat>Widescreen</PresentationFormat>
  <Paragraphs>172</Paragraphs>
  <Slides>31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6" baseType="lpstr">
      <vt:lpstr>Arial</vt:lpstr>
      <vt:lpstr>Century Gothic</vt:lpstr>
      <vt:lpstr>Wingdings</vt:lpstr>
      <vt:lpstr>Wingdings 3</vt:lpstr>
      <vt:lpstr>Wisp</vt:lpstr>
      <vt:lpstr>Compliance Training 2018</vt:lpstr>
      <vt:lpstr>How to find AHFA on the Internet?</vt:lpstr>
      <vt:lpstr>Inspection Day</vt:lpstr>
      <vt:lpstr>Rent Roll</vt:lpstr>
      <vt:lpstr>Rent Roll </vt:lpstr>
      <vt:lpstr>Student Verification</vt:lpstr>
      <vt:lpstr>Student Verification</vt:lpstr>
      <vt:lpstr>Income and Rent Limits</vt:lpstr>
      <vt:lpstr>Income and Rent Limits </vt:lpstr>
      <vt:lpstr>Income and Rent Limits</vt:lpstr>
      <vt:lpstr>Income and Rent Limits</vt:lpstr>
      <vt:lpstr>Tenant Income Certification (TIC)</vt:lpstr>
      <vt:lpstr>Income Verification</vt:lpstr>
      <vt:lpstr>Student Verification</vt:lpstr>
      <vt:lpstr>Child Support Verification</vt:lpstr>
      <vt:lpstr>Recertification</vt:lpstr>
      <vt:lpstr>Asset Verification</vt:lpstr>
      <vt:lpstr>Effective Date</vt:lpstr>
      <vt:lpstr>Unit Transfer</vt:lpstr>
      <vt:lpstr>Tenant Services</vt:lpstr>
      <vt:lpstr>HOME Rule regarding Utility Allowances</vt:lpstr>
      <vt:lpstr>HOME Rule regarding Utility Allowances</vt:lpstr>
      <vt:lpstr>Physical Inspection</vt:lpstr>
      <vt:lpstr>Qualified Allocation Plan (QAP)</vt:lpstr>
      <vt:lpstr>Qualified Allocation Plan (QAP)</vt:lpstr>
      <vt:lpstr>Amenities</vt:lpstr>
      <vt:lpstr>AHFA Online</vt:lpstr>
      <vt:lpstr>AHFA Online</vt:lpstr>
      <vt:lpstr>Annual Owner Certification (AOC)</vt:lpstr>
      <vt:lpstr>Annual Owner Certification (AOC)</vt:lpstr>
      <vt:lpstr>How to contact AHFA</vt:lpstr>
    </vt:vector>
  </TitlesOfParts>
  <Company>AHFA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Compliance Training ToTopics 2017</dc:title>
  <dc:creator>Kirkland,Greg</dc:creator>
  <cp:lastModifiedBy>Barrett, Cade</cp:lastModifiedBy>
  <cp:revision>57</cp:revision>
  <cp:lastPrinted>2017-01-23T21:03:57Z</cp:lastPrinted>
  <dcterms:created xsi:type="dcterms:W3CDTF">2017-01-23T14:45:33Z</dcterms:created>
  <dcterms:modified xsi:type="dcterms:W3CDTF">2018-05-23T15:20:47Z</dcterms:modified>
</cp:coreProperties>
</file>