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57" r:id="rId4"/>
    <p:sldId id="258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7EC974-A536-42DE-AF3C-AE691D5320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B6E51-0BE0-4ACF-BE5F-8CE971BD0A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5AD673-3377-4367-95C8-6D163F9C93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385BE8-E61F-431F-B8F6-11230C8CE8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F50CD-AC9F-4F93-B587-E97CAA82C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0974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CFF7B-0F3F-4E3E-8591-C5BF9F846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3054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2B51-AE8F-4550-8946-EE583ADFA6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AAHA Compliance Breakout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98FE4D-9CDC-4541-AFDB-7A49D6B067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22, 2019</a:t>
            </a:r>
          </a:p>
        </p:txBody>
      </p:sp>
    </p:spTree>
    <p:extLst>
      <p:ext uri="{BB962C8B-B14F-4D97-AF65-F5344CB8AC3E}">
        <p14:creationId xmlns:p14="http://schemas.microsoft.com/office/powerpoint/2010/main" val="3540350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3675D-80EA-46FF-A4EE-998053990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Disabilities/Homeless 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5F12B-E941-4636-9B6B-0062B1D5E31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This election form is a part of the application for projects submitted 2016, 2017, 2018, and moving forward</a:t>
            </a:r>
          </a:p>
          <a:p>
            <a:r>
              <a:rPr lang="en-US" dirty="0"/>
              <a:t>Owner’ s election</a:t>
            </a:r>
          </a:p>
          <a:p>
            <a:r>
              <a:rPr lang="en-US" dirty="0"/>
              <a:t>Application requirements</a:t>
            </a:r>
          </a:p>
          <a:p>
            <a:r>
              <a:rPr lang="en-US" dirty="0"/>
              <a:t>Eligible Households</a:t>
            </a:r>
          </a:p>
        </p:txBody>
      </p:sp>
    </p:spTree>
    <p:extLst>
      <p:ext uri="{BB962C8B-B14F-4D97-AF65-F5344CB8AC3E}">
        <p14:creationId xmlns:p14="http://schemas.microsoft.com/office/powerpoint/2010/main" val="423697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BB5F9-E978-47F8-AE7C-8536009FA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Disabilities/Homeless 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9CA37-02DA-4751-B1B1-A4C1539918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At initial lease up, you Must wait 90 days before renting a unit to an otherwise eligible applicant</a:t>
            </a:r>
          </a:p>
          <a:p>
            <a:r>
              <a:rPr lang="en-US" dirty="0"/>
              <a:t>Marketing efforts must be documented</a:t>
            </a:r>
          </a:p>
          <a:p>
            <a:r>
              <a:rPr lang="en-US" dirty="0"/>
              <a:t>Must maintain a separate waiting list of eligible disabled and/or homeless applicants</a:t>
            </a:r>
          </a:p>
          <a:p>
            <a:r>
              <a:rPr lang="en-US" dirty="0"/>
              <a:t>After initial lease up, if you have zero eligible applicants on your waiting list, you have notified the local and/or regional service provider and </a:t>
            </a:r>
            <a:r>
              <a:rPr lang="en-US" dirty="0" err="1"/>
              <a:t>ahfa</a:t>
            </a:r>
            <a:r>
              <a:rPr lang="en-US" dirty="0"/>
              <a:t>, you can rent the unit to an otherwise eligible applicant</a:t>
            </a:r>
          </a:p>
        </p:txBody>
      </p:sp>
    </p:spTree>
    <p:extLst>
      <p:ext uri="{BB962C8B-B14F-4D97-AF65-F5344CB8AC3E}">
        <p14:creationId xmlns:p14="http://schemas.microsoft.com/office/powerpoint/2010/main" val="1408986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40426-1AA5-4768-8AB0-4F83D7C7A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Disabilities/Homeless 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FFCA9-4F5E-4E0B-8883-AE428B8EA0B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following form must be in the household file:</a:t>
            </a:r>
          </a:p>
          <a:p>
            <a:pPr lvl="1"/>
            <a:r>
              <a:rPr lang="en-US" sz="2000" dirty="0"/>
              <a:t>Disability Self Certification</a:t>
            </a:r>
          </a:p>
          <a:p>
            <a:pPr lvl="1"/>
            <a:r>
              <a:rPr lang="en-US" sz="2000" dirty="0"/>
              <a:t>Homeless certification</a:t>
            </a:r>
          </a:p>
        </p:txBody>
      </p:sp>
    </p:spTree>
    <p:extLst>
      <p:ext uri="{BB962C8B-B14F-4D97-AF65-F5344CB8AC3E}">
        <p14:creationId xmlns:p14="http://schemas.microsoft.com/office/powerpoint/2010/main" val="3620513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811E-3AFC-46C6-910D-C2ED2645C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DMS AUTHORITY ONLINE MANAGEMENT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A0261-4E59-4A9C-85E4-3C69FA5911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best to have everyone who uses the system register individually</a:t>
            </a:r>
          </a:p>
          <a:p>
            <a:r>
              <a:rPr lang="en-US" dirty="0"/>
              <a:t>Issue with Sharing usernames and passwords</a:t>
            </a:r>
          </a:p>
          <a:p>
            <a:pPr lvl="1"/>
            <a:r>
              <a:rPr lang="en-US" sz="2000" dirty="0"/>
              <a:t>If you forget the information, I can only assist the registered user</a:t>
            </a:r>
          </a:p>
        </p:txBody>
      </p:sp>
    </p:spTree>
    <p:extLst>
      <p:ext uri="{BB962C8B-B14F-4D97-AF65-F5344CB8AC3E}">
        <p14:creationId xmlns:p14="http://schemas.microsoft.com/office/powerpoint/2010/main" val="613796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AC154-4EB2-4BF7-8CBA-6DC312E0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DMS AUTHORITY ONLINE MANAGEMENT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38426-908B-4B0D-A4B9-79793F8409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Currently we recommend updating the system on a monthly basis</a:t>
            </a:r>
          </a:p>
          <a:p>
            <a:r>
              <a:rPr lang="en-US" dirty="0"/>
              <a:t>In the future, this will be a requirement</a:t>
            </a:r>
          </a:p>
        </p:txBody>
      </p:sp>
    </p:spTree>
    <p:extLst>
      <p:ext uri="{BB962C8B-B14F-4D97-AF65-F5344CB8AC3E}">
        <p14:creationId xmlns:p14="http://schemas.microsoft.com/office/powerpoint/2010/main" val="2644303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45DAD-CFE3-4AAE-B3C4-001E761C1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DMS AUTHORITY ONLINE MANAGEMENT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F497E-BE6B-493C-B39B-32E420E0FE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 Importing</a:t>
            </a:r>
          </a:p>
          <a:p>
            <a:pPr lvl="1"/>
            <a:r>
              <a:rPr lang="en-US" sz="2000" dirty="0"/>
              <a:t>Make sure you send the required data for each event type</a:t>
            </a:r>
          </a:p>
          <a:p>
            <a:pPr lvl="1"/>
            <a:r>
              <a:rPr lang="en-US" sz="2000" dirty="0"/>
              <a:t>Move-in, transfer in and out, recertify, move-out, composition updates are the only importable event types</a:t>
            </a:r>
          </a:p>
          <a:p>
            <a:pPr lvl="1"/>
            <a:r>
              <a:rPr lang="en-US" sz="2000" dirty="0"/>
              <a:t>You cannot import rent updates and student updates</a:t>
            </a:r>
          </a:p>
          <a:p>
            <a:r>
              <a:rPr lang="en-US" dirty="0"/>
              <a:t>Import instructions can be found in the compliance section of the </a:t>
            </a:r>
            <a:r>
              <a:rPr lang="en-US" dirty="0" err="1"/>
              <a:t>ahfa</a:t>
            </a:r>
            <a:r>
              <a:rPr lang="en-US" dirty="0"/>
              <a:t> website</a:t>
            </a:r>
          </a:p>
        </p:txBody>
      </p:sp>
    </p:spTree>
    <p:extLst>
      <p:ext uri="{BB962C8B-B14F-4D97-AF65-F5344CB8AC3E}">
        <p14:creationId xmlns:p14="http://schemas.microsoft.com/office/powerpoint/2010/main" val="1805269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98BDA-BC81-4471-97E3-6A959E17D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DMS AUTHORITY ONLINE MANAGEMENT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F5C7E-367B-47B6-9782-495D917909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Event Details</a:t>
            </a:r>
          </a:p>
          <a:p>
            <a:pPr lvl="1"/>
            <a:r>
              <a:rPr lang="en-US" sz="2000" dirty="0"/>
              <a:t>Rent level % </a:t>
            </a:r>
          </a:p>
          <a:p>
            <a:pPr lvl="1"/>
            <a:r>
              <a:rPr lang="en-US" sz="2000" dirty="0"/>
              <a:t>income level % </a:t>
            </a:r>
          </a:p>
          <a:p>
            <a:pPr lvl="1"/>
            <a:r>
              <a:rPr lang="en-US" sz="2000" dirty="0"/>
              <a:t>funding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051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A49A-86EE-4439-8E61-9F3288DBE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DMS AUTHORITY ONLINE MANAGEMENT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680B9-177C-48EE-9636-DB8E0B6EB11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Move-in Event </a:t>
            </a:r>
          </a:p>
          <a:p>
            <a:pPr lvl="1"/>
            <a:r>
              <a:rPr lang="en-US" sz="2000" dirty="0"/>
              <a:t>Total household income</a:t>
            </a:r>
          </a:p>
          <a:p>
            <a:pPr lvl="1"/>
            <a:r>
              <a:rPr lang="en-US" sz="2000" dirty="0"/>
              <a:t>Household income at move-in</a:t>
            </a:r>
          </a:p>
        </p:txBody>
      </p:sp>
    </p:spTree>
    <p:extLst>
      <p:ext uri="{BB962C8B-B14F-4D97-AF65-F5344CB8AC3E}">
        <p14:creationId xmlns:p14="http://schemas.microsoft.com/office/powerpoint/2010/main" val="3656044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EE11-6B23-42A9-886E-22A99797B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DMS AUTHORITY ONLINE MANAGEMENT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A1E4A-B85B-4035-A298-3F68E1D47F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Utility allowances</a:t>
            </a:r>
          </a:p>
          <a:p>
            <a:pPr lvl="1"/>
            <a:r>
              <a:rPr lang="en-US" sz="2000" dirty="0"/>
              <a:t>You must create the utility allowance(s)</a:t>
            </a:r>
          </a:p>
          <a:p>
            <a:pPr lvl="1"/>
            <a:r>
              <a:rPr lang="en-US" sz="2000" dirty="0"/>
              <a:t>Be very specific with description of the allowance</a:t>
            </a:r>
          </a:p>
          <a:p>
            <a:pPr lvl="1"/>
            <a:r>
              <a:rPr lang="en-US" sz="2000" dirty="0"/>
              <a:t>Once created, you are able to copy them forward</a:t>
            </a:r>
          </a:p>
          <a:p>
            <a:pPr lvl="1"/>
            <a:r>
              <a:rPr lang="en-US" sz="2000" dirty="0"/>
              <a:t>The allowance will last for 12 month plus 90 days</a:t>
            </a:r>
          </a:p>
        </p:txBody>
      </p:sp>
    </p:spTree>
    <p:extLst>
      <p:ext uri="{BB962C8B-B14F-4D97-AF65-F5344CB8AC3E}">
        <p14:creationId xmlns:p14="http://schemas.microsoft.com/office/powerpoint/2010/main" val="2756120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286E1-9940-4C0E-9179-0BEB6C5E5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DMS AUTHORITY ONLINE MANAGEMENT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3EFC4-9999-4335-A003-383EA8750E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Finalizing the year</a:t>
            </a:r>
          </a:p>
          <a:p>
            <a:pPr lvl="1"/>
            <a:r>
              <a:rPr lang="en-US" sz="2000" dirty="0"/>
              <a:t>Enter tenant events before finalizing</a:t>
            </a:r>
          </a:p>
          <a:p>
            <a:pPr lvl="1"/>
            <a:r>
              <a:rPr lang="en-US" sz="2000" dirty="0"/>
              <a:t>January 1</a:t>
            </a:r>
            <a:r>
              <a:rPr lang="en-US" sz="2000" baseline="30000" dirty="0"/>
              <a:t>st</a:t>
            </a:r>
            <a:r>
              <a:rPr lang="en-US" sz="2000" dirty="0"/>
              <a:t> until December 31</a:t>
            </a:r>
            <a:r>
              <a:rPr lang="en-US" sz="2000" baseline="30000" dirty="0"/>
              <a:t>st</a:t>
            </a: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0837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D0F7D-279E-42F4-88B0-99933768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allowance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DB57B-8998-4833-9EDC-2467C720B6E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properties where the home funds were committed on or after August 23, 2013 must use one of the following:</a:t>
            </a:r>
          </a:p>
          <a:p>
            <a:pPr lvl="1"/>
            <a:r>
              <a:rPr lang="en-US" sz="2000" dirty="0"/>
              <a:t>Energy Consumption model</a:t>
            </a:r>
          </a:p>
          <a:p>
            <a:pPr lvl="1"/>
            <a:r>
              <a:rPr lang="en-US" sz="2000" dirty="0"/>
              <a:t>Hud utility Schedule model</a:t>
            </a:r>
          </a:p>
          <a:p>
            <a:pPr lvl="1"/>
            <a:r>
              <a:rPr lang="en-US" sz="2000" dirty="0"/>
              <a:t>Local utility provider</a:t>
            </a:r>
          </a:p>
        </p:txBody>
      </p:sp>
    </p:spTree>
    <p:extLst>
      <p:ext uri="{BB962C8B-B14F-4D97-AF65-F5344CB8AC3E}">
        <p14:creationId xmlns:p14="http://schemas.microsoft.com/office/powerpoint/2010/main" val="4188698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C3BF7-F438-430A-92D9-531ADEC00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DMS AUTHORITY ONLINE MANAGEMENT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44B8E-25A7-44D4-9DBC-2710C98C880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Annual Owner Certification</a:t>
            </a:r>
          </a:p>
          <a:p>
            <a:pPr lvl="1"/>
            <a:r>
              <a:rPr lang="en-US" sz="2000" dirty="0"/>
              <a:t>Make sure you are in the correct effective year </a:t>
            </a:r>
          </a:p>
          <a:p>
            <a:pPr lvl="1"/>
            <a:r>
              <a:rPr lang="en-US" sz="2000" dirty="0"/>
              <a:t>Make sure to click on the submit button when completed</a:t>
            </a:r>
          </a:p>
        </p:txBody>
      </p:sp>
    </p:spTree>
    <p:extLst>
      <p:ext uri="{BB962C8B-B14F-4D97-AF65-F5344CB8AC3E}">
        <p14:creationId xmlns:p14="http://schemas.microsoft.com/office/powerpoint/2010/main" val="100047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5685F-A087-48D3-9993-F261C9B81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Allowance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0E7A6-3D80-4523-A477-9D5EC2E998D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Energy Consumption Model</a:t>
            </a:r>
          </a:p>
          <a:p>
            <a:pPr lvl="1"/>
            <a:r>
              <a:rPr lang="en-US" sz="2000" dirty="0"/>
              <a:t>Relationship between the owner and provider of the energy consumption model</a:t>
            </a:r>
          </a:p>
          <a:p>
            <a:pPr lvl="1"/>
            <a:r>
              <a:rPr lang="en-US" sz="2000" dirty="0"/>
              <a:t>60-day period to submit the request</a:t>
            </a:r>
          </a:p>
          <a:p>
            <a:pPr lvl="1"/>
            <a:r>
              <a:rPr lang="en-US" sz="2000" dirty="0"/>
              <a:t>90-day Approval period</a:t>
            </a:r>
          </a:p>
          <a:p>
            <a:pPr lvl="1"/>
            <a:r>
              <a:rPr lang="en-US" sz="2000" dirty="0"/>
              <a:t>Must be renewed at least once every 12 months</a:t>
            </a:r>
          </a:p>
          <a:p>
            <a:pPr lvl="1"/>
            <a:r>
              <a:rPr lang="en-US" sz="2000" dirty="0"/>
              <a:t>Not required for all properties</a:t>
            </a:r>
          </a:p>
        </p:txBody>
      </p:sp>
    </p:spTree>
    <p:extLst>
      <p:ext uri="{BB962C8B-B14F-4D97-AF65-F5344CB8AC3E}">
        <p14:creationId xmlns:p14="http://schemas.microsoft.com/office/powerpoint/2010/main" val="2799750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0B0D-9F3B-4478-907E-74032A39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Allowance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F69E1-1E4B-48CB-8A7C-311D2116DD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HUD Utility Schedule Model</a:t>
            </a:r>
          </a:p>
          <a:p>
            <a:pPr lvl="1"/>
            <a:r>
              <a:rPr lang="en-US" sz="2000" dirty="0"/>
              <a:t>Utility rate sheets must be provided with the request</a:t>
            </a:r>
          </a:p>
          <a:p>
            <a:pPr lvl="1"/>
            <a:r>
              <a:rPr lang="en-US" sz="2000" dirty="0"/>
              <a:t>Don’t forget about the tax rate % and Extra Fees</a:t>
            </a:r>
          </a:p>
          <a:p>
            <a:pPr lvl="1"/>
            <a:r>
              <a:rPr lang="en-US" sz="2000" dirty="0"/>
              <a:t>Utility rates must be no older than 60 days old</a:t>
            </a:r>
          </a:p>
          <a:p>
            <a:pPr lvl="1"/>
            <a:r>
              <a:rPr lang="en-US" sz="2000" dirty="0"/>
              <a:t>90 day implementation period</a:t>
            </a:r>
          </a:p>
          <a:p>
            <a:pPr lvl="1"/>
            <a:r>
              <a:rPr lang="en-US" sz="2000" dirty="0"/>
              <a:t>Must be renewed at least once every 12 months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00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5B266-029C-4222-BABC-61C373E4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Alabama power </a:t>
            </a:r>
            <a:r>
              <a:rPr lang="en-US" dirty="0" err="1"/>
              <a:t>Ndr-Ecr</a:t>
            </a:r>
            <a:r>
              <a:rPr lang="en-US" dirty="0"/>
              <a:t> Factor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5405E9-EE99-44AD-B83C-ADAE2886813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1" y="1837765"/>
            <a:ext cx="5106113" cy="2676899"/>
          </a:xfr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FE7D95F9-C122-446E-BE58-64A851081F9F}"/>
              </a:ext>
            </a:extLst>
          </p:cNvPr>
          <p:cNvSpPr/>
          <p:nvPr/>
        </p:nvSpPr>
        <p:spPr>
          <a:xfrm>
            <a:off x="6096000" y="1837765"/>
            <a:ext cx="4986683" cy="2676899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calculate the AL Power May ECR factor do the following:</a:t>
            </a:r>
          </a:p>
          <a:p>
            <a:pPr algn="ctr"/>
            <a:r>
              <a:rPr lang="en-US" dirty="0"/>
              <a:t>.75+22.980=23.73/1000=.02373</a:t>
            </a:r>
          </a:p>
          <a:p>
            <a:pPr algn="ctr"/>
            <a:r>
              <a:rPr lang="en-US" dirty="0"/>
              <a:t>.02373 should be entered as an Extra Fee</a:t>
            </a:r>
          </a:p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91A9D8-5C83-4129-A6BC-828D51B467A6}"/>
              </a:ext>
            </a:extLst>
          </p:cNvPr>
          <p:cNvSpPr/>
          <p:nvPr/>
        </p:nvSpPr>
        <p:spPr>
          <a:xfrm>
            <a:off x="2552700" y="4203700"/>
            <a:ext cx="393700" cy="3109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D4869A-25E8-4387-AC9A-AE98825F9519}"/>
              </a:ext>
            </a:extLst>
          </p:cNvPr>
          <p:cNvSpPr/>
          <p:nvPr/>
        </p:nvSpPr>
        <p:spPr>
          <a:xfrm>
            <a:off x="4927600" y="4203700"/>
            <a:ext cx="622300" cy="3109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09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EF906-47BF-49B1-971B-89FC4138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Allowance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12CE3-6310-469E-BB99-C29A62AA27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utility provider</a:t>
            </a:r>
          </a:p>
          <a:p>
            <a:pPr lvl="1"/>
            <a:r>
              <a:rPr lang="en-US" sz="2000" dirty="0"/>
              <a:t>The allowance must be from the provider</a:t>
            </a:r>
          </a:p>
          <a:p>
            <a:pPr lvl="1"/>
            <a:r>
              <a:rPr lang="en-US" sz="2000" dirty="0"/>
              <a:t>Monthly bills from your tenants used to get an average will not be accepted unless you can get the local utility provider to sign off on your work</a:t>
            </a:r>
          </a:p>
        </p:txBody>
      </p:sp>
    </p:spTree>
    <p:extLst>
      <p:ext uri="{BB962C8B-B14F-4D97-AF65-F5344CB8AC3E}">
        <p14:creationId xmlns:p14="http://schemas.microsoft.com/office/powerpoint/2010/main" val="2955329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F3670-D41B-4D4D-A9F6-28E4CC95C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Damage notification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41425-4EB1-4EE8-A054-A04A2E312C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available in the compliance section of the </a:t>
            </a:r>
            <a:r>
              <a:rPr lang="en-US" dirty="0" err="1"/>
              <a:t>ahfa</a:t>
            </a:r>
            <a:r>
              <a:rPr lang="en-US" dirty="0"/>
              <a:t> website</a:t>
            </a:r>
          </a:p>
          <a:p>
            <a:r>
              <a:rPr lang="en-US" dirty="0"/>
              <a:t>Must be submitted if the following happens:</a:t>
            </a:r>
          </a:p>
          <a:p>
            <a:pPr lvl="1"/>
            <a:r>
              <a:rPr lang="en-US" sz="2000" dirty="0"/>
              <a:t>Household displaced</a:t>
            </a:r>
          </a:p>
          <a:p>
            <a:pPr lvl="1"/>
            <a:r>
              <a:rPr lang="en-US" sz="2000" dirty="0"/>
              <a:t>Major damage (flood, storm, fire, etc.)</a:t>
            </a:r>
          </a:p>
          <a:p>
            <a:r>
              <a:rPr lang="en-US" dirty="0"/>
              <a:t>In the future, we will have an Amenity Damage notification</a:t>
            </a:r>
          </a:p>
        </p:txBody>
      </p:sp>
    </p:spTree>
    <p:extLst>
      <p:ext uri="{BB962C8B-B14F-4D97-AF65-F5344CB8AC3E}">
        <p14:creationId xmlns:p14="http://schemas.microsoft.com/office/powerpoint/2010/main" val="1516718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811B-2F1A-439B-B9F7-9097E7D4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Rent roll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26269-23F5-4477-BC70-FC4A3654A7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Set-aside report</a:t>
            </a:r>
          </a:p>
          <a:p>
            <a:r>
              <a:rPr lang="en-US" dirty="0"/>
              <a:t>Vacancy report</a:t>
            </a:r>
          </a:p>
          <a:p>
            <a:r>
              <a:rPr lang="en-US" dirty="0"/>
              <a:t>Income qualified</a:t>
            </a:r>
          </a:p>
          <a:p>
            <a:r>
              <a:rPr lang="en-US" dirty="0"/>
              <a:t>Gross rent</a:t>
            </a:r>
          </a:p>
          <a:p>
            <a:r>
              <a:rPr lang="en-US" dirty="0"/>
              <a:t>Full-time student household</a:t>
            </a:r>
          </a:p>
          <a:p>
            <a:r>
              <a:rPr lang="en-US" dirty="0"/>
              <a:t>Disability/homeless election</a:t>
            </a:r>
          </a:p>
        </p:txBody>
      </p:sp>
    </p:spTree>
    <p:extLst>
      <p:ext uri="{BB962C8B-B14F-4D97-AF65-F5344CB8AC3E}">
        <p14:creationId xmlns:p14="http://schemas.microsoft.com/office/powerpoint/2010/main" val="345678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A26EE-CE7D-4AB7-B4FF-4D8DE4D08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our mailing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84A5F-5A7A-40C6-9084-3C399F9788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/>
          <a:lstStyle/>
          <a:p>
            <a:r>
              <a:rPr lang="en-US" dirty="0"/>
              <a:t>Everyone needs to add themselves to this list</a:t>
            </a:r>
          </a:p>
          <a:p>
            <a:r>
              <a:rPr lang="en-US" dirty="0"/>
              <a:t>It is located in the compliance section of the </a:t>
            </a:r>
            <a:r>
              <a:rPr lang="en-US" dirty="0" err="1"/>
              <a:t>ahfa</a:t>
            </a:r>
            <a:r>
              <a:rPr lang="en-US" dirty="0"/>
              <a:t> website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D96466-EBDB-4578-80BC-2780099E3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198" y="3914056"/>
            <a:ext cx="2353003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35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312</TotalTime>
  <Words>655</Words>
  <Application>Microsoft Office PowerPoint</Application>
  <PresentationFormat>Widescreen</PresentationFormat>
  <Paragraphs>95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Impact</vt:lpstr>
      <vt:lpstr>Main Event</vt:lpstr>
      <vt:lpstr>AAHA Compliance Breakout</vt:lpstr>
      <vt:lpstr>Utility allowance</vt:lpstr>
      <vt:lpstr>Utility Allowance </vt:lpstr>
      <vt:lpstr>Utility Allowance</vt:lpstr>
      <vt:lpstr>Alabama power Ndr-Ecr Factor</vt:lpstr>
      <vt:lpstr>Utility Allowance</vt:lpstr>
      <vt:lpstr>Property Damage notification</vt:lpstr>
      <vt:lpstr>Rent roll is important</vt:lpstr>
      <vt:lpstr>Join our mailing list</vt:lpstr>
      <vt:lpstr>Disabilities/Homeless election</vt:lpstr>
      <vt:lpstr>Disabilities/Homeless election</vt:lpstr>
      <vt:lpstr>Disabilities/Homeless election</vt:lpstr>
      <vt:lpstr>DMS AUTHORITY ONLINE MANAGEMENT System</vt:lpstr>
      <vt:lpstr>DMS AUTHORITY ONLINE MANAGEMENT System</vt:lpstr>
      <vt:lpstr>DMS AUTHORITY ONLINE MANAGEMENT System</vt:lpstr>
      <vt:lpstr>DMS AUTHORITY ONLINE MANAGEMENT System</vt:lpstr>
      <vt:lpstr>DMS AUTHORITY ONLINE MANAGEMENT System</vt:lpstr>
      <vt:lpstr>DMS AUTHORITY ONLINE MANAGEMENT System</vt:lpstr>
      <vt:lpstr>DMS AUTHORITY ONLINE MANAGEMENT System</vt:lpstr>
      <vt:lpstr>DMS AUTHORITY ONLINE MANAGEMENT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AAHA Compliance Breakout</dc:title>
  <dc:creator>Barrett, Cade</dc:creator>
  <cp:lastModifiedBy>Barrett, Cade</cp:lastModifiedBy>
  <cp:revision>18</cp:revision>
  <cp:lastPrinted>2019-05-21T19:14:32Z</cp:lastPrinted>
  <dcterms:created xsi:type="dcterms:W3CDTF">2019-05-20T20:06:43Z</dcterms:created>
  <dcterms:modified xsi:type="dcterms:W3CDTF">2019-05-21T19:20:00Z</dcterms:modified>
</cp:coreProperties>
</file>