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6"/>
  </p:notesMasterIdLst>
  <p:handoutMasterIdLst>
    <p:handoutMasterId r:id="rId8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8" r:id="rId14"/>
    <p:sldId id="268" r:id="rId15"/>
    <p:sldId id="269" r:id="rId16"/>
    <p:sldId id="270" r:id="rId17"/>
    <p:sldId id="271" r:id="rId18"/>
    <p:sldId id="272" r:id="rId19"/>
    <p:sldId id="274" r:id="rId20"/>
    <p:sldId id="275" r:id="rId21"/>
    <p:sldId id="277" r:id="rId22"/>
    <p:sldId id="278" r:id="rId23"/>
    <p:sldId id="279" r:id="rId24"/>
    <p:sldId id="331" r:id="rId25"/>
    <p:sldId id="281" r:id="rId26"/>
    <p:sldId id="282" r:id="rId27"/>
    <p:sldId id="287" r:id="rId28"/>
    <p:sldId id="285" r:id="rId29"/>
    <p:sldId id="311" r:id="rId30"/>
    <p:sldId id="332" r:id="rId31"/>
    <p:sldId id="340" r:id="rId32"/>
    <p:sldId id="342" r:id="rId33"/>
    <p:sldId id="338" r:id="rId34"/>
    <p:sldId id="339" r:id="rId35"/>
    <p:sldId id="344" r:id="rId36"/>
    <p:sldId id="346" r:id="rId37"/>
    <p:sldId id="345" r:id="rId38"/>
    <p:sldId id="348" r:id="rId39"/>
    <p:sldId id="349" r:id="rId40"/>
    <p:sldId id="325" r:id="rId41"/>
    <p:sldId id="351" r:id="rId42"/>
    <p:sldId id="352" r:id="rId43"/>
    <p:sldId id="354" r:id="rId44"/>
    <p:sldId id="353" r:id="rId45"/>
    <p:sldId id="360" r:id="rId46"/>
    <p:sldId id="293" r:id="rId47"/>
    <p:sldId id="294" r:id="rId48"/>
    <p:sldId id="283" r:id="rId49"/>
    <p:sldId id="295" r:id="rId50"/>
    <p:sldId id="333" r:id="rId51"/>
    <p:sldId id="290" r:id="rId52"/>
    <p:sldId id="289" r:id="rId53"/>
    <p:sldId id="288" r:id="rId54"/>
    <p:sldId id="334"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36" r:id="rId69"/>
    <p:sldId id="284" r:id="rId70"/>
    <p:sldId id="329" r:id="rId71"/>
    <p:sldId id="337" r:id="rId72"/>
    <p:sldId id="313" r:id="rId73"/>
    <p:sldId id="322" r:id="rId74"/>
    <p:sldId id="355" r:id="rId75"/>
    <p:sldId id="315" r:id="rId76"/>
    <p:sldId id="356" r:id="rId77"/>
    <p:sldId id="316" r:id="rId78"/>
    <p:sldId id="317" r:id="rId79"/>
    <p:sldId id="314" r:id="rId80"/>
    <p:sldId id="323" r:id="rId81"/>
    <p:sldId id="327" r:id="rId82"/>
    <p:sldId id="330" r:id="rId83"/>
    <p:sldId id="357" r:id="rId84"/>
    <p:sldId id="359"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30" autoAdjust="0"/>
  </p:normalViewPr>
  <p:slideViewPr>
    <p:cSldViewPr>
      <p:cViewPr varScale="1">
        <p:scale>
          <a:sx n="83" d="100"/>
          <a:sy n="83" d="100"/>
        </p:scale>
        <p:origin x="-648" y="-8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4EC01-D8C0-4917-8960-616CE334E6D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79BB1BE-17EC-4A50-860A-ADCC8BE132D8}">
      <dgm:prSet phldrT="[Text]"/>
      <dgm:spPr/>
      <dgm:t>
        <a:bodyPr/>
        <a:lstStyle/>
        <a:p>
          <a:r>
            <a:rPr lang="en-US" dirty="0" smtClean="0"/>
            <a:t>IRS</a:t>
          </a:r>
          <a:endParaRPr lang="en-US" dirty="0"/>
        </a:p>
      </dgm:t>
    </dgm:pt>
    <dgm:pt modelId="{E12B7CAA-271E-4895-B091-484215FC5497}" type="parTrans" cxnId="{E52DC3CC-85F1-4F1A-B14D-FFF303D8E7BB}">
      <dgm:prSet/>
      <dgm:spPr/>
      <dgm:t>
        <a:bodyPr/>
        <a:lstStyle/>
        <a:p>
          <a:endParaRPr lang="en-US"/>
        </a:p>
      </dgm:t>
    </dgm:pt>
    <dgm:pt modelId="{7F77F00C-37A6-48BC-9B38-546414CE9547}" type="sibTrans" cxnId="{E52DC3CC-85F1-4F1A-B14D-FFF303D8E7BB}">
      <dgm:prSet/>
      <dgm:spPr/>
      <dgm:t>
        <a:bodyPr/>
        <a:lstStyle/>
        <a:p>
          <a:endParaRPr lang="en-US"/>
        </a:p>
      </dgm:t>
    </dgm:pt>
    <dgm:pt modelId="{7C59A8A5-B01A-466B-837E-77738D0268C7}">
      <dgm:prSet phldrT="[Text]"/>
      <dgm:spPr/>
      <dgm:t>
        <a:bodyPr/>
        <a:lstStyle/>
        <a:p>
          <a:r>
            <a:rPr lang="en-US" dirty="0" smtClean="0"/>
            <a:t>Generate Housing Credits</a:t>
          </a:r>
          <a:endParaRPr lang="en-US" dirty="0"/>
        </a:p>
      </dgm:t>
    </dgm:pt>
    <dgm:pt modelId="{F593C1AE-9700-47D5-A506-B7BF5ACD22DB}" type="parTrans" cxnId="{73665CC2-CD7C-4CF4-9E27-2EBC89992875}">
      <dgm:prSet/>
      <dgm:spPr/>
      <dgm:t>
        <a:bodyPr/>
        <a:lstStyle/>
        <a:p>
          <a:endParaRPr lang="en-US"/>
        </a:p>
      </dgm:t>
    </dgm:pt>
    <dgm:pt modelId="{B5CD79BC-5304-4FCE-B847-42D4DDB40EE4}" type="sibTrans" cxnId="{73665CC2-CD7C-4CF4-9E27-2EBC89992875}">
      <dgm:prSet/>
      <dgm:spPr/>
      <dgm:t>
        <a:bodyPr/>
        <a:lstStyle/>
        <a:p>
          <a:endParaRPr lang="en-US"/>
        </a:p>
      </dgm:t>
    </dgm:pt>
    <dgm:pt modelId="{9153DB60-2614-476C-ABBD-8DAE767D822C}">
      <dgm:prSet phldrT="[Text]"/>
      <dgm:spPr/>
      <dgm:t>
        <a:bodyPr/>
        <a:lstStyle/>
        <a:p>
          <a:r>
            <a:rPr lang="en-US" dirty="0" smtClean="0"/>
            <a:t>AHFA</a:t>
          </a:r>
          <a:endParaRPr lang="en-US" dirty="0"/>
        </a:p>
      </dgm:t>
    </dgm:pt>
    <dgm:pt modelId="{6EEC9BFF-4A26-40D8-A9E8-FAC33A82F02D}" type="parTrans" cxnId="{A8C1BC7D-4632-4FBD-8F59-D2BC8485A758}">
      <dgm:prSet/>
      <dgm:spPr/>
      <dgm:t>
        <a:bodyPr/>
        <a:lstStyle/>
        <a:p>
          <a:endParaRPr lang="en-US"/>
        </a:p>
      </dgm:t>
    </dgm:pt>
    <dgm:pt modelId="{C2C2AA88-3442-48AA-A3EC-6CCDCC89E848}" type="sibTrans" cxnId="{A8C1BC7D-4632-4FBD-8F59-D2BC8485A758}">
      <dgm:prSet/>
      <dgm:spPr/>
      <dgm:t>
        <a:bodyPr/>
        <a:lstStyle/>
        <a:p>
          <a:endParaRPr lang="en-US"/>
        </a:p>
      </dgm:t>
    </dgm:pt>
    <dgm:pt modelId="{49D31688-C6D3-42CF-BD3F-BBBDD26D4A05}">
      <dgm:prSet phldrT="[Text]"/>
      <dgm:spPr/>
      <dgm:t>
        <a:bodyPr/>
        <a:lstStyle/>
        <a:p>
          <a:r>
            <a:rPr lang="en-US" dirty="0" smtClean="0"/>
            <a:t>Award Housing Credits</a:t>
          </a:r>
          <a:endParaRPr lang="en-US" dirty="0"/>
        </a:p>
      </dgm:t>
    </dgm:pt>
    <dgm:pt modelId="{DF928881-709C-4545-B313-3DBBEBE94BFC}" type="parTrans" cxnId="{B7105993-634D-4340-B3DB-50639EF1270B}">
      <dgm:prSet/>
      <dgm:spPr/>
      <dgm:t>
        <a:bodyPr/>
        <a:lstStyle/>
        <a:p>
          <a:endParaRPr lang="en-US"/>
        </a:p>
      </dgm:t>
    </dgm:pt>
    <dgm:pt modelId="{03D79694-93E5-4655-9091-73EB338EFA3A}" type="sibTrans" cxnId="{B7105993-634D-4340-B3DB-50639EF1270B}">
      <dgm:prSet/>
      <dgm:spPr/>
      <dgm:t>
        <a:bodyPr/>
        <a:lstStyle/>
        <a:p>
          <a:endParaRPr lang="en-US"/>
        </a:p>
      </dgm:t>
    </dgm:pt>
    <dgm:pt modelId="{0FC54E74-9985-48DC-8E5D-AEBCBF3A4645}">
      <dgm:prSet phldrT="[Text]"/>
      <dgm:spPr/>
      <dgm:t>
        <a:bodyPr/>
        <a:lstStyle/>
        <a:p>
          <a:r>
            <a:rPr lang="en-US" dirty="0" smtClean="0"/>
            <a:t>Applicant / Owner</a:t>
          </a:r>
          <a:endParaRPr lang="en-US" dirty="0"/>
        </a:p>
      </dgm:t>
    </dgm:pt>
    <dgm:pt modelId="{539D04AD-4D23-459B-A087-D48AF1BA2488}" type="parTrans" cxnId="{16D87227-5F00-4757-8CB0-030500789156}">
      <dgm:prSet/>
      <dgm:spPr/>
      <dgm:t>
        <a:bodyPr/>
        <a:lstStyle/>
        <a:p>
          <a:endParaRPr lang="en-US"/>
        </a:p>
      </dgm:t>
    </dgm:pt>
    <dgm:pt modelId="{C62800FA-C8F2-43FC-9D25-3F70E1D4B60A}" type="sibTrans" cxnId="{16D87227-5F00-4757-8CB0-030500789156}">
      <dgm:prSet/>
      <dgm:spPr/>
      <dgm:t>
        <a:bodyPr/>
        <a:lstStyle/>
        <a:p>
          <a:endParaRPr lang="en-US"/>
        </a:p>
      </dgm:t>
    </dgm:pt>
    <dgm:pt modelId="{0DA02278-9EC2-4C3F-BA08-FBCFC955983E}">
      <dgm:prSet phldrT="[Text]"/>
      <dgm:spPr/>
      <dgm:t>
        <a:bodyPr/>
        <a:lstStyle/>
        <a:p>
          <a:r>
            <a:rPr lang="en-US" dirty="0" smtClean="0"/>
            <a:t>Apply for Housing Credits</a:t>
          </a:r>
          <a:endParaRPr lang="en-US" dirty="0"/>
        </a:p>
      </dgm:t>
    </dgm:pt>
    <dgm:pt modelId="{8C0056A9-E997-48AD-801C-352CBC3DA10C}" type="parTrans" cxnId="{6F4B9911-706E-473B-AA5B-4A1B1DEC987A}">
      <dgm:prSet/>
      <dgm:spPr/>
      <dgm:t>
        <a:bodyPr/>
        <a:lstStyle/>
        <a:p>
          <a:endParaRPr lang="en-US"/>
        </a:p>
      </dgm:t>
    </dgm:pt>
    <dgm:pt modelId="{8BBCB755-2E71-43EC-A348-6CDC6BD1952E}" type="sibTrans" cxnId="{6F4B9911-706E-473B-AA5B-4A1B1DEC987A}">
      <dgm:prSet/>
      <dgm:spPr/>
      <dgm:t>
        <a:bodyPr/>
        <a:lstStyle/>
        <a:p>
          <a:endParaRPr lang="en-US"/>
        </a:p>
      </dgm:t>
    </dgm:pt>
    <dgm:pt modelId="{C9041C3B-3898-483B-83BD-B2AAAF63859B}" type="pres">
      <dgm:prSet presAssocID="{00B4EC01-D8C0-4917-8960-616CE334E6D6}" presName="rootnode" presStyleCnt="0">
        <dgm:presLayoutVars>
          <dgm:chMax/>
          <dgm:chPref/>
          <dgm:dir/>
          <dgm:animLvl val="lvl"/>
        </dgm:presLayoutVars>
      </dgm:prSet>
      <dgm:spPr/>
      <dgm:t>
        <a:bodyPr/>
        <a:lstStyle/>
        <a:p>
          <a:endParaRPr lang="en-US"/>
        </a:p>
      </dgm:t>
    </dgm:pt>
    <dgm:pt modelId="{33C75092-0BBD-4996-BDB9-A7E6F2293480}" type="pres">
      <dgm:prSet presAssocID="{E79BB1BE-17EC-4A50-860A-ADCC8BE132D8}" presName="composite" presStyleCnt="0"/>
      <dgm:spPr/>
    </dgm:pt>
    <dgm:pt modelId="{352389F3-ACE7-44D3-8254-F992B537C465}" type="pres">
      <dgm:prSet presAssocID="{E79BB1BE-17EC-4A50-860A-ADCC8BE132D8}" presName="bentUpArrow1" presStyleLbl="alignImgPlace1" presStyleIdx="0" presStyleCnt="2"/>
      <dgm:spPr/>
    </dgm:pt>
    <dgm:pt modelId="{48B6B731-3438-4240-8B63-595DC8643A3A}" type="pres">
      <dgm:prSet presAssocID="{E79BB1BE-17EC-4A50-860A-ADCC8BE132D8}" presName="ParentText" presStyleLbl="node1" presStyleIdx="0" presStyleCnt="3">
        <dgm:presLayoutVars>
          <dgm:chMax val="1"/>
          <dgm:chPref val="1"/>
          <dgm:bulletEnabled val="1"/>
        </dgm:presLayoutVars>
      </dgm:prSet>
      <dgm:spPr/>
      <dgm:t>
        <a:bodyPr/>
        <a:lstStyle/>
        <a:p>
          <a:endParaRPr lang="en-US"/>
        </a:p>
      </dgm:t>
    </dgm:pt>
    <dgm:pt modelId="{E4ACEE50-4E83-4A0F-87DC-D72889357454}" type="pres">
      <dgm:prSet presAssocID="{E79BB1BE-17EC-4A50-860A-ADCC8BE132D8}" presName="ChildText" presStyleLbl="revTx" presStyleIdx="0" presStyleCnt="3">
        <dgm:presLayoutVars>
          <dgm:chMax val="0"/>
          <dgm:chPref val="0"/>
          <dgm:bulletEnabled val="1"/>
        </dgm:presLayoutVars>
      </dgm:prSet>
      <dgm:spPr/>
      <dgm:t>
        <a:bodyPr/>
        <a:lstStyle/>
        <a:p>
          <a:endParaRPr lang="en-US"/>
        </a:p>
      </dgm:t>
    </dgm:pt>
    <dgm:pt modelId="{E89E4BC4-FD70-421F-9DDD-59846D730176}" type="pres">
      <dgm:prSet presAssocID="{7F77F00C-37A6-48BC-9B38-546414CE9547}" presName="sibTrans" presStyleCnt="0"/>
      <dgm:spPr/>
    </dgm:pt>
    <dgm:pt modelId="{AD03F90C-724C-4FF7-8B06-DB8968F75C7F}" type="pres">
      <dgm:prSet presAssocID="{9153DB60-2614-476C-ABBD-8DAE767D822C}" presName="composite" presStyleCnt="0"/>
      <dgm:spPr/>
    </dgm:pt>
    <dgm:pt modelId="{8F00A029-B2C7-4593-9047-A43DD8F70373}" type="pres">
      <dgm:prSet presAssocID="{9153DB60-2614-476C-ABBD-8DAE767D822C}" presName="bentUpArrow1" presStyleLbl="alignImgPlace1" presStyleIdx="1" presStyleCnt="2"/>
      <dgm:spPr/>
    </dgm:pt>
    <dgm:pt modelId="{C1096FF9-909C-4C78-8520-8FBCA9EC18F5}" type="pres">
      <dgm:prSet presAssocID="{9153DB60-2614-476C-ABBD-8DAE767D822C}" presName="ParentText" presStyleLbl="node1" presStyleIdx="1" presStyleCnt="3">
        <dgm:presLayoutVars>
          <dgm:chMax val="1"/>
          <dgm:chPref val="1"/>
          <dgm:bulletEnabled val="1"/>
        </dgm:presLayoutVars>
      </dgm:prSet>
      <dgm:spPr/>
      <dgm:t>
        <a:bodyPr/>
        <a:lstStyle/>
        <a:p>
          <a:endParaRPr lang="en-US"/>
        </a:p>
      </dgm:t>
    </dgm:pt>
    <dgm:pt modelId="{DEFBD557-033C-4815-B6A1-8784349E1478}" type="pres">
      <dgm:prSet presAssocID="{9153DB60-2614-476C-ABBD-8DAE767D822C}" presName="ChildText" presStyleLbl="revTx" presStyleIdx="1" presStyleCnt="3">
        <dgm:presLayoutVars>
          <dgm:chMax val="0"/>
          <dgm:chPref val="0"/>
          <dgm:bulletEnabled val="1"/>
        </dgm:presLayoutVars>
      </dgm:prSet>
      <dgm:spPr/>
      <dgm:t>
        <a:bodyPr/>
        <a:lstStyle/>
        <a:p>
          <a:endParaRPr lang="en-US"/>
        </a:p>
      </dgm:t>
    </dgm:pt>
    <dgm:pt modelId="{C1B2ECA4-DC90-47FB-92CC-A4B7F39DACAB}" type="pres">
      <dgm:prSet presAssocID="{C2C2AA88-3442-48AA-A3EC-6CCDCC89E848}" presName="sibTrans" presStyleCnt="0"/>
      <dgm:spPr/>
    </dgm:pt>
    <dgm:pt modelId="{ABFCD55A-5989-4BDC-9850-A5C10BD1E61D}" type="pres">
      <dgm:prSet presAssocID="{0FC54E74-9985-48DC-8E5D-AEBCBF3A4645}" presName="composite" presStyleCnt="0"/>
      <dgm:spPr/>
    </dgm:pt>
    <dgm:pt modelId="{832E40D9-753E-4A68-9233-B8114C08C8A7}" type="pres">
      <dgm:prSet presAssocID="{0FC54E74-9985-48DC-8E5D-AEBCBF3A4645}" presName="ParentText" presStyleLbl="node1" presStyleIdx="2" presStyleCnt="3">
        <dgm:presLayoutVars>
          <dgm:chMax val="1"/>
          <dgm:chPref val="1"/>
          <dgm:bulletEnabled val="1"/>
        </dgm:presLayoutVars>
      </dgm:prSet>
      <dgm:spPr/>
      <dgm:t>
        <a:bodyPr/>
        <a:lstStyle/>
        <a:p>
          <a:endParaRPr lang="en-US"/>
        </a:p>
      </dgm:t>
    </dgm:pt>
    <dgm:pt modelId="{4EB5F5F9-DC35-4925-B47E-6A2DD557FDEC}" type="pres">
      <dgm:prSet presAssocID="{0FC54E74-9985-48DC-8E5D-AEBCBF3A4645}" presName="FinalChildText" presStyleLbl="revTx" presStyleIdx="2" presStyleCnt="3">
        <dgm:presLayoutVars>
          <dgm:chMax val="0"/>
          <dgm:chPref val="0"/>
          <dgm:bulletEnabled val="1"/>
        </dgm:presLayoutVars>
      </dgm:prSet>
      <dgm:spPr/>
      <dgm:t>
        <a:bodyPr/>
        <a:lstStyle/>
        <a:p>
          <a:endParaRPr lang="en-US"/>
        </a:p>
      </dgm:t>
    </dgm:pt>
  </dgm:ptLst>
  <dgm:cxnLst>
    <dgm:cxn modelId="{B7105993-634D-4340-B3DB-50639EF1270B}" srcId="{9153DB60-2614-476C-ABBD-8DAE767D822C}" destId="{49D31688-C6D3-42CF-BD3F-BBBDD26D4A05}" srcOrd="0" destOrd="0" parTransId="{DF928881-709C-4545-B313-3DBBEBE94BFC}" sibTransId="{03D79694-93E5-4655-9091-73EB338EFA3A}"/>
    <dgm:cxn modelId="{61FCDD26-47BA-4CDD-A076-E3763474862A}" type="presOf" srcId="{9153DB60-2614-476C-ABBD-8DAE767D822C}" destId="{C1096FF9-909C-4C78-8520-8FBCA9EC18F5}" srcOrd="0" destOrd="0" presId="urn:microsoft.com/office/officeart/2005/8/layout/StepDownProcess"/>
    <dgm:cxn modelId="{73665CC2-CD7C-4CF4-9E27-2EBC89992875}" srcId="{E79BB1BE-17EC-4A50-860A-ADCC8BE132D8}" destId="{7C59A8A5-B01A-466B-837E-77738D0268C7}" srcOrd="0" destOrd="0" parTransId="{F593C1AE-9700-47D5-A506-B7BF5ACD22DB}" sibTransId="{B5CD79BC-5304-4FCE-B847-42D4DDB40EE4}"/>
    <dgm:cxn modelId="{6F4B9911-706E-473B-AA5B-4A1B1DEC987A}" srcId="{0FC54E74-9985-48DC-8E5D-AEBCBF3A4645}" destId="{0DA02278-9EC2-4C3F-BA08-FBCFC955983E}" srcOrd="0" destOrd="0" parTransId="{8C0056A9-E997-48AD-801C-352CBC3DA10C}" sibTransId="{8BBCB755-2E71-43EC-A348-6CDC6BD1952E}"/>
    <dgm:cxn modelId="{B18ADEBE-32BE-4B96-9A71-E98A8A2BA0B0}" type="presOf" srcId="{49D31688-C6D3-42CF-BD3F-BBBDD26D4A05}" destId="{DEFBD557-033C-4815-B6A1-8784349E1478}" srcOrd="0" destOrd="0" presId="urn:microsoft.com/office/officeart/2005/8/layout/StepDownProcess"/>
    <dgm:cxn modelId="{2332EF2D-15BD-4B4E-BFF1-588D1FCE2F19}" type="presOf" srcId="{0DA02278-9EC2-4C3F-BA08-FBCFC955983E}" destId="{4EB5F5F9-DC35-4925-B47E-6A2DD557FDEC}" srcOrd="0" destOrd="0" presId="urn:microsoft.com/office/officeart/2005/8/layout/StepDownProcess"/>
    <dgm:cxn modelId="{54F2FBC5-6D8C-4E83-A4A4-3CBF411A7CAD}" type="presOf" srcId="{E79BB1BE-17EC-4A50-860A-ADCC8BE132D8}" destId="{48B6B731-3438-4240-8B63-595DC8643A3A}" srcOrd="0" destOrd="0" presId="urn:microsoft.com/office/officeart/2005/8/layout/StepDownProcess"/>
    <dgm:cxn modelId="{A8C1BC7D-4632-4FBD-8F59-D2BC8485A758}" srcId="{00B4EC01-D8C0-4917-8960-616CE334E6D6}" destId="{9153DB60-2614-476C-ABBD-8DAE767D822C}" srcOrd="1" destOrd="0" parTransId="{6EEC9BFF-4A26-40D8-A9E8-FAC33A82F02D}" sibTransId="{C2C2AA88-3442-48AA-A3EC-6CCDCC89E848}"/>
    <dgm:cxn modelId="{E52DC3CC-85F1-4F1A-B14D-FFF303D8E7BB}" srcId="{00B4EC01-D8C0-4917-8960-616CE334E6D6}" destId="{E79BB1BE-17EC-4A50-860A-ADCC8BE132D8}" srcOrd="0" destOrd="0" parTransId="{E12B7CAA-271E-4895-B091-484215FC5497}" sibTransId="{7F77F00C-37A6-48BC-9B38-546414CE9547}"/>
    <dgm:cxn modelId="{10EDF045-2142-4A2B-88B9-E46F52DA08DF}" type="presOf" srcId="{00B4EC01-D8C0-4917-8960-616CE334E6D6}" destId="{C9041C3B-3898-483B-83BD-B2AAAF63859B}" srcOrd="0" destOrd="0" presId="urn:microsoft.com/office/officeart/2005/8/layout/StepDownProcess"/>
    <dgm:cxn modelId="{16D87227-5F00-4757-8CB0-030500789156}" srcId="{00B4EC01-D8C0-4917-8960-616CE334E6D6}" destId="{0FC54E74-9985-48DC-8E5D-AEBCBF3A4645}" srcOrd="2" destOrd="0" parTransId="{539D04AD-4D23-459B-A087-D48AF1BA2488}" sibTransId="{C62800FA-C8F2-43FC-9D25-3F70E1D4B60A}"/>
    <dgm:cxn modelId="{676E291A-6C92-4175-A21F-BA38B8362612}" type="presOf" srcId="{7C59A8A5-B01A-466B-837E-77738D0268C7}" destId="{E4ACEE50-4E83-4A0F-87DC-D72889357454}" srcOrd="0" destOrd="0" presId="urn:microsoft.com/office/officeart/2005/8/layout/StepDownProcess"/>
    <dgm:cxn modelId="{AD3BC76F-F625-4BED-9499-41C740CB7FA4}" type="presOf" srcId="{0FC54E74-9985-48DC-8E5D-AEBCBF3A4645}" destId="{832E40D9-753E-4A68-9233-B8114C08C8A7}" srcOrd="0" destOrd="0" presId="urn:microsoft.com/office/officeart/2005/8/layout/StepDownProcess"/>
    <dgm:cxn modelId="{AC67F279-96AE-4147-A195-5886858724FE}" type="presParOf" srcId="{C9041C3B-3898-483B-83BD-B2AAAF63859B}" destId="{33C75092-0BBD-4996-BDB9-A7E6F2293480}" srcOrd="0" destOrd="0" presId="urn:microsoft.com/office/officeart/2005/8/layout/StepDownProcess"/>
    <dgm:cxn modelId="{3B996D0D-B8A2-4EA5-B6D1-86B9E2B93D2F}" type="presParOf" srcId="{33C75092-0BBD-4996-BDB9-A7E6F2293480}" destId="{352389F3-ACE7-44D3-8254-F992B537C465}" srcOrd="0" destOrd="0" presId="urn:microsoft.com/office/officeart/2005/8/layout/StepDownProcess"/>
    <dgm:cxn modelId="{F40840C3-0622-4B73-A695-F4CB4F1E3453}" type="presParOf" srcId="{33C75092-0BBD-4996-BDB9-A7E6F2293480}" destId="{48B6B731-3438-4240-8B63-595DC8643A3A}" srcOrd="1" destOrd="0" presId="urn:microsoft.com/office/officeart/2005/8/layout/StepDownProcess"/>
    <dgm:cxn modelId="{FDED3DF9-D44E-48E8-A809-F9841428F5A9}" type="presParOf" srcId="{33C75092-0BBD-4996-BDB9-A7E6F2293480}" destId="{E4ACEE50-4E83-4A0F-87DC-D72889357454}" srcOrd="2" destOrd="0" presId="urn:microsoft.com/office/officeart/2005/8/layout/StepDownProcess"/>
    <dgm:cxn modelId="{4665AE1A-0311-47DD-B56E-870D0BF912AC}" type="presParOf" srcId="{C9041C3B-3898-483B-83BD-B2AAAF63859B}" destId="{E89E4BC4-FD70-421F-9DDD-59846D730176}" srcOrd="1" destOrd="0" presId="urn:microsoft.com/office/officeart/2005/8/layout/StepDownProcess"/>
    <dgm:cxn modelId="{39ABC4C9-E2F5-4997-B7E0-DF7BFA516543}" type="presParOf" srcId="{C9041C3B-3898-483B-83BD-B2AAAF63859B}" destId="{AD03F90C-724C-4FF7-8B06-DB8968F75C7F}" srcOrd="2" destOrd="0" presId="urn:microsoft.com/office/officeart/2005/8/layout/StepDownProcess"/>
    <dgm:cxn modelId="{A8C184E1-2FD9-4A6D-A2E0-15D0A55BFF47}" type="presParOf" srcId="{AD03F90C-724C-4FF7-8B06-DB8968F75C7F}" destId="{8F00A029-B2C7-4593-9047-A43DD8F70373}" srcOrd="0" destOrd="0" presId="urn:microsoft.com/office/officeart/2005/8/layout/StepDownProcess"/>
    <dgm:cxn modelId="{19540A66-79E2-4E13-B748-9C663FEF038F}" type="presParOf" srcId="{AD03F90C-724C-4FF7-8B06-DB8968F75C7F}" destId="{C1096FF9-909C-4C78-8520-8FBCA9EC18F5}" srcOrd="1" destOrd="0" presId="urn:microsoft.com/office/officeart/2005/8/layout/StepDownProcess"/>
    <dgm:cxn modelId="{D9DC7F9E-B80D-49BA-A8FF-30B5235C20A1}" type="presParOf" srcId="{AD03F90C-724C-4FF7-8B06-DB8968F75C7F}" destId="{DEFBD557-033C-4815-B6A1-8784349E1478}" srcOrd="2" destOrd="0" presId="urn:microsoft.com/office/officeart/2005/8/layout/StepDownProcess"/>
    <dgm:cxn modelId="{A43F9DA2-4A53-41F0-9F4C-743AC0CE4252}" type="presParOf" srcId="{C9041C3B-3898-483B-83BD-B2AAAF63859B}" destId="{C1B2ECA4-DC90-47FB-92CC-A4B7F39DACAB}" srcOrd="3" destOrd="0" presId="urn:microsoft.com/office/officeart/2005/8/layout/StepDownProcess"/>
    <dgm:cxn modelId="{EB886C45-2371-4091-B043-C1A9278A4843}" type="presParOf" srcId="{C9041C3B-3898-483B-83BD-B2AAAF63859B}" destId="{ABFCD55A-5989-4BDC-9850-A5C10BD1E61D}" srcOrd="4" destOrd="0" presId="urn:microsoft.com/office/officeart/2005/8/layout/StepDownProcess"/>
    <dgm:cxn modelId="{0B01868A-133C-4E98-8E27-B5E3A240B62E}" type="presParOf" srcId="{ABFCD55A-5989-4BDC-9850-A5C10BD1E61D}" destId="{832E40D9-753E-4A68-9233-B8114C08C8A7}" srcOrd="0" destOrd="0" presId="urn:microsoft.com/office/officeart/2005/8/layout/StepDownProcess"/>
    <dgm:cxn modelId="{C6B1486A-90BA-4E0F-B1F6-A9535D5ED588}" type="presParOf" srcId="{ABFCD55A-5989-4BDC-9850-A5C10BD1E61D}" destId="{4EB5F5F9-DC35-4925-B47E-6A2DD557FDE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1425C-0DA8-4394-B714-B5618D7249A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BC8373-5D0A-4C9E-9680-170582F85EC3}">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Project</a:t>
          </a:r>
          <a:r>
            <a:rPr lang="en-US" dirty="0" smtClean="0">
              <a:solidFill>
                <a:srgbClr val="003366"/>
              </a:solidFill>
            </a:rPr>
            <a:t> </a:t>
          </a:r>
          <a:r>
            <a:rPr lang="en-US" b="1" i="0" baseline="0" dirty="0" smtClean="0">
              <a:solidFill>
                <a:srgbClr val="003366"/>
              </a:solidFill>
            </a:rPr>
            <a:t>Application</a:t>
          </a:r>
          <a:endParaRPr lang="en-US" b="1" i="0" baseline="0" dirty="0">
            <a:solidFill>
              <a:srgbClr val="003366"/>
            </a:solidFill>
          </a:endParaRPr>
        </a:p>
      </dgm:t>
    </dgm:pt>
    <dgm:pt modelId="{A25903BF-EC10-487E-9145-0EC096545C17}" type="parTrans" cxnId="{610E44E3-EB0D-4EA2-9425-CFC6F380E9BF}">
      <dgm:prSet/>
      <dgm:spPr/>
      <dgm:t>
        <a:bodyPr/>
        <a:lstStyle/>
        <a:p>
          <a:endParaRPr lang="en-US">
            <a:solidFill>
              <a:srgbClr val="003366"/>
            </a:solidFill>
          </a:endParaRPr>
        </a:p>
      </dgm:t>
    </dgm:pt>
    <dgm:pt modelId="{7B718A7A-BD6E-46F0-8E35-E11D3F59353C}" type="sibTrans" cxnId="{610E44E3-EB0D-4EA2-9425-CFC6F380E9BF}">
      <dgm:prSet/>
      <dgm:spPr/>
      <dgm:t>
        <a:bodyPr/>
        <a:lstStyle/>
        <a:p>
          <a:endParaRPr lang="en-US">
            <a:solidFill>
              <a:srgbClr val="003366"/>
            </a:solidFill>
          </a:endParaRPr>
        </a:p>
      </dgm:t>
    </dgm:pt>
    <dgm:pt modelId="{F5F116BA-AE3A-4F26-BCBA-A3EFE4E9158F}">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Project Underwriting</a:t>
          </a:r>
          <a:endParaRPr lang="en-US" b="1" dirty="0">
            <a:solidFill>
              <a:srgbClr val="003366"/>
            </a:solidFill>
          </a:endParaRPr>
        </a:p>
      </dgm:t>
    </dgm:pt>
    <dgm:pt modelId="{FA8E7BC0-613B-4721-B86B-EB735D259F62}" type="parTrans" cxnId="{56C69776-498B-4E92-8BF7-2CBE2EC861E9}">
      <dgm:prSet/>
      <dgm:spPr/>
      <dgm:t>
        <a:bodyPr/>
        <a:lstStyle/>
        <a:p>
          <a:endParaRPr lang="en-US">
            <a:solidFill>
              <a:srgbClr val="003366"/>
            </a:solidFill>
          </a:endParaRPr>
        </a:p>
      </dgm:t>
    </dgm:pt>
    <dgm:pt modelId="{3E9FA58F-A63E-468E-9963-B21C26349EC8}" type="sibTrans" cxnId="{56C69776-498B-4E92-8BF7-2CBE2EC861E9}">
      <dgm:prSet/>
      <dgm:spPr/>
      <dgm:t>
        <a:bodyPr/>
        <a:lstStyle/>
        <a:p>
          <a:endParaRPr lang="en-US">
            <a:solidFill>
              <a:srgbClr val="003366"/>
            </a:solidFill>
          </a:endParaRPr>
        </a:p>
      </dgm:t>
    </dgm:pt>
    <dgm:pt modelId="{70ED4CF7-2ED7-454D-9EAC-392BDCE33C45}">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CHDO Certification</a:t>
          </a:r>
          <a:br>
            <a:rPr lang="en-US" b="1" dirty="0" smtClean="0">
              <a:solidFill>
                <a:srgbClr val="003366"/>
              </a:solidFill>
            </a:rPr>
          </a:br>
          <a:r>
            <a:rPr lang="en-US" b="1" dirty="0" smtClean="0">
              <a:solidFill>
                <a:srgbClr val="003366"/>
              </a:solidFill>
            </a:rPr>
            <a:t>(if CHDO project)</a:t>
          </a:r>
          <a:endParaRPr lang="en-US" b="1" dirty="0">
            <a:solidFill>
              <a:srgbClr val="003366"/>
            </a:solidFill>
          </a:endParaRPr>
        </a:p>
      </dgm:t>
    </dgm:pt>
    <dgm:pt modelId="{846BA05E-0E8D-4CF8-9101-EE686B918137}" type="parTrans" cxnId="{DE8D53FC-9C92-467C-B173-3D0EA02078F7}">
      <dgm:prSet/>
      <dgm:spPr/>
      <dgm:t>
        <a:bodyPr/>
        <a:lstStyle/>
        <a:p>
          <a:endParaRPr lang="en-US">
            <a:solidFill>
              <a:srgbClr val="003366"/>
            </a:solidFill>
          </a:endParaRPr>
        </a:p>
      </dgm:t>
    </dgm:pt>
    <dgm:pt modelId="{732E2C6D-3DBB-45DC-A592-1732BE1A1FCB}" type="sibTrans" cxnId="{DE8D53FC-9C92-467C-B173-3D0EA02078F7}">
      <dgm:prSet/>
      <dgm:spPr/>
      <dgm:t>
        <a:bodyPr/>
        <a:lstStyle/>
        <a:p>
          <a:endParaRPr lang="en-US">
            <a:solidFill>
              <a:srgbClr val="003366"/>
            </a:solidFill>
          </a:endParaRPr>
        </a:p>
      </dgm:t>
    </dgm:pt>
    <dgm:pt modelId="{8C1A04C9-69B6-4BE1-A713-34781091B093}">
      <dgm:prSet custT="1"/>
      <dgm:spPr>
        <a:gradFill flip="none" rotWithShape="0">
          <a:gsLst>
            <a:gs pos="0">
              <a:srgbClr val="8488C4"/>
            </a:gs>
            <a:gs pos="53000">
              <a:srgbClr val="D4DEFF"/>
            </a:gs>
            <a:gs pos="83000">
              <a:srgbClr val="D4DEFF"/>
            </a:gs>
            <a:gs pos="100000">
              <a:srgbClr val="96AB94"/>
            </a:gs>
          </a:gsLst>
          <a:lin ang="5400000" scaled="0"/>
          <a:tileRect l="-100000" b="-100000"/>
        </a:gradFill>
        <a:ln>
          <a:solidFill>
            <a:schemeClr val="accent1">
              <a:lumMod val="60000"/>
              <a:lumOff val="40000"/>
            </a:schemeClr>
          </a:solidFill>
        </a:ln>
        <a:effectLst>
          <a:outerShdw blurRad="50800" dist="76200" dir="2700000" sx="101000" sy="101000" algn="tl" rotWithShape="0">
            <a:prstClr val="black">
              <a:alpha val="40000"/>
            </a:prstClr>
          </a:outerShdw>
        </a:effectLst>
      </dgm:spPr>
      <dgm:t>
        <a:bodyPr/>
        <a:lstStyle/>
        <a:p>
          <a:r>
            <a:rPr lang="en-US" sz="1400" b="1" baseline="0" dirty="0" smtClean="0">
              <a:solidFill>
                <a:schemeClr val="bg1"/>
              </a:solidFill>
            </a:rPr>
            <a:t>Project Commitment</a:t>
          </a:r>
        </a:p>
        <a:p>
          <a:r>
            <a:rPr lang="en-US" sz="1400" b="1" baseline="0" dirty="0" smtClean="0">
              <a:solidFill>
                <a:schemeClr val="bg1"/>
              </a:solidFill>
            </a:rPr>
            <a:t>--</a:t>
          </a:r>
        </a:p>
        <a:p>
          <a:r>
            <a:rPr lang="en-US" sz="1400" b="1" baseline="0" dirty="0" smtClean="0">
              <a:solidFill>
                <a:schemeClr val="bg1"/>
              </a:solidFill>
            </a:rPr>
            <a:t>HOME Written Agreement</a:t>
          </a:r>
        </a:p>
      </dgm:t>
    </dgm:pt>
    <dgm:pt modelId="{CA4E4271-D937-4C39-95A1-9ACF3D17CAEC}" type="parTrans" cxnId="{7BB64AC4-76D2-4862-928D-C67559FF6FC6}">
      <dgm:prSet/>
      <dgm:spPr/>
      <dgm:t>
        <a:bodyPr/>
        <a:lstStyle/>
        <a:p>
          <a:endParaRPr lang="en-US">
            <a:solidFill>
              <a:srgbClr val="003366"/>
            </a:solidFill>
          </a:endParaRPr>
        </a:p>
      </dgm:t>
    </dgm:pt>
    <dgm:pt modelId="{245D3653-BD1C-4D90-8C43-4DD163001F12}" type="sibTrans" cxnId="{7BB64AC4-76D2-4862-928D-C67559FF6FC6}">
      <dgm:prSet/>
      <dgm:spPr/>
      <dgm:t>
        <a:bodyPr/>
        <a:lstStyle/>
        <a:p>
          <a:endParaRPr lang="en-US">
            <a:solidFill>
              <a:srgbClr val="003366"/>
            </a:solidFill>
          </a:endParaRPr>
        </a:p>
      </dgm:t>
    </dgm:pt>
    <dgm:pt modelId="{5AFC34C5-035B-46C3-AD00-ACC15EE4E066}">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Project Completion</a:t>
          </a:r>
          <a:br>
            <a:rPr lang="en-US" b="1" dirty="0" smtClean="0">
              <a:solidFill>
                <a:srgbClr val="003366"/>
              </a:solidFill>
            </a:rPr>
          </a:br>
          <a:r>
            <a:rPr lang="en-US" b="1" dirty="0" smtClean="0">
              <a:solidFill>
                <a:srgbClr val="003366"/>
              </a:solidFill>
            </a:rPr>
            <a:t>(ready for occupancy)</a:t>
          </a:r>
          <a:endParaRPr lang="en-US" b="1" dirty="0">
            <a:solidFill>
              <a:srgbClr val="003366"/>
            </a:solidFill>
          </a:endParaRPr>
        </a:p>
      </dgm:t>
    </dgm:pt>
    <dgm:pt modelId="{FAFAC620-5CDA-4450-8061-6199AC11F103}" type="parTrans" cxnId="{F337E14C-1650-4793-AF32-EE444D9EA937}">
      <dgm:prSet/>
      <dgm:spPr/>
      <dgm:t>
        <a:bodyPr/>
        <a:lstStyle/>
        <a:p>
          <a:endParaRPr lang="en-US">
            <a:solidFill>
              <a:srgbClr val="003366"/>
            </a:solidFill>
          </a:endParaRPr>
        </a:p>
      </dgm:t>
    </dgm:pt>
    <dgm:pt modelId="{E44B77B8-065E-437C-B5E1-DB8373114F73}" type="sibTrans" cxnId="{F337E14C-1650-4793-AF32-EE444D9EA937}">
      <dgm:prSet/>
      <dgm:spPr/>
      <dgm:t>
        <a:bodyPr/>
        <a:lstStyle/>
        <a:p>
          <a:endParaRPr lang="en-US">
            <a:solidFill>
              <a:srgbClr val="003366"/>
            </a:solidFill>
          </a:endParaRPr>
        </a:p>
      </dgm:t>
    </dgm:pt>
    <dgm:pt modelId="{64F36101-C32D-4B53-8633-2631C0188C54}">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Environmental Clearance</a:t>
          </a:r>
          <a:endParaRPr lang="en-US" b="1" dirty="0">
            <a:solidFill>
              <a:srgbClr val="003366"/>
            </a:solidFill>
          </a:endParaRPr>
        </a:p>
      </dgm:t>
    </dgm:pt>
    <dgm:pt modelId="{25821E1C-8F29-451A-B3A6-5467DC2919A2}" type="sibTrans" cxnId="{85C6ED71-A02F-402F-A3C1-4179477320E6}">
      <dgm:prSet/>
      <dgm:spPr/>
      <dgm:t>
        <a:bodyPr/>
        <a:lstStyle/>
        <a:p>
          <a:endParaRPr lang="en-US">
            <a:solidFill>
              <a:srgbClr val="003366"/>
            </a:solidFill>
          </a:endParaRPr>
        </a:p>
      </dgm:t>
    </dgm:pt>
    <dgm:pt modelId="{22D84F24-E585-454A-BD78-77E419CF8F11}" type="parTrans" cxnId="{85C6ED71-A02F-402F-A3C1-4179477320E6}">
      <dgm:prSet/>
      <dgm:spPr/>
      <dgm:t>
        <a:bodyPr/>
        <a:lstStyle/>
        <a:p>
          <a:endParaRPr lang="en-US">
            <a:solidFill>
              <a:srgbClr val="003366"/>
            </a:solidFill>
          </a:endParaRPr>
        </a:p>
      </dgm:t>
    </dgm:pt>
    <dgm:pt modelId="{9E6C6AFF-0072-4F97-B16E-5B4ABD564033}">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a:solidFill>
            <a:schemeClr val="accent1">
              <a:lumMod val="60000"/>
              <a:lumOff val="40000"/>
            </a:schemeClr>
          </a:solidFill>
        </a:ln>
        <a:effectLst>
          <a:outerShdw blurRad="50800" dist="38100" dir="2700000" algn="tl" rotWithShape="0">
            <a:prstClr val="black">
              <a:alpha val="40000"/>
            </a:prstClr>
          </a:outerShdw>
        </a:effectLst>
      </dgm:spPr>
      <dgm:t>
        <a:bodyPr/>
        <a:lstStyle/>
        <a:p>
          <a:r>
            <a:rPr lang="en-US" b="1" dirty="0" smtClean="0">
              <a:solidFill>
                <a:srgbClr val="003366"/>
              </a:solidFill>
            </a:rPr>
            <a:t>Full</a:t>
          </a:r>
          <a:br>
            <a:rPr lang="en-US" b="1" dirty="0" smtClean="0">
              <a:solidFill>
                <a:srgbClr val="003366"/>
              </a:solidFill>
            </a:rPr>
          </a:br>
          <a:r>
            <a:rPr lang="en-US" b="1" dirty="0" smtClean="0">
              <a:solidFill>
                <a:srgbClr val="003366"/>
              </a:solidFill>
            </a:rPr>
            <a:t>Occupancy</a:t>
          </a:r>
          <a:endParaRPr lang="en-US" b="1" dirty="0">
            <a:solidFill>
              <a:srgbClr val="003366"/>
            </a:solidFill>
          </a:endParaRPr>
        </a:p>
      </dgm:t>
    </dgm:pt>
    <dgm:pt modelId="{D0D85195-E256-4580-85AA-CC7CECFF8E69}" type="parTrans" cxnId="{5B7F6DF0-CD49-4D3D-B61E-1BEF6C02BAE3}">
      <dgm:prSet/>
      <dgm:spPr/>
      <dgm:t>
        <a:bodyPr/>
        <a:lstStyle/>
        <a:p>
          <a:endParaRPr lang="en-US">
            <a:solidFill>
              <a:srgbClr val="003366"/>
            </a:solidFill>
          </a:endParaRPr>
        </a:p>
      </dgm:t>
    </dgm:pt>
    <dgm:pt modelId="{85839ECE-155B-4C3E-9A62-52A0D838033D}" type="sibTrans" cxnId="{5B7F6DF0-CD49-4D3D-B61E-1BEF6C02BAE3}">
      <dgm:prSet/>
      <dgm:spPr/>
      <dgm:t>
        <a:bodyPr/>
        <a:lstStyle/>
        <a:p>
          <a:endParaRPr lang="en-US">
            <a:solidFill>
              <a:srgbClr val="003366"/>
            </a:solidFill>
          </a:endParaRPr>
        </a:p>
      </dgm:t>
    </dgm:pt>
    <dgm:pt modelId="{05F7F3AB-C1CF-470F-87A7-C969A6B7607C}" type="pres">
      <dgm:prSet presAssocID="{5781425C-0DA8-4394-B714-B5618D7249A8}" presName="hierChild1" presStyleCnt="0">
        <dgm:presLayoutVars>
          <dgm:orgChart val="1"/>
          <dgm:chPref val="1"/>
          <dgm:dir/>
          <dgm:animOne val="branch"/>
          <dgm:animLvl val="lvl"/>
          <dgm:resizeHandles/>
        </dgm:presLayoutVars>
      </dgm:prSet>
      <dgm:spPr/>
      <dgm:t>
        <a:bodyPr/>
        <a:lstStyle/>
        <a:p>
          <a:endParaRPr lang="en-US"/>
        </a:p>
      </dgm:t>
    </dgm:pt>
    <dgm:pt modelId="{6E487E36-B96D-424F-A47B-083B196A4EE7}" type="pres">
      <dgm:prSet presAssocID="{8ABC8373-5D0A-4C9E-9680-170582F85EC3}" presName="hierRoot1" presStyleCnt="0">
        <dgm:presLayoutVars>
          <dgm:hierBranch val="init"/>
        </dgm:presLayoutVars>
      </dgm:prSet>
      <dgm:spPr/>
    </dgm:pt>
    <dgm:pt modelId="{B4C05A3F-E3A8-4B0B-8127-3FC456E4E01F}" type="pres">
      <dgm:prSet presAssocID="{8ABC8373-5D0A-4C9E-9680-170582F85EC3}" presName="rootComposite1" presStyleCnt="0"/>
      <dgm:spPr/>
    </dgm:pt>
    <dgm:pt modelId="{365AD960-3FEC-4EA6-9FC6-FA5FB9F5FF7D}" type="pres">
      <dgm:prSet presAssocID="{8ABC8373-5D0A-4C9E-9680-170582F85EC3}" presName="rootText1" presStyleLbl="node0" presStyleIdx="0" presStyleCnt="1" custScaleX="43040">
        <dgm:presLayoutVars>
          <dgm:chPref val="3"/>
        </dgm:presLayoutVars>
      </dgm:prSet>
      <dgm:spPr/>
      <dgm:t>
        <a:bodyPr/>
        <a:lstStyle/>
        <a:p>
          <a:endParaRPr lang="en-US"/>
        </a:p>
      </dgm:t>
    </dgm:pt>
    <dgm:pt modelId="{E577CDAF-FE03-44C1-A2A5-960576CA83D0}" type="pres">
      <dgm:prSet presAssocID="{8ABC8373-5D0A-4C9E-9680-170582F85EC3}" presName="rootConnector1" presStyleLbl="node1" presStyleIdx="0" presStyleCnt="0"/>
      <dgm:spPr/>
      <dgm:t>
        <a:bodyPr/>
        <a:lstStyle/>
        <a:p>
          <a:endParaRPr lang="en-US"/>
        </a:p>
      </dgm:t>
    </dgm:pt>
    <dgm:pt modelId="{8B6375DA-9E3D-472D-B608-9E689935F233}" type="pres">
      <dgm:prSet presAssocID="{8ABC8373-5D0A-4C9E-9680-170582F85EC3}" presName="hierChild2" presStyleCnt="0"/>
      <dgm:spPr/>
    </dgm:pt>
    <dgm:pt modelId="{C6AA653B-86EE-47ED-8910-FBB919C9CF1C}" type="pres">
      <dgm:prSet presAssocID="{FA8E7BC0-613B-4721-B86B-EB735D259F62}" presName="Name64" presStyleLbl="parChTrans1D2" presStyleIdx="0" presStyleCnt="3"/>
      <dgm:spPr/>
      <dgm:t>
        <a:bodyPr/>
        <a:lstStyle/>
        <a:p>
          <a:endParaRPr lang="en-US"/>
        </a:p>
      </dgm:t>
    </dgm:pt>
    <dgm:pt modelId="{4FAFB162-1F88-48E7-81D5-2FA7424E9D89}" type="pres">
      <dgm:prSet presAssocID="{F5F116BA-AE3A-4F26-BCBA-A3EFE4E9158F}" presName="hierRoot2" presStyleCnt="0">
        <dgm:presLayoutVars>
          <dgm:hierBranch val="init"/>
        </dgm:presLayoutVars>
      </dgm:prSet>
      <dgm:spPr/>
    </dgm:pt>
    <dgm:pt modelId="{BBF24CEA-D60B-4C13-BE97-657ADCEDB9A8}" type="pres">
      <dgm:prSet presAssocID="{F5F116BA-AE3A-4F26-BCBA-A3EFE4E9158F}" presName="rootComposite" presStyleCnt="0"/>
      <dgm:spPr/>
    </dgm:pt>
    <dgm:pt modelId="{678DCE5A-B890-486E-A538-C8F25DB29927}" type="pres">
      <dgm:prSet presAssocID="{F5F116BA-AE3A-4F26-BCBA-A3EFE4E9158F}" presName="rootText" presStyleLbl="node2" presStyleIdx="0" presStyleCnt="3" custScaleX="54556">
        <dgm:presLayoutVars>
          <dgm:chPref val="3"/>
        </dgm:presLayoutVars>
      </dgm:prSet>
      <dgm:spPr/>
      <dgm:t>
        <a:bodyPr/>
        <a:lstStyle/>
        <a:p>
          <a:endParaRPr lang="en-US"/>
        </a:p>
      </dgm:t>
    </dgm:pt>
    <dgm:pt modelId="{8B0001C5-A64D-406F-B698-215214A79CE5}" type="pres">
      <dgm:prSet presAssocID="{F5F116BA-AE3A-4F26-BCBA-A3EFE4E9158F}" presName="rootConnector" presStyleLbl="node2" presStyleIdx="0" presStyleCnt="3"/>
      <dgm:spPr/>
      <dgm:t>
        <a:bodyPr/>
        <a:lstStyle/>
        <a:p>
          <a:endParaRPr lang="en-US"/>
        </a:p>
      </dgm:t>
    </dgm:pt>
    <dgm:pt modelId="{6D08A973-A397-4E4C-A1DA-41C6CA43CF1D}" type="pres">
      <dgm:prSet presAssocID="{F5F116BA-AE3A-4F26-BCBA-A3EFE4E9158F}" presName="hierChild4" presStyleCnt="0"/>
      <dgm:spPr/>
    </dgm:pt>
    <dgm:pt modelId="{E2B27A67-5983-4ABD-9863-0654B667E21A}" type="pres">
      <dgm:prSet presAssocID="{F5F116BA-AE3A-4F26-BCBA-A3EFE4E9158F}" presName="hierChild5" presStyleCnt="0"/>
      <dgm:spPr/>
    </dgm:pt>
    <dgm:pt modelId="{14C891FB-BF65-418C-8BB4-08D9B5CA76EB}" type="pres">
      <dgm:prSet presAssocID="{846BA05E-0E8D-4CF8-9101-EE686B918137}" presName="Name64" presStyleLbl="parChTrans1D2" presStyleIdx="1" presStyleCnt="3"/>
      <dgm:spPr/>
      <dgm:t>
        <a:bodyPr/>
        <a:lstStyle/>
        <a:p>
          <a:endParaRPr lang="en-US"/>
        </a:p>
      </dgm:t>
    </dgm:pt>
    <dgm:pt modelId="{5AABE397-E826-4B27-B296-8FA5C4B75C1D}" type="pres">
      <dgm:prSet presAssocID="{70ED4CF7-2ED7-454D-9EAC-392BDCE33C45}" presName="hierRoot2" presStyleCnt="0">
        <dgm:presLayoutVars>
          <dgm:hierBranch val="init"/>
        </dgm:presLayoutVars>
      </dgm:prSet>
      <dgm:spPr/>
    </dgm:pt>
    <dgm:pt modelId="{F32DFE92-4741-46C0-ADA1-47737DEA85DF}" type="pres">
      <dgm:prSet presAssocID="{70ED4CF7-2ED7-454D-9EAC-392BDCE33C45}" presName="rootComposite" presStyleCnt="0"/>
      <dgm:spPr/>
    </dgm:pt>
    <dgm:pt modelId="{64B75769-4A83-4C2F-A14D-E0F114873B16}" type="pres">
      <dgm:prSet presAssocID="{70ED4CF7-2ED7-454D-9EAC-392BDCE33C45}" presName="rootText" presStyleLbl="node2" presStyleIdx="1" presStyleCnt="3" custScaleX="55639">
        <dgm:presLayoutVars>
          <dgm:chPref val="3"/>
        </dgm:presLayoutVars>
      </dgm:prSet>
      <dgm:spPr/>
      <dgm:t>
        <a:bodyPr/>
        <a:lstStyle/>
        <a:p>
          <a:endParaRPr lang="en-US"/>
        </a:p>
      </dgm:t>
    </dgm:pt>
    <dgm:pt modelId="{0079D0A2-4FA1-4549-9750-AF77B542E22C}" type="pres">
      <dgm:prSet presAssocID="{70ED4CF7-2ED7-454D-9EAC-392BDCE33C45}" presName="rootConnector" presStyleLbl="node2" presStyleIdx="1" presStyleCnt="3"/>
      <dgm:spPr/>
      <dgm:t>
        <a:bodyPr/>
        <a:lstStyle/>
        <a:p>
          <a:endParaRPr lang="en-US"/>
        </a:p>
      </dgm:t>
    </dgm:pt>
    <dgm:pt modelId="{D8F2818F-AE80-4FF8-ABC8-9E93560F707D}" type="pres">
      <dgm:prSet presAssocID="{70ED4CF7-2ED7-454D-9EAC-392BDCE33C45}" presName="hierChild4" presStyleCnt="0"/>
      <dgm:spPr/>
    </dgm:pt>
    <dgm:pt modelId="{32089905-B6AD-4AEF-958A-9A8D9A59D188}" type="pres">
      <dgm:prSet presAssocID="{CA4E4271-D937-4C39-95A1-9ACF3D17CAEC}" presName="Name64" presStyleLbl="parChTrans1D3" presStyleIdx="0" presStyleCnt="1"/>
      <dgm:spPr/>
      <dgm:t>
        <a:bodyPr/>
        <a:lstStyle/>
        <a:p>
          <a:endParaRPr lang="en-US"/>
        </a:p>
      </dgm:t>
    </dgm:pt>
    <dgm:pt modelId="{C50B9F06-7C7F-4395-8B80-6CAA6EE92F83}" type="pres">
      <dgm:prSet presAssocID="{8C1A04C9-69B6-4BE1-A713-34781091B093}" presName="hierRoot2" presStyleCnt="0">
        <dgm:presLayoutVars>
          <dgm:hierBranch val="init"/>
        </dgm:presLayoutVars>
      </dgm:prSet>
      <dgm:spPr/>
    </dgm:pt>
    <dgm:pt modelId="{28C88958-0E79-4E9C-A10B-D11113BE293B}" type="pres">
      <dgm:prSet presAssocID="{8C1A04C9-69B6-4BE1-A713-34781091B093}" presName="rootComposite" presStyleCnt="0"/>
      <dgm:spPr/>
    </dgm:pt>
    <dgm:pt modelId="{CE7181D7-7FBC-4E3D-8B48-526030F97B3E}" type="pres">
      <dgm:prSet presAssocID="{8C1A04C9-69B6-4BE1-A713-34781091B093}" presName="rootText" presStyleLbl="node3" presStyleIdx="0" presStyleCnt="1" custScaleX="47387" custScaleY="201969">
        <dgm:presLayoutVars>
          <dgm:chPref val="3"/>
        </dgm:presLayoutVars>
      </dgm:prSet>
      <dgm:spPr/>
      <dgm:t>
        <a:bodyPr/>
        <a:lstStyle/>
        <a:p>
          <a:endParaRPr lang="en-US"/>
        </a:p>
      </dgm:t>
    </dgm:pt>
    <dgm:pt modelId="{6705A955-AC03-4196-8735-FF3B9EB11B84}" type="pres">
      <dgm:prSet presAssocID="{8C1A04C9-69B6-4BE1-A713-34781091B093}" presName="rootConnector" presStyleLbl="node3" presStyleIdx="0" presStyleCnt="1"/>
      <dgm:spPr/>
      <dgm:t>
        <a:bodyPr/>
        <a:lstStyle/>
        <a:p>
          <a:endParaRPr lang="en-US"/>
        </a:p>
      </dgm:t>
    </dgm:pt>
    <dgm:pt modelId="{307A7ABB-8118-4D0C-976C-5A7F5312DD9A}" type="pres">
      <dgm:prSet presAssocID="{8C1A04C9-69B6-4BE1-A713-34781091B093}" presName="hierChild4" presStyleCnt="0"/>
      <dgm:spPr/>
    </dgm:pt>
    <dgm:pt modelId="{BCAD3DA5-B309-4FF9-AB7C-282FDFB3BA88}" type="pres">
      <dgm:prSet presAssocID="{FAFAC620-5CDA-4450-8061-6199AC11F103}" presName="Name64" presStyleLbl="parChTrans1D4" presStyleIdx="0" presStyleCnt="2"/>
      <dgm:spPr/>
      <dgm:t>
        <a:bodyPr/>
        <a:lstStyle/>
        <a:p>
          <a:endParaRPr lang="en-US"/>
        </a:p>
      </dgm:t>
    </dgm:pt>
    <dgm:pt modelId="{1B3D61E7-B6B2-4E6C-9C24-315167643959}" type="pres">
      <dgm:prSet presAssocID="{5AFC34C5-035B-46C3-AD00-ACC15EE4E066}" presName="hierRoot2" presStyleCnt="0">
        <dgm:presLayoutVars>
          <dgm:hierBranch/>
        </dgm:presLayoutVars>
      </dgm:prSet>
      <dgm:spPr/>
    </dgm:pt>
    <dgm:pt modelId="{BE4EFB8F-ECDB-4701-8EF4-0B9DF593E7E4}" type="pres">
      <dgm:prSet presAssocID="{5AFC34C5-035B-46C3-AD00-ACC15EE4E066}" presName="rootComposite" presStyleCnt="0"/>
      <dgm:spPr/>
    </dgm:pt>
    <dgm:pt modelId="{A57FC48A-2673-4A65-B5BD-9AF6CD512C8E}" type="pres">
      <dgm:prSet presAssocID="{5AFC34C5-035B-46C3-AD00-ACC15EE4E066}" presName="rootText" presStyleLbl="node4" presStyleIdx="0" presStyleCnt="2" custScaleX="38859" custLinFactNeighborX="-4459">
        <dgm:presLayoutVars>
          <dgm:chPref val="3"/>
        </dgm:presLayoutVars>
      </dgm:prSet>
      <dgm:spPr/>
      <dgm:t>
        <a:bodyPr/>
        <a:lstStyle/>
        <a:p>
          <a:endParaRPr lang="en-US"/>
        </a:p>
      </dgm:t>
    </dgm:pt>
    <dgm:pt modelId="{EA2FDD23-C413-4E70-A503-83761F250ECF}" type="pres">
      <dgm:prSet presAssocID="{5AFC34C5-035B-46C3-AD00-ACC15EE4E066}" presName="rootConnector" presStyleLbl="node4" presStyleIdx="0" presStyleCnt="2"/>
      <dgm:spPr/>
      <dgm:t>
        <a:bodyPr/>
        <a:lstStyle/>
        <a:p>
          <a:endParaRPr lang="en-US"/>
        </a:p>
      </dgm:t>
    </dgm:pt>
    <dgm:pt modelId="{55311B77-3726-42AF-A7D3-6A841E39CBB4}" type="pres">
      <dgm:prSet presAssocID="{5AFC34C5-035B-46C3-AD00-ACC15EE4E066}" presName="hierChild4" presStyleCnt="0"/>
      <dgm:spPr/>
    </dgm:pt>
    <dgm:pt modelId="{26A4D5E5-9A46-4116-9B07-1F3DA34AB570}" type="pres">
      <dgm:prSet presAssocID="{D0D85195-E256-4580-85AA-CC7CECFF8E69}" presName="Name64" presStyleLbl="parChTrans1D4" presStyleIdx="1" presStyleCnt="2"/>
      <dgm:spPr/>
      <dgm:t>
        <a:bodyPr/>
        <a:lstStyle/>
        <a:p>
          <a:endParaRPr lang="en-US"/>
        </a:p>
      </dgm:t>
    </dgm:pt>
    <dgm:pt modelId="{06C37989-8774-4FB6-A3D1-9B29C8552837}" type="pres">
      <dgm:prSet presAssocID="{9E6C6AFF-0072-4F97-B16E-5B4ABD564033}" presName="hierRoot2" presStyleCnt="0">
        <dgm:presLayoutVars>
          <dgm:hierBranch val="init"/>
        </dgm:presLayoutVars>
      </dgm:prSet>
      <dgm:spPr/>
    </dgm:pt>
    <dgm:pt modelId="{60DB530E-879B-4AFB-BEA9-8C912723F2D4}" type="pres">
      <dgm:prSet presAssocID="{9E6C6AFF-0072-4F97-B16E-5B4ABD564033}" presName="rootComposite" presStyleCnt="0"/>
      <dgm:spPr/>
    </dgm:pt>
    <dgm:pt modelId="{57186135-C1FE-43F1-89B7-6574406AF5E3}" type="pres">
      <dgm:prSet presAssocID="{9E6C6AFF-0072-4F97-B16E-5B4ABD564033}" presName="rootText" presStyleLbl="node4" presStyleIdx="1" presStyleCnt="2" custScaleX="27567">
        <dgm:presLayoutVars>
          <dgm:chPref val="3"/>
        </dgm:presLayoutVars>
      </dgm:prSet>
      <dgm:spPr/>
      <dgm:t>
        <a:bodyPr/>
        <a:lstStyle/>
        <a:p>
          <a:endParaRPr lang="en-US"/>
        </a:p>
      </dgm:t>
    </dgm:pt>
    <dgm:pt modelId="{DE5822D4-8AED-46DA-A2CE-D6F0535D1A63}" type="pres">
      <dgm:prSet presAssocID="{9E6C6AFF-0072-4F97-B16E-5B4ABD564033}" presName="rootConnector" presStyleLbl="node4" presStyleIdx="1" presStyleCnt="2"/>
      <dgm:spPr/>
      <dgm:t>
        <a:bodyPr/>
        <a:lstStyle/>
        <a:p>
          <a:endParaRPr lang="en-US"/>
        </a:p>
      </dgm:t>
    </dgm:pt>
    <dgm:pt modelId="{93179AD4-8543-46AE-A30E-848201C53F01}" type="pres">
      <dgm:prSet presAssocID="{9E6C6AFF-0072-4F97-B16E-5B4ABD564033}" presName="hierChild4" presStyleCnt="0"/>
      <dgm:spPr/>
    </dgm:pt>
    <dgm:pt modelId="{AB66F602-4DE9-4312-8316-67E989C5B2CC}" type="pres">
      <dgm:prSet presAssocID="{9E6C6AFF-0072-4F97-B16E-5B4ABD564033}" presName="hierChild5" presStyleCnt="0"/>
      <dgm:spPr/>
    </dgm:pt>
    <dgm:pt modelId="{7B03127C-C543-42E4-8D16-9F8CAAFADAA4}" type="pres">
      <dgm:prSet presAssocID="{5AFC34C5-035B-46C3-AD00-ACC15EE4E066}" presName="hierChild5" presStyleCnt="0"/>
      <dgm:spPr/>
    </dgm:pt>
    <dgm:pt modelId="{27A10184-4B30-46DA-AD57-EE0F31201291}" type="pres">
      <dgm:prSet presAssocID="{8C1A04C9-69B6-4BE1-A713-34781091B093}" presName="hierChild5" presStyleCnt="0"/>
      <dgm:spPr/>
    </dgm:pt>
    <dgm:pt modelId="{3A065EB5-B11F-4465-9614-04A85B8B1625}" type="pres">
      <dgm:prSet presAssocID="{70ED4CF7-2ED7-454D-9EAC-392BDCE33C45}" presName="hierChild5" presStyleCnt="0"/>
      <dgm:spPr/>
    </dgm:pt>
    <dgm:pt modelId="{79025DCC-6631-4280-A6FA-F129335275F6}" type="pres">
      <dgm:prSet presAssocID="{22D84F24-E585-454A-BD78-77E419CF8F11}" presName="Name64" presStyleLbl="parChTrans1D2" presStyleIdx="2" presStyleCnt="3"/>
      <dgm:spPr/>
      <dgm:t>
        <a:bodyPr/>
        <a:lstStyle/>
        <a:p>
          <a:endParaRPr lang="en-US"/>
        </a:p>
      </dgm:t>
    </dgm:pt>
    <dgm:pt modelId="{79B5DA25-525F-4E0F-A605-9B1EC1B8DD2A}" type="pres">
      <dgm:prSet presAssocID="{64F36101-C32D-4B53-8633-2631C0188C54}" presName="hierRoot2" presStyleCnt="0">
        <dgm:presLayoutVars>
          <dgm:hierBranch val="init"/>
        </dgm:presLayoutVars>
      </dgm:prSet>
      <dgm:spPr/>
    </dgm:pt>
    <dgm:pt modelId="{498E8994-4002-4966-B943-8534A7A7F0D3}" type="pres">
      <dgm:prSet presAssocID="{64F36101-C32D-4B53-8633-2631C0188C54}" presName="rootComposite" presStyleCnt="0"/>
      <dgm:spPr/>
    </dgm:pt>
    <dgm:pt modelId="{D04534B4-E2E8-480A-BA53-060C00BDA24E}" type="pres">
      <dgm:prSet presAssocID="{64F36101-C32D-4B53-8633-2631C0188C54}" presName="rootText" presStyleLbl="node2" presStyleIdx="2" presStyleCnt="3" custScaleX="59931">
        <dgm:presLayoutVars>
          <dgm:chPref val="3"/>
        </dgm:presLayoutVars>
      </dgm:prSet>
      <dgm:spPr/>
      <dgm:t>
        <a:bodyPr/>
        <a:lstStyle/>
        <a:p>
          <a:endParaRPr lang="en-US"/>
        </a:p>
      </dgm:t>
    </dgm:pt>
    <dgm:pt modelId="{6E4407C8-07C1-47BC-AD6B-290B7D9F7816}" type="pres">
      <dgm:prSet presAssocID="{64F36101-C32D-4B53-8633-2631C0188C54}" presName="rootConnector" presStyleLbl="node2" presStyleIdx="2" presStyleCnt="3"/>
      <dgm:spPr/>
      <dgm:t>
        <a:bodyPr/>
        <a:lstStyle/>
        <a:p>
          <a:endParaRPr lang="en-US"/>
        </a:p>
      </dgm:t>
    </dgm:pt>
    <dgm:pt modelId="{D9A13338-1644-401D-8390-4A9BD629F53C}" type="pres">
      <dgm:prSet presAssocID="{64F36101-C32D-4B53-8633-2631C0188C54}" presName="hierChild4" presStyleCnt="0"/>
      <dgm:spPr/>
    </dgm:pt>
    <dgm:pt modelId="{7D3FE13A-68E7-47ED-9CAB-C4A4F462609C}" type="pres">
      <dgm:prSet presAssocID="{64F36101-C32D-4B53-8633-2631C0188C54}" presName="hierChild5" presStyleCnt="0"/>
      <dgm:spPr/>
    </dgm:pt>
    <dgm:pt modelId="{13DB2596-7AB6-40BF-A0B6-11A6774C3CC6}" type="pres">
      <dgm:prSet presAssocID="{8ABC8373-5D0A-4C9E-9680-170582F85EC3}" presName="hierChild3" presStyleCnt="0"/>
      <dgm:spPr/>
    </dgm:pt>
  </dgm:ptLst>
  <dgm:cxnLst>
    <dgm:cxn modelId="{C35E2A1D-5E43-48D1-B88C-1C3A132E417A}" type="presOf" srcId="{8ABC8373-5D0A-4C9E-9680-170582F85EC3}" destId="{E577CDAF-FE03-44C1-A2A5-960576CA83D0}" srcOrd="1" destOrd="0" presId="urn:microsoft.com/office/officeart/2009/3/layout/HorizontalOrganizationChart"/>
    <dgm:cxn modelId="{4BBD1639-3CF6-4C26-8778-E0E11710140D}" type="presOf" srcId="{F5F116BA-AE3A-4F26-BCBA-A3EFE4E9158F}" destId="{678DCE5A-B890-486E-A538-C8F25DB29927}" srcOrd="0" destOrd="0" presId="urn:microsoft.com/office/officeart/2009/3/layout/HorizontalOrganizationChart"/>
    <dgm:cxn modelId="{2DADBD63-5C7F-4A91-A5EA-E9CE13C15F17}" type="presOf" srcId="{22D84F24-E585-454A-BD78-77E419CF8F11}" destId="{79025DCC-6631-4280-A6FA-F129335275F6}" srcOrd="0" destOrd="0" presId="urn:microsoft.com/office/officeart/2009/3/layout/HorizontalOrganizationChart"/>
    <dgm:cxn modelId="{711F096C-E718-4413-84D8-B07EF3F8AAA5}" type="presOf" srcId="{8C1A04C9-69B6-4BE1-A713-34781091B093}" destId="{CE7181D7-7FBC-4E3D-8B48-526030F97B3E}" srcOrd="0" destOrd="0" presId="urn:microsoft.com/office/officeart/2009/3/layout/HorizontalOrganizationChart"/>
    <dgm:cxn modelId="{7BB64AC4-76D2-4862-928D-C67559FF6FC6}" srcId="{70ED4CF7-2ED7-454D-9EAC-392BDCE33C45}" destId="{8C1A04C9-69B6-4BE1-A713-34781091B093}" srcOrd="0" destOrd="0" parTransId="{CA4E4271-D937-4C39-95A1-9ACF3D17CAEC}" sibTransId="{245D3653-BD1C-4D90-8C43-4DD163001F12}"/>
    <dgm:cxn modelId="{7762A1A1-CB71-4A40-AC6D-8F6B1B5D3930}" type="presOf" srcId="{FAFAC620-5CDA-4450-8061-6199AC11F103}" destId="{BCAD3DA5-B309-4FF9-AB7C-282FDFB3BA88}" srcOrd="0" destOrd="0" presId="urn:microsoft.com/office/officeart/2009/3/layout/HorizontalOrganizationChart"/>
    <dgm:cxn modelId="{8B52E73D-89D6-4D10-B666-5E150A215451}" type="presOf" srcId="{8ABC8373-5D0A-4C9E-9680-170582F85EC3}" destId="{365AD960-3FEC-4EA6-9FC6-FA5FB9F5FF7D}" srcOrd="0" destOrd="0" presId="urn:microsoft.com/office/officeart/2009/3/layout/HorizontalOrganizationChart"/>
    <dgm:cxn modelId="{722AF2BC-0D0E-4D4A-B7A2-DE2CF69BBFC2}" type="presOf" srcId="{9E6C6AFF-0072-4F97-B16E-5B4ABD564033}" destId="{DE5822D4-8AED-46DA-A2CE-D6F0535D1A63}" srcOrd="1" destOrd="0" presId="urn:microsoft.com/office/officeart/2009/3/layout/HorizontalOrganizationChart"/>
    <dgm:cxn modelId="{E1F641C8-9DCA-432D-B3A8-4334BF46D7A7}" type="presOf" srcId="{F5F116BA-AE3A-4F26-BCBA-A3EFE4E9158F}" destId="{8B0001C5-A64D-406F-B698-215214A79CE5}" srcOrd="1" destOrd="0" presId="urn:microsoft.com/office/officeart/2009/3/layout/HorizontalOrganizationChart"/>
    <dgm:cxn modelId="{A380AECD-2F0B-4FAC-AC68-5B1483DBFBFB}" type="presOf" srcId="{D0D85195-E256-4580-85AA-CC7CECFF8E69}" destId="{26A4D5E5-9A46-4116-9B07-1F3DA34AB570}" srcOrd="0" destOrd="0" presId="urn:microsoft.com/office/officeart/2009/3/layout/HorizontalOrganizationChart"/>
    <dgm:cxn modelId="{E0370E38-92FD-44B4-A0AD-413BD21636FF}" type="presOf" srcId="{64F36101-C32D-4B53-8633-2631C0188C54}" destId="{D04534B4-E2E8-480A-BA53-060C00BDA24E}" srcOrd="0" destOrd="0" presId="urn:microsoft.com/office/officeart/2009/3/layout/HorizontalOrganizationChart"/>
    <dgm:cxn modelId="{F337E14C-1650-4793-AF32-EE444D9EA937}" srcId="{8C1A04C9-69B6-4BE1-A713-34781091B093}" destId="{5AFC34C5-035B-46C3-AD00-ACC15EE4E066}" srcOrd="0" destOrd="0" parTransId="{FAFAC620-5CDA-4450-8061-6199AC11F103}" sibTransId="{E44B77B8-065E-437C-B5E1-DB8373114F73}"/>
    <dgm:cxn modelId="{DE8D53FC-9C92-467C-B173-3D0EA02078F7}" srcId="{8ABC8373-5D0A-4C9E-9680-170582F85EC3}" destId="{70ED4CF7-2ED7-454D-9EAC-392BDCE33C45}" srcOrd="1" destOrd="0" parTransId="{846BA05E-0E8D-4CF8-9101-EE686B918137}" sibTransId="{732E2C6D-3DBB-45DC-A592-1732BE1A1FCB}"/>
    <dgm:cxn modelId="{610E44E3-EB0D-4EA2-9425-CFC6F380E9BF}" srcId="{5781425C-0DA8-4394-B714-B5618D7249A8}" destId="{8ABC8373-5D0A-4C9E-9680-170582F85EC3}" srcOrd="0" destOrd="0" parTransId="{A25903BF-EC10-487E-9145-0EC096545C17}" sibTransId="{7B718A7A-BD6E-46F0-8E35-E11D3F59353C}"/>
    <dgm:cxn modelId="{CC842D6A-D253-4463-97B6-07BD1B59CA0A}" type="presOf" srcId="{5781425C-0DA8-4394-B714-B5618D7249A8}" destId="{05F7F3AB-C1CF-470F-87A7-C969A6B7607C}" srcOrd="0" destOrd="0" presId="urn:microsoft.com/office/officeart/2009/3/layout/HorizontalOrganizationChart"/>
    <dgm:cxn modelId="{FC8272AE-CD59-4043-9A8E-E64FA9D0D886}" type="presOf" srcId="{8C1A04C9-69B6-4BE1-A713-34781091B093}" destId="{6705A955-AC03-4196-8735-FF3B9EB11B84}" srcOrd="1" destOrd="0" presId="urn:microsoft.com/office/officeart/2009/3/layout/HorizontalOrganizationChart"/>
    <dgm:cxn modelId="{85C6ED71-A02F-402F-A3C1-4179477320E6}" srcId="{8ABC8373-5D0A-4C9E-9680-170582F85EC3}" destId="{64F36101-C32D-4B53-8633-2631C0188C54}" srcOrd="2" destOrd="0" parTransId="{22D84F24-E585-454A-BD78-77E419CF8F11}" sibTransId="{25821E1C-8F29-451A-B3A6-5467DC2919A2}"/>
    <dgm:cxn modelId="{9B6F0B92-4108-482F-B6CE-20A606CB6976}" type="presOf" srcId="{FA8E7BC0-613B-4721-B86B-EB735D259F62}" destId="{C6AA653B-86EE-47ED-8910-FBB919C9CF1C}" srcOrd="0" destOrd="0" presId="urn:microsoft.com/office/officeart/2009/3/layout/HorizontalOrganizationChart"/>
    <dgm:cxn modelId="{79413450-D35B-47E3-8B2B-C75EEFB281B2}" type="presOf" srcId="{70ED4CF7-2ED7-454D-9EAC-392BDCE33C45}" destId="{64B75769-4A83-4C2F-A14D-E0F114873B16}" srcOrd="0" destOrd="0" presId="urn:microsoft.com/office/officeart/2009/3/layout/HorizontalOrganizationChart"/>
    <dgm:cxn modelId="{4FA9E953-E4EF-4D5E-BEFA-218F0A61D7E9}" type="presOf" srcId="{70ED4CF7-2ED7-454D-9EAC-392BDCE33C45}" destId="{0079D0A2-4FA1-4549-9750-AF77B542E22C}" srcOrd="1" destOrd="0" presId="urn:microsoft.com/office/officeart/2009/3/layout/HorizontalOrganizationChart"/>
    <dgm:cxn modelId="{922F1AAD-454E-4C20-B5AD-088EB83846FA}" type="presOf" srcId="{CA4E4271-D937-4C39-95A1-9ACF3D17CAEC}" destId="{32089905-B6AD-4AEF-958A-9A8D9A59D188}" srcOrd="0" destOrd="0" presId="urn:microsoft.com/office/officeart/2009/3/layout/HorizontalOrganizationChart"/>
    <dgm:cxn modelId="{56C69776-498B-4E92-8BF7-2CBE2EC861E9}" srcId="{8ABC8373-5D0A-4C9E-9680-170582F85EC3}" destId="{F5F116BA-AE3A-4F26-BCBA-A3EFE4E9158F}" srcOrd="0" destOrd="0" parTransId="{FA8E7BC0-613B-4721-B86B-EB735D259F62}" sibTransId="{3E9FA58F-A63E-468E-9963-B21C26349EC8}"/>
    <dgm:cxn modelId="{2283FE12-38BF-4865-85F5-F48BF51D686F}" type="presOf" srcId="{9E6C6AFF-0072-4F97-B16E-5B4ABD564033}" destId="{57186135-C1FE-43F1-89B7-6574406AF5E3}" srcOrd="0" destOrd="0" presId="urn:microsoft.com/office/officeart/2009/3/layout/HorizontalOrganizationChart"/>
    <dgm:cxn modelId="{4A20FAF8-879F-4F06-8A5A-D8BF9DDC8243}" type="presOf" srcId="{5AFC34C5-035B-46C3-AD00-ACC15EE4E066}" destId="{EA2FDD23-C413-4E70-A503-83761F250ECF}" srcOrd="1" destOrd="0" presId="urn:microsoft.com/office/officeart/2009/3/layout/HorizontalOrganizationChart"/>
    <dgm:cxn modelId="{A68745B8-85A1-4640-9704-A329FF0FD5AF}" type="presOf" srcId="{846BA05E-0E8D-4CF8-9101-EE686B918137}" destId="{14C891FB-BF65-418C-8BB4-08D9B5CA76EB}" srcOrd="0" destOrd="0" presId="urn:microsoft.com/office/officeart/2009/3/layout/HorizontalOrganizationChart"/>
    <dgm:cxn modelId="{21B8139E-06B6-4D14-9951-9587EC70E5F6}" type="presOf" srcId="{64F36101-C32D-4B53-8633-2631C0188C54}" destId="{6E4407C8-07C1-47BC-AD6B-290B7D9F7816}" srcOrd="1" destOrd="0" presId="urn:microsoft.com/office/officeart/2009/3/layout/HorizontalOrganizationChart"/>
    <dgm:cxn modelId="{5A577456-5921-46FD-A9FB-FFC5BA3A5E42}" type="presOf" srcId="{5AFC34C5-035B-46C3-AD00-ACC15EE4E066}" destId="{A57FC48A-2673-4A65-B5BD-9AF6CD512C8E}" srcOrd="0" destOrd="0" presId="urn:microsoft.com/office/officeart/2009/3/layout/HorizontalOrganizationChart"/>
    <dgm:cxn modelId="{5B7F6DF0-CD49-4D3D-B61E-1BEF6C02BAE3}" srcId="{5AFC34C5-035B-46C3-AD00-ACC15EE4E066}" destId="{9E6C6AFF-0072-4F97-B16E-5B4ABD564033}" srcOrd="0" destOrd="0" parTransId="{D0D85195-E256-4580-85AA-CC7CECFF8E69}" sibTransId="{85839ECE-155B-4C3E-9A62-52A0D838033D}"/>
    <dgm:cxn modelId="{0A868CAC-CC93-4222-8353-D3F09F639972}" type="presParOf" srcId="{05F7F3AB-C1CF-470F-87A7-C969A6B7607C}" destId="{6E487E36-B96D-424F-A47B-083B196A4EE7}" srcOrd="0" destOrd="0" presId="urn:microsoft.com/office/officeart/2009/3/layout/HorizontalOrganizationChart"/>
    <dgm:cxn modelId="{DD12B0CF-C661-45DF-A358-4B44CF532F11}" type="presParOf" srcId="{6E487E36-B96D-424F-A47B-083B196A4EE7}" destId="{B4C05A3F-E3A8-4B0B-8127-3FC456E4E01F}" srcOrd="0" destOrd="0" presId="urn:microsoft.com/office/officeart/2009/3/layout/HorizontalOrganizationChart"/>
    <dgm:cxn modelId="{6FE7F8DB-A691-47FE-9967-673BF42C2B9F}" type="presParOf" srcId="{B4C05A3F-E3A8-4B0B-8127-3FC456E4E01F}" destId="{365AD960-3FEC-4EA6-9FC6-FA5FB9F5FF7D}" srcOrd="0" destOrd="0" presId="urn:microsoft.com/office/officeart/2009/3/layout/HorizontalOrganizationChart"/>
    <dgm:cxn modelId="{20602E4A-58BF-42DE-9915-1D1B203B6B44}" type="presParOf" srcId="{B4C05A3F-E3A8-4B0B-8127-3FC456E4E01F}" destId="{E577CDAF-FE03-44C1-A2A5-960576CA83D0}" srcOrd="1" destOrd="0" presId="urn:microsoft.com/office/officeart/2009/3/layout/HorizontalOrganizationChart"/>
    <dgm:cxn modelId="{54C6F525-77A3-4500-A308-69B12EDE43CF}" type="presParOf" srcId="{6E487E36-B96D-424F-A47B-083B196A4EE7}" destId="{8B6375DA-9E3D-472D-B608-9E689935F233}" srcOrd="1" destOrd="0" presId="urn:microsoft.com/office/officeart/2009/3/layout/HorizontalOrganizationChart"/>
    <dgm:cxn modelId="{24664CF8-4B94-49FA-B317-E157BBC931C5}" type="presParOf" srcId="{8B6375DA-9E3D-472D-B608-9E689935F233}" destId="{C6AA653B-86EE-47ED-8910-FBB919C9CF1C}" srcOrd="0" destOrd="0" presId="urn:microsoft.com/office/officeart/2009/3/layout/HorizontalOrganizationChart"/>
    <dgm:cxn modelId="{D027602D-13B0-49DE-8A42-6240494B105C}" type="presParOf" srcId="{8B6375DA-9E3D-472D-B608-9E689935F233}" destId="{4FAFB162-1F88-48E7-81D5-2FA7424E9D89}" srcOrd="1" destOrd="0" presId="urn:microsoft.com/office/officeart/2009/3/layout/HorizontalOrganizationChart"/>
    <dgm:cxn modelId="{B62D3A3A-B488-48C0-8811-1A7739190F21}" type="presParOf" srcId="{4FAFB162-1F88-48E7-81D5-2FA7424E9D89}" destId="{BBF24CEA-D60B-4C13-BE97-657ADCEDB9A8}" srcOrd="0" destOrd="0" presId="urn:microsoft.com/office/officeart/2009/3/layout/HorizontalOrganizationChart"/>
    <dgm:cxn modelId="{ABA58C14-73F6-447F-BDF9-30D4865A803B}" type="presParOf" srcId="{BBF24CEA-D60B-4C13-BE97-657ADCEDB9A8}" destId="{678DCE5A-B890-486E-A538-C8F25DB29927}" srcOrd="0" destOrd="0" presId="urn:microsoft.com/office/officeart/2009/3/layout/HorizontalOrganizationChart"/>
    <dgm:cxn modelId="{8B09A5CE-C99E-4A85-8155-E97470CE6CBC}" type="presParOf" srcId="{BBF24CEA-D60B-4C13-BE97-657ADCEDB9A8}" destId="{8B0001C5-A64D-406F-B698-215214A79CE5}" srcOrd="1" destOrd="0" presId="urn:microsoft.com/office/officeart/2009/3/layout/HorizontalOrganizationChart"/>
    <dgm:cxn modelId="{A5A49DFD-FB95-4A47-A6D1-3062686E83D0}" type="presParOf" srcId="{4FAFB162-1F88-48E7-81D5-2FA7424E9D89}" destId="{6D08A973-A397-4E4C-A1DA-41C6CA43CF1D}" srcOrd="1" destOrd="0" presId="urn:microsoft.com/office/officeart/2009/3/layout/HorizontalOrganizationChart"/>
    <dgm:cxn modelId="{1F2C8985-8262-4689-8A57-91688D5FE5F0}" type="presParOf" srcId="{4FAFB162-1F88-48E7-81D5-2FA7424E9D89}" destId="{E2B27A67-5983-4ABD-9863-0654B667E21A}" srcOrd="2" destOrd="0" presId="urn:microsoft.com/office/officeart/2009/3/layout/HorizontalOrganizationChart"/>
    <dgm:cxn modelId="{9B715114-A6EF-47C5-9C13-8773332A8D2D}" type="presParOf" srcId="{8B6375DA-9E3D-472D-B608-9E689935F233}" destId="{14C891FB-BF65-418C-8BB4-08D9B5CA76EB}" srcOrd="2" destOrd="0" presId="urn:microsoft.com/office/officeart/2009/3/layout/HorizontalOrganizationChart"/>
    <dgm:cxn modelId="{32DE5194-864C-40FF-9FBB-02016250518B}" type="presParOf" srcId="{8B6375DA-9E3D-472D-B608-9E689935F233}" destId="{5AABE397-E826-4B27-B296-8FA5C4B75C1D}" srcOrd="3" destOrd="0" presId="urn:microsoft.com/office/officeart/2009/3/layout/HorizontalOrganizationChart"/>
    <dgm:cxn modelId="{E9046D34-1AF0-44B8-A09F-D837CEB4740D}" type="presParOf" srcId="{5AABE397-E826-4B27-B296-8FA5C4B75C1D}" destId="{F32DFE92-4741-46C0-ADA1-47737DEA85DF}" srcOrd="0" destOrd="0" presId="urn:microsoft.com/office/officeart/2009/3/layout/HorizontalOrganizationChart"/>
    <dgm:cxn modelId="{56C5F9A0-BE58-4DFA-AAE5-1C0DA7F0A498}" type="presParOf" srcId="{F32DFE92-4741-46C0-ADA1-47737DEA85DF}" destId="{64B75769-4A83-4C2F-A14D-E0F114873B16}" srcOrd="0" destOrd="0" presId="urn:microsoft.com/office/officeart/2009/3/layout/HorizontalOrganizationChart"/>
    <dgm:cxn modelId="{523EA590-CCD9-4906-AC1A-328EE6B841F9}" type="presParOf" srcId="{F32DFE92-4741-46C0-ADA1-47737DEA85DF}" destId="{0079D0A2-4FA1-4549-9750-AF77B542E22C}" srcOrd="1" destOrd="0" presId="urn:microsoft.com/office/officeart/2009/3/layout/HorizontalOrganizationChart"/>
    <dgm:cxn modelId="{C6CC0C62-5925-407D-8D57-67EB3384501F}" type="presParOf" srcId="{5AABE397-E826-4B27-B296-8FA5C4B75C1D}" destId="{D8F2818F-AE80-4FF8-ABC8-9E93560F707D}" srcOrd="1" destOrd="0" presId="urn:microsoft.com/office/officeart/2009/3/layout/HorizontalOrganizationChart"/>
    <dgm:cxn modelId="{7D61E99E-F0B9-475F-AFE9-B71A7C998A8D}" type="presParOf" srcId="{D8F2818F-AE80-4FF8-ABC8-9E93560F707D}" destId="{32089905-B6AD-4AEF-958A-9A8D9A59D188}" srcOrd="0" destOrd="0" presId="urn:microsoft.com/office/officeart/2009/3/layout/HorizontalOrganizationChart"/>
    <dgm:cxn modelId="{7E165DB4-3F90-4230-A6F2-81903F8D3EDC}" type="presParOf" srcId="{D8F2818F-AE80-4FF8-ABC8-9E93560F707D}" destId="{C50B9F06-7C7F-4395-8B80-6CAA6EE92F83}" srcOrd="1" destOrd="0" presId="urn:microsoft.com/office/officeart/2009/3/layout/HorizontalOrganizationChart"/>
    <dgm:cxn modelId="{9CC5A1FE-8662-4D02-AFB2-7843E7E88BD7}" type="presParOf" srcId="{C50B9F06-7C7F-4395-8B80-6CAA6EE92F83}" destId="{28C88958-0E79-4E9C-A10B-D11113BE293B}" srcOrd="0" destOrd="0" presId="urn:microsoft.com/office/officeart/2009/3/layout/HorizontalOrganizationChart"/>
    <dgm:cxn modelId="{0F41C65F-A98C-41BF-9C36-2DF023C73A8C}" type="presParOf" srcId="{28C88958-0E79-4E9C-A10B-D11113BE293B}" destId="{CE7181D7-7FBC-4E3D-8B48-526030F97B3E}" srcOrd="0" destOrd="0" presId="urn:microsoft.com/office/officeart/2009/3/layout/HorizontalOrganizationChart"/>
    <dgm:cxn modelId="{D3A72BCE-0FD3-4595-8CA2-52283DC031E1}" type="presParOf" srcId="{28C88958-0E79-4E9C-A10B-D11113BE293B}" destId="{6705A955-AC03-4196-8735-FF3B9EB11B84}" srcOrd="1" destOrd="0" presId="urn:microsoft.com/office/officeart/2009/3/layout/HorizontalOrganizationChart"/>
    <dgm:cxn modelId="{84766754-D3F9-4C3A-831C-0999D05D0B88}" type="presParOf" srcId="{C50B9F06-7C7F-4395-8B80-6CAA6EE92F83}" destId="{307A7ABB-8118-4D0C-976C-5A7F5312DD9A}" srcOrd="1" destOrd="0" presId="urn:microsoft.com/office/officeart/2009/3/layout/HorizontalOrganizationChart"/>
    <dgm:cxn modelId="{A72F7A86-AB32-4FCE-A8B3-3DA542FD47E0}" type="presParOf" srcId="{307A7ABB-8118-4D0C-976C-5A7F5312DD9A}" destId="{BCAD3DA5-B309-4FF9-AB7C-282FDFB3BA88}" srcOrd="0" destOrd="0" presId="urn:microsoft.com/office/officeart/2009/3/layout/HorizontalOrganizationChart"/>
    <dgm:cxn modelId="{CA6434BA-0A51-4C7D-ABA7-631A9D2E0775}" type="presParOf" srcId="{307A7ABB-8118-4D0C-976C-5A7F5312DD9A}" destId="{1B3D61E7-B6B2-4E6C-9C24-315167643959}" srcOrd="1" destOrd="0" presId="urn:microsoft.com/office/officeart/2009/3/layout/HorizontalOrganizationChart"/>
    <dgm:cxn modelId="{09AF1850-A152-43F1-8751-7279823FBCC4}" type="presParOf" srcId="{1B3D61E7-B6B2-4E6C-9C24-315167643959}" destId="{BE4EFB8F-ECDB-4701-8EF4-0B9DF593E7E4}" srcOrd="0" destOrd="0" presId="urn:microsoft.com/office/officeart/2009/3/layout/HorizontalOrganizationChart"/>
    <dgm:cxn modelId="{463A7ECA-8BD2-4847-B6B5-74209B4DD66D}" type="presParOf" srcId="{BE4EFB8F-ECDB-4701-8EF4-0B9DF593E7E4}" destId="{A57FC48A-2673-4A65-B5BD-9AF6CD512C8E}" srcOrd="0" destOrd="0" presId="urn:microsoft.com/office/officeart/2009/3/layout/HorizontalOrganizationChart"/>
    <dgm:cxn modelId="{3FAB473C-F4AC-43AA-AC94-5790F32782C0}" type="presParOf" srcId="{BE4EFB8F-ECDB-4701-8EF4-0B9DF593E7E4}" destId="{EA2FDD23-C413-4E70-A503-83761F250ECF}" srcOrd="1" destOrd="0" presId="urn:microsoft.com/office/officeart/2009/3/layout/HorizontalOrganizationChart"/>
    <dgm:cxn modelId="{7FD88111-81D1-48B4-B7F1-0B6C37DA238D}" type="presParOf" srcId="{1B3D61E7-B6B2-4E6C-9C24-315167643959}" destId="{55311B77-3726-42AF-A7D3-6A841E39CBB4}" srcOrd="1" destOrd="0" presId="urn:microsoft.com/office/officeart/2009/3/layout/HorizontalOrganizationChart"/>
    <dgm:cxn modelId="{96DE98F3-5A21-41BC-AFBE-FDEF7E3EB730}" type="presParOf" srcId="{55311B77-3726-42AF-A7D3-6A841E39CBB4}" destId="{26A4D5E5-9A46-4116-9B07-1F3DA34AB570}" srcOrd="0" destOrd="0" presId="urn:microsoft.com/office/officeart/2009/3/layout/HorizontalOrganizationChart"/>
    <dgm:cxn modelId="{047FAC69-8588-46D2-9CB5-44571424E38F}" type="presParOf" srcId="{55311B77-3726-42AF-A7D3-6A841E39CBB4}" destId="{06C37989-8774-4FB6-A3D1-9B29C8552837}" srcOrd="1" destOrd="0" presId="urn:microsoft.com/office/officeart/2009/3/layout/HorizontalOrganizationChart"/>
    <dgm:cxn modelId="{78845FFA-A45A-407F-918E-00BE9C607420}" type="presParOf" srcId="{06C37989-8774-4FB6-A3D1-9B29C8552837}" destId="{60DB530E-879B-4AFB-BEA9-8C912723F2D4}" srcOrd="0" destOrd="0" presId="urn:microsoft.com/office/officeart/2009/3/layout/HorizontalOrganizationChart"/>
    <dgm:cxn modelId="{C52FC743-9A08-4C95-8FE3-8E49D9F771CF}" type="presParOf" srcId="{60DB530E-879B-4AFB-BEA9-8C912723F2D4}" destId="{57186135-C1FE-43F1-89B7-6574406AF5E3}" srcOrd="0" destOrd="0" presId="urn:microsoft.com/office/officeart/2009/3/layout/HorizontalOrganizationChart"/>
    <dgm:cxn modelId="{FD3B1368-5038-4BB5-B8EB-DB21F9B01784}" type="presParOf" srcId="{60DB530E-879B-4AFB-BEA9-8C912723F2D4}" destId="{DE5822D4-8AED-46DA-A2CE-D6F0535D1A63}" srcOrd="1" destOrd="0" presId="urn:microsoft.com/office/officeart/2009/3/layout/HorizontalOrganizationChart"/>
    <dgm:cxn modelId="{EFC4E404-DEC2-45C8-8FAD-5541DA597D76}" type="presParOf" srcId="{06C37989-8774-4FB6-A3D1-9B29C8552837}" destId="{93179AD4-8543-46AE-A30E-848201C53F01}" srcOrd="1" destOrd="0" presId="urn:microsoft.com/office/officeart/2009/3/layout/HorizontalOrganizationChart"/>
    <dgm:cxn modelId="{E726301B-913E-4718-B144-6CE206C8E3EF}" type="presParOf" srcId="{06C37989-8774-4FB6-A3D1-9B29C8552837}" destId="{AB66F602-4DE9-4312-8316-67E989C5B2CC}" srcOrd="2" destOrd="0" presId="urn:microsoft.com/office/officeart/2009/3/layout/HorizontalOrganizationChart"/>
    <dgm:cxn modelId="{790DF139-5AC6-4D6A-B431-E5285522F4A0}" type="presParOf" srcId="{1B3D61E7-B6B2-4E6C-9C24-315167643959}" destId="{7B03127C-C543-42E4-8D16-9F8CAAFADAA4}" srcOrd="2" destOrd="0" presId="urn:microsoft.com/office/officeart/2009/3/layout/HorizontalOrganizationChart"/>
    <dgm:cxn modelId="{B806AF34-14C1-49E7-B43A-C1AFA5A212C9}" type="presParOf" srcId="{C50B9F06-7C7F-4395-8B80-6CAA6EE92F83}" destId="{27A10184-4B30-46DA-AD57-EE0F31201291}" srcOrd="2" destOrd="0" presId="urn:microsoft.com/office/officeart/2009/3/layout/HorizontalOrganizationChart"/>
    <dgm:cxn modelId="{5B578425-5A83-45D4-B248-85CAAB7183E2}" type="presParOf" srcId="{5AABE397-E826-4B27-B296-8FA5C4B75C1D}" destId="{3A065EB5-B11F-4465-9614-04A85B8B1625}" srcOrd="2" destOrd="0" presId="urn:microsoft.com/office/officeart/2009/3/layout/HorizontalOrganizationChart"/>
    <dgm:cxn modelId="{7F29FC78-CFDC-4521-ADB3-E1082CEE98FF}" type="presParOf" srcId="{8B6375DA-9E3D-472D-B608-9E689935F233}" destId="{79025DCC-6631-4280-A6FA-F129335275F6}" srcOrd="4" destOrd="0" presId="urn:microsoft.com/office/officeart/2009/3/layout/HorizontalOrganizationChart"/>
    <dgm:cxn modelId="{50515D82-2CE2-4E85-9E2B-E0EEF4D93EC2}" type="presParOf" srcId="{8B6375DA-9E3D-472D-B608-9E689935F233}" destId="{79B5DA25-525F-4E0F-A605-9B1EC1B8DD2A}" srcOrd="5" destOrd="0" presId="urn:microsoft.com/office/officeart/2009/3/layout/HorizontalOrganizationChart"/>
    <dgm:cxn modelId="{DCB0FD7B-0839-4E4D-95B1-E858C3C0D4B4}" type="presParOf" srcId="{79B5DA25-525F-4E0F-A605-9B1EC1B8DD2A}" destId="{498E8994-4002-4966-B943-8534A7A7F0D3}" srcOrd="0" destOrd="0" presId="urn:microsoft.com/office/officeart/2009/3/layout/HorizontalOrganizationChart"/>
    <dgm:cxn modelId="{1DC09390-B1BB-4708-A8C6-A8427FD686FB}" type="presParOf" srcId="{498E8994-4002-4966-B943-8534A7A7F0D3}" destId="{D04534B4-E2E8-480A-BA53-060C00BDA24E}" srcOrd="0" destOrd="0" presId="urn:microsoft.com/office/officeart/2009/3/layout/HorizontalOrganizationChart"/>
    <dgm:cxn modelId="{DC3F17E8-575A-499D-9556-FFFA8BF5B970}" type="presParOf" srcId="{498E8994-4002-4966-B943-8534A7A7F0D3}" destId="{6E4407C8-07C1-47BC-AD6B-290B7D9F7816}" srcOrd="1" destOrd="0" presId="urn:microsoft.com/office/officeart/2009/3/layout/HorizontalOrganizationChart"/>
    <dgm:cxn modelId="{00FB3C1F-9205-49AE-8D81-48578FDFF6FA}" type="presParOf" srcId="{79B5DA25-525F-4E0F-A605-9B1EC1B8DD2A}" destId="{D9A13338-1644-401D-8390-4A9BD629F53C}" srcOrd="1" destOrd="0" presId="urn:microsoft.com/office/officeart/2009/3/layout/HorizontalOrganizationChart"/>
    <dgm:cxn modelId="{87DEAFC7-A121-4DE3-943C-7CD2D9994D01}" type="presParOf" srcId="{79B5DA25-525F-4E0F-A605-9B1EC1B8DD2A}" destId="{7D3FE13A-68E7-47ED-9CAB-C4A4F462609C}" srcOrd="2" destOrd="0" presId="urn:microsoft.com/office/officeart/2009/3/layout/HorizontalOrganizationChart"/>
    <dgm:cxn modelId="{6FEB25E0-C37E-4388-A150-BC3B52F064D7}" type="presParOf" srcId="{6E487E36-B96D-424F-A47B-083B196A4EE7}" destId="{13DB2596-7AB6-40BF-A0B6-11A6774C3CC6}" srcOrd="2" destOrd="0" presId="urn:microsoft.com/office/officeart/2009/3/layout/HorizontalOrganizationChar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FA5DA-453A-4DCE-A01D-68BB0660C3A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8D04D678-BD08-4B00-BBCB-B6A9374B696E}">
      <dgm:prSet phldrT="[Text]"/>
      <dgm:spPr/>
      <dgm:t>
        <a:bodyPr/>
        <a:lstStyle/>
        <a:p>
          <a:r>
            <a:rPr lang="en-US" dirty="0" smtClean="0"/>
            <a:t>Written </a:t>
          </a:r>
          <a:r>
            <a:rPr lang="en-US" dirty="0" smtClean="0"/>
            <a:t>Agreements</a:t>
          </a:r>
          <a:endParaRPr lang="en-US" dirty="0"/>
        </a:p>
      </dgm:t>
    </dgm:pt>
    <dgm:pt modelId="{66D4552F-64A5-43B1-BF5D-9651B1CB8612}" type="parTrans" cxnId="{C14CF5A8-52CB-4946-97BC-C743735DF158}">
      <dgm:prSet/>
      <dgm:spPr/>
      <dgm:t>
        <a:bodyPr/>
        <a:lstStyle/>
        <a:p>
          <a:endParaRPr lang="en-US"/>
        </a:p>
      </dgm:t>
    </dgm:pt>
    <dgm:pt modelId="{BE152B51-39FB-4833-ABC1-73EA89A44BCF}" type="sibTrans" cxnId="{C14CF5A8-52CB-4946-97BC-C743735DF158}">
      <dgm:prSet/>
      <dgm:spPr/>
      <dgm:t>
        <a:bodyPr/>
        <a:lstStyle/>
        <a:p>
          <a:endParaRPr lang="en-US"/>
        </a:p>
      </dgm:t>
    </dgm:pt>
    <dgm:pt modelId="{46FF8BB9-74DA-47D2-9683-88C059331B08}">
      <dgm:prSet phldrT="[Text]"/>
      <dgm:spPr/>
      <dgm:t>
        <a:bodyPr/>
        <a:lstStyle/>
        <a:p>
          <a:r>
            <a:rPr lang="en-US" dirty="0" smtClean="0"/>
            <a:t>Unit Mix, occupancy requirements, initial rents, deadlines, affordability start</a:t>
          </a:r>
          <a:endParaRPr lang="en-US" dirty="0"/>
        </a:p>
      </dgm:t>
    </dgm:pt>
    <dgm:pt modelId="{C272D0D2-AFA9-4EAF-AA30-8C32CE8D1238}" type="parTrans" cxnId="{08D4B904-EB5D-4A1B-9729-EC52B67578E1}">
      <dgm:prSet/>
      <dgm:spPr/>
      <dgm:t>
        <a:bodyPr/>
        <a:lstStyle/>
        <a:p>
          <a:endParaRPr lang="en-US"/>
        </a:p>
      </dgm:t>
    </dgm:pt>
    <dgm:pt modelId="{D9218B07-2882-46AB-846B-CCDDDB1AC1E9}" type="sibTrans" cxnId="{08D4B904-EB5D-4A1B-9729-EC52B67578E1}">
      <dgm:prSet/>
      <dgm:spPr/>
      <dgm:t>
        <a:bodyPr/>
        <a:lstStyle/>
        <a:p>
          <a:endParaRPr lang="en-US"/>
        </a:p>
      </dgm:t>
    </dgm:pt>
    <dgm:pt modelId="{0CDBE25C-4876-4B4E-B304-E80140ACC0EB}">
      <dgm:prSet phldrT="[Text]"/>
      <dgm:spPr/>
      <dgm:t>
        <a:bodyPr/>
        <a:lstStyle/>
        <a:p>
          <a:r>
            <a:rPr lang="en-US" dirty="0" smtClean="0"/>
            <a:t>Affirmative Marketing Plan</a:t>
          </a:r>
          <a:endParaRPr lang="en-US" dirty="0"/>
        </a:p>
      </dgm:t>
    </dgm:pt>
    <dgm:pt modelId="{E994AB8B-9C9B-4D97-B048-90520B56EA37}" type="parTrans" cxnId="{7DD3544B-AADC-4100-9F0E-D1689F55C5B0}">
      <dgm:prSet/>
      <dgm:spPr/>
      <dgm:t>
        <a:bodyPr/>
        <a:lstStyle/>
        <a:p>
          <a:endParaRPr lang="en-US"/>
        </a:p>
      </dgm:t>
    </dgm:pt>
    <dgm:pt modelId="{CAA7A009-AB20-4E81-A57F-BDCA8CC5D28E}" type="sibTrans" cxnId="{7DD3544B-AADC-4100-9F0E-D1689F55C5B0}">
      <dgm:prSet/>
      <dgm:spPr/>
      <dgm:t>
        <a:bodyPr/>
        <a:lstStyle/>
        <a:p>
          <a:endParaRPr lang="en-US"/>
        </a:p>
      </dgm:t>
    </dgm:pt>
    <dgm:pt modelId="{65C32D2D-744B-4C59-9644-8A0C17375D15}">
      <dgm:prSet phldrT="[Text]"/>
      <dgm:spPr/>
      <dgm:t>
        <a:bodyPr/>
        <a:lstStyle/>
        <a:p>
          <a:r>
            <a:rPr lang="en-US" dirty="0" smtClean="0"/>
            <a:t>Special outreach to those least likely to apply</a:t>
          </a:r>
          <a:endParaRPr lang="en-US" dirty="0"/>
        </a:p>
      </dgm:t>
    </dgm:pt>
    <dgm:pt modelId="{4DB56ABB-1F5B-49D0-BB2D-1DEFA0572C9A}" type="parTrans" cxnId="{FDEDDA5F-2372-4B54-8E3C-DCF95856100E}">
      <dgm:prSet/>
      <dgm:spPr/>
      <dgm:t>
        <a:bodyPr/>
        <a:lstStyle/>
        <a:p>
          <a:endParaRPr lang="en-US"/>
        </a:p>
      </dgm:t>
    </dgm:pt>
    <dgm:pt modelId="{CDD65AE2-87E8-4DB4-838E-4CDB864AAEA8}" type="sibTrans" cxnId="{FDEDDA5F-2372-4B54-8E3C-DCF95856100E}">
      <dgm:prSet/>
      <dgm:spPr/>
      <dgm:t>
        <a:bodyPr/>
        <a:lstStyle/>
        <a:p>
          <a:endParaRPr lang="en-US"/>
        </a:p>
      </dgm:t>
    </dgm:pt>
    <dgm:pt modelId="{02C5D17B-F51B-41B2-8331-0370D63B6F88}">
      <dgm:prSet/>
      <dgm:spPr/>
      <dgm:t>
        <a:bodyPr/>
        <a:lstStyle/>
        <a:p>
          <a:endParaRPr lang="en-US" dirty="0"/>
        </a:p>
      </dgm:t>
    </dgm:pt>
    <dgm:pt modelId="{2934D4A4-8036-4847-BE3E-787FBE5C1B09}" type="parTrans" cxnId="{BD5B3089-3584-4CBC-B0DF-89F1C2D274D1}">
      <dgm:prSet/>
      <dgm:spPr/>
      <dgm:t>
        <a:bodyPr/>
        <a:lstStyle/>
        <a:p>
          <a:endParaRPr lang="en-US"/>
        </a:p>
      </dgm:t>
    </dgm:pt>
    <dgm:pt modelId="{C044EB1F-AFF8-4C53-AA45-4CD9D61F5CBB}" type="sibTrans" cxnId="{BD5B3089-3584-4CBC-B0DF-89F1C2D274D1}">
      <dgm:prSet/>
      <dgm:spPr/>
      <dgm:t>
        <a:bodyPr/>
        <a:lstStyle/>
        <a:p>
          <a:endParaRPr lang="en-US"/>
        </a:p>
      </dgm:t>
    </dgm:pt>
    <dgm:pt modelId="{9CA0D0EA-2ACD-4AB5-84F8-18F66B14166B}">
      <dgm:prSet/>
      <dgm:spPr/>
      <dgm:t>
        <a:bodyPr/>
        <a:lstStyle/>
        <a:p>
          <a:r>
            <a:rPr lang="en-US" dirty="0" smtClean="0"/>
            <a:t>Tenant Selection Plan</a:t>
          </a:r>
          <a:endParaRPr lang="en-US" dirty="0"/>
        </a:p>
      </dgm:t>
    </dgm:pt>
    <dgm:pt modelId="{C62E6A39-A04D-4499-9BAE-EE9EAF3C6CD9}" type="parTrans" cxnId="{F6B80674-5E96-4009-9AB5-A81EFE918A04}">
      <dgm:prSet/>
      <dgm:spPr/>
      <dgm:t>
        <a:bodyPr/>
        <a:lstStyle/>
        <a:p>
          <a:endParaRPr lang="en-US"/>
        </a:p>
      </dgm:t>
    </dgm:pt>
    <dgm:pt modelId="{DBB8F9F6-AAF7-414E-9BC8-279D4CE164BC}" type="sibTrans" cxnId="{F6B80674-5E96-4009-9AB5-A81EFE918A04}">
      <dgm:prSet/>
      <dgm:spPr/>
      <dgm:t>
        <a:bodyPr/>
        <a:lstStyle/>
        <a:p>
          <a:endParaRPr lang="en-US"/>
        </a:p>
      </dgm:t>
    </dgm:pt>
    <dgm:pt modelId="{F5CF4CD2-67C6-47BA-B0F2-1A6BBB5BBF94}">
      <dgm:prSet/>
      <dgm:spPr/>
      <dgm:t>
        <a:bodyPr/>
        <a:lstStyle/>
        <a:p>
          <a:r>
            <a:rPr lang="en-US" dirty="0" smtClean="0"/>
            <a:t>Preferences, selection policies, and procedures for intake, processing, grievances, waitlist</a:t>
          </a:r>
          <a:endParaRPr lang="en-US" dirty="0"/>
        </a:p>
      </dgm:t>
    </dgm:pt>
    <dgm:pt modelId="{453C7867-4FEA-4F4C-B0D3-526F1E664CEA}" type="parTrans" cxnId="{0BE06939-0ADC-49CB-84CC-D7766606F612}">
      <dgm:prSet/>
      <dgm:spPr/>
      <dgm:t>
        <a:bodyPr/>
        <a:lstStyle/>
        <a:p>
          <a:endParaRPr lang="en-US"/>
        </a:p>
      </dgm:t>
    </dgm:pt>
    <dgm:pt modelId="{3DFC83BE-C004-45C2-9C2A-31068C31E1B0}" type="sibTrans" cxnId="{0BE06939-0ADC-49CB-84CC-D7766606F612}">
      <dgm:prSet/>
      <dgm:spPr/>
      <dgm:t>
        <a:bodyPr/>
        <a:lstStyle/>
        <a:p>
          <a:endParaRPr lang="en-US"/>
        </a:p>
      </dgm:t>
    </dgm:pt>
    <dgm:pt modelId="{B3E45790-B7EE-4584-8C28-C44861A94215}">
      <dgm:prSet/>
      <dgm:spPr/>
      <dgm:t>
        <a:bodyPr/>
        <a:lstStyle/>
        <a:p>
          <a:r>
            <a:rPr lang="en-US" dirty="0" smtClean="0"/>
            <a:t>Lease</a:t>
          </a:r>
          <a:endParaRPr lang="en-US" dirty="0"/>
        </a:p>
      </dgm:t>
    </dgm:pt>
    <dgm:pt modelId="{DA3DA4E0-2352-438F-B98B-83C13CCDE2C7}" type="parTrans" cxnId="{BD3F1E18-60AA-4852-AC44-C05045A4A8C6}">
      <dgm:prSet/>
      <dgm:spPr/>
      <dgm:t>
        <a:bodyPr/>
        <a:lstStyle/>
        <a:p>
          <a:endParaRPr lang="en-US"/>
        </a:p>
      </dgm:t>
    </dgm:pt>
    <dgm:pt modelId="{48C1462E-CDEA-484D-BB41-DD953E4289FB}" type="sibTrans" cxnId="{BD3F1E18-60AA-4852-AC44-C05045A4A8C6}">
      <dgm:prSet/>
      <dgm:spPr/>
      <dgm:t>
        <a:bodyPr/>
        <a:lstStyle/>
        <a:p>
          <a:endParaRPr lang="en-US"/>
        </a:p>
      </dgm:t>
    </dgm:pt>
    <dgm:pt modelId="{9EB76CAB-544B-4A5D-8CC3-1A1905726A82}">
      <dgm:prSet/>
      <dgm:spPr/>
      <dgm:t>
        <a:bodyPr/>
        <a:lstStyle/>
        <a:p>
          <a:r>
            <a:rPr lang="en-US" dirty="0" smtClean="0"/>
            <a:t>HUD Lease Addendum* must be included in Tennant Leases</a:t>
          </a:r>
          <a:endParaRPr lang="en-US" dirty="0"/>
        </a:p>
      </dgm:t>
    </dgm:pt>
    <dgm:pt modelId="{AAB80462-D14B-435C-8CC7-883391842228}" type="parTrans" cxnId="{989282F4-6A4C-4E2E-89DA-54C4879DB4FC}">
      <dgm:prSet/>
      <dgm:spPr/>
      <dgm:t>
        <a:bodyPr/>
        <a:lstStyle/>
        <a:p>
          <a:endParaRPr lang="en-US"/>
        </a:p>
      </dgm:t>
    </dgm:pt>
    <dgm:pt modelId="{2632F2B0-8F37-4377-9D02-D3E5652EFCED}" type="sibTrans" cxnId="{989282F4-6A4C-4E2E-89DA-54C4879DB4FC}">
      <dgm:prSet/>
      <dgm:spPr/>
      <dgm:t>
        <a:bodyPr/>
        <a:lstStyle/>
        <a:p>
          <a:endParaRPr lang="en-US"/>
        </a:p>
      </dgm:t>
    </dgm:pt>
    <dgm:pt modelId="{5586CD4B-738F-4D30-BD96-7DFD59BEB549}">
      <dgm:prSet/>
      <dgm:spPr/>
      <dgm:t>
        <a:bodyPr/>
        <a:lstStyle/>
        <a:p>
          <a:r>
            <a:rPr lang="en-US" dirty="0" smtClean="0"/>
            <a:t>Tenant Participation Plan (CHDOs only)</a:t>
          </a:r>
          <a:endParaRPr lang="en-US" dirty="0"/>
        </a:p>
      </dgm:t>
    </dgm:pt>
    <dgm:pt modelId="{69C4E626-9326-43B0-BAFD-FF1D35945A72}" type="parTrans" cxnId="{542A5FCA-A7E6-43E6-9320-2BD6032DA1CB}">
      <dgm:prSet/>
      <dgm:spPr/>
      <dgm:t>
        <a:bodyPr/>
        <a:lstStyle/>
        <a:p>
          <a:endParaRPr lang="en-US"/>
        </a:p>
      </dgm:t>
    </dgm:pt>
    <dgm:pt modelId="{13A4609E-BB76-423A-8C24-DC4FB3066334}" type="sibTrans" cxnId="{542A5FCA-A7E6-43E6-9320-2BD6032DA1CB}">
      <dgm:prSet/>
      <dgm:spPr/>
      <dgm:t>
        <a:bodyPr/>
        <a:lstStyle/>
        <a:p>
          <a:endParaRPr lang="en-US"/>
        </a:p>
      </dgm:t>
    </dgm:pt>
    <dgm:pt modelId="{6FF10216-A267-4969-8BB0-D9DED4637EFC}">
      <dgm:prSet/>
      <dgm:spPr/>
      <dgm:t>
        <a:bodyPr/>
        <a:lstStyle/>
        <a:p>
          <a:r>
            <a:rPr lang="en-US" dirty="0" smtClean="0"/>
            <a:t>Fair lease &amp; grievance procedure</a:t>
          </a:r>
          <a:endParaRPr lang="en-US" dirty="0"/>
        </a:p>
      </dgm:t>
    </dgm:pt>
    <dgm:pt modelId="{E30830D0-F29D-4631-9728-1C00257AFE04}" type="parTrans" cxnId="{4B746132-E62B-4B46-A504-E32D63DCB766}">
      <dgm:prSet/>
      <dgm:spPr/>
      <dgm:t>
        <a:bodyPr/>
        <a:lstStyle/>
        <a:p>
          <a:endParaRPr lang="en-US"/>
        </a:p>
      </dgm:t>
    </dgm:pt>
    <dgm:pt modelId="{80E23B52-85EB-4235-B876-8017F3F37FEC}" type="sibTrans" cxnId="{4B746132-E62B-4B46-A504-E32D63DCB766}">
      <dgm:prSet/>
      <dgm:spPr/>
      <dgm:t>
        <a:bodyPr/>
        <a:lstStyle/>
        <a:p>
          <a:endParaRPr lang="en-US"/>
        </a:p>
      </dgm:t>
    </dgm:pt>
    <dgm:pt modelId="{AE7A8BBC-9328-4956-AEE1-70A9653363AD}">
      <dgm:prSet/>
      <dgm:spPr/>
      <dgm:t>
        <a:bodyPr/>
        <a:lstStyle/>
        <a:p>
          <a:r>
            <a:rPr lang="en-US" dirty="0" smtClean="0"/>
            <a:t>Tenant participation in management decisions</a:t>
          </a:r>
          <a:endParaRPr lang="en-US" dirty="0"/>
        </a:p>
      </dgm:t>
    </dgm:pt>
    <dgm:pt modelId="{33AE7579-954C-4090-AAE0-F0DF25124801}" type="parTrans" cxnId="{AD3ED09A-F882-4BDB-BE03-87C35BC6A2E7}">
      <dgm:prSet/>
      <dgm:spPr/>
      <dgm:t>
        <a:bodyPr/>
        <a:lstStyle/>
        <a:p>
          <a:endParaRPr lang="en-US"/>
        </a:p>
      </dgm:t>
    </dgm:pt>
    <dgm:pt modelId="{4656B607-1917-43BB-BC12-7C23430FD0A1}" type="sibTrans" cxnId="{AD3ED09A-F882-4BDB-BE03-87C35BC6A2E7}">
      <dgm:prSet/>
      <dgm:spPr/>
      <dgm:t>
        <a:bodyPr/>
        <a:lstStyle/>
        <a:p>
          <a:endParaRPr lang="en-US"/>
        </a:p>
      </dgm:t>
    </dgm:pt>
    <dgm:pt modelId="{6F483055-37B2-4260-A0E6-AF9098524720}" type="pres">
      <dgm:prSet presAssocID="{882FA5DA-453A-4DCE-A01D-68BB0660C3A1}" presName="Name0" presStyleCnt="0">
        <dgm:presLayoutVars>
          <dgm:dir/>
          <dgm:animLvl val="lvl"/>
          <dgm:resizeHandles/>
        </dgm:presLayoutVars>
      </dgm:prSet>
      <dgm:spPr/>
      <dgm:t>
        <a:bodyPr/>
        <a:lstStyle/>
        <a:p>
          <a:endParaRPr lang="en-US"/>
        </a:p>
      </dgm:t>
    </dgm:pt>
    <dgm:pt modelId="{ED75606B-7513-4126-AF2F-F3AC06262CAD}" type="pres">
      <dgm:prSet presAssocID="{8D04D678-BD08-4B00-BBCB-B6A9374B696E}" presName="linNode" presStyleCnt="0"/>
      <dgm:spPr/>
    </dgm:pt>
    <dgm:pt modelId="{B2227E85-2237-4898-A591-EB7F540E733F}" type="pres">
      <dgm:prSet presAssocID="{8D04D678-BD08-4B00-BBCB-B6A9374B696E}" presName="parentShp" presStyleLbl="node1" presStyleIdx="0" presStyleCnt="5">
        <dgm:presLayoutVars>
          <dgm:bulletEnabled val="1"/>
        </dgm:presLayoutVars>
      </dgm:prSet>
      <dgm:spPr/>
      <dgm:t>
        <a:bodyPr/>
        <a:lstStyle/>
        <a:p>
          <a:endParaRPr lang="en-US"/>
        </a:p>
      </dgm:t>
    </dgm:pt>
    <dgm:pt modelId="{438829E4-5A88-49E3-ACF3-743D81FEEABC}" type="pres">
      <dgm:prSet presAssocID="{8D04D678-BD08-4B00-BBCB-B6A9374B696E}" presName="childShp" presStyleLbl="bgAccFollowNode1" presStyleIdx="0" presStyleCnt="5">
        <dgm:presLayoutVars>
          <dgm:bulletEnabled val="1"/>
        </dgm:presLayoutVars>
      </dgm:prSet>
      <dgm:spPr/>
      <dgm:t>
        <a:bodyPr/>
        <a:lstStyle/>
        <a:p>
          <a:endParaRPr lang="en-US"/>
        </a:p>
      </dgm:t>
    </dgm:pt>
    <dgm:pt modelId="{DBBE50A9-CE8B-48CC-80B0-E0E5859B25C5}" type="pres">
      <dgm:prSet presAssocID="{BE152B51-39FB-4833-ABC1-73EA89A44BCF}" presName="spacing" presStyleCnt="0"/>
      <dgm:spPr/>
    </dgm:pt>
    <dgm:pt modelId="{61ACC2E5-31D4-4A8B-B026-204147E32CBF}" type="pres">
      <dgm:prSet presAssocID="{0CDBE25C-4876-4B4E-B304-E80140ACC0EB}" presName="linNode" presStyleCnt="0"/>
      <dgm:spPr/>
    </dgm:pt>
    <dgm:pt modelId="{F674C7C1-B087-4BA2-8DB8-BB13BCE1BB03}" type="pres">
      <dgm:prSet presAssocID="{0CDBE25C-4876-4B4E-B304-E80140ACC0EB}" presName="parentShp" presStyleLbl="node1" presStyleIdx="1" presStyleCnt="5">
        <dgm:presLayoutVars>
          <dgm:bulletEnabled val="1"/>
        </dgm:presLayoutVars>
      </dgm:prSet>
      <dgm:spPr/>
      <dgm:t>
        <a:bodyPr/>
        <a:lstStyle/>
        <a:p>
          <a:endParaRPr lang="en-US"/>
        </a:p>
      </dgm:t>
    </dgm:pt>
    <dgm:pt modelId="{1EC6406F-BF80-4059-AE93-AD1E25D24AE4}" type="pres">
      <dgm:prSet presAssocID="{0CDBE25C-4876-4B4E-B304-E80140ACC0EB}" presName="childShp" presStyleLbl="bgAccFollowNode1" presStyleIdx="1" presStyleCnt="5">
        <dgm:presLayoutVars>
          <dgm:bulletEnabled val="1"/>
        </dgm:presLayoutVars>
      </dgm:prSet>
      <dgm:spPr/>
      <dgm:t>
        <a:bodyPr/>
        <a:lstStyle/>
        <a:p>
          <a:endParaRPr lang="en-US"/>
        </a:p>
      </dgm:t>
    </dgm:pt>
    <dgm:pt modelId="{A40EA578-EA42-4BBF-AABA-FA24FE03E745}" type="pres">
      <dgm:prSet presAssocID="{CAA7A009-AB20-4E81-A57F-BDCA8CC5D28E}" presName="spacing" presStyleCnt="0"/>
      <dgm:spPr/>
    </dgm:pt>
    <dgm:pt modelId="{AB81B5CE-E707-440F-BDF5-C2AA9D1C07E0}" type="pres">
      <dgm:prSet presAssocID="{9CA0D0EA-2ACD-4AB5-84F8-18F66B14166B}" presName="linNode" presStyleCnt="0"/>
      <dgm:spPr/>
    </dgm:pt>
    <dgm:pt modelId="{58B32C20-C809-462C-853C-7ECF74C2BCF0}" type="pres">
      <dgm:prSet presAssocID="{9CA0D0EA-2ACD-4AB5-84F8-18F66B14166B}" presName="parentShp" presStyleLbl="node1" presStyleIdx="2" presStyleCnt="5">
        <dgm:presLayoutVars>
          <dgm:bulletEnabled val="1"/>
        </dgm:presLayoutVars>
      </dgm:prSet>
      <dgm:spPr/>
      <dgm:t>
        <a:bodyPr/>
        <a:lstStyle/>
        <a:p>
          <a:endParaRPr lang="en-US"/>
        </a:p>
      </dgm:t>
    </dgm:pt>
    <dgm:pt modelId="{CA240052-197D-4D6A-A856-E4C97317618C}" type="pres">
      <dgm:prSet presAssocID="{9CA0D0EA-2ACD-4AB5-84F8-18F66B14166B}" presName="childShp" presStyleLbl="bgAccFollowNode1" presStyleIdx="2" presStyleCnt="5">
        <dgm:presLayoutVars>
          <dgm:bulletEnabled val="1"/>
        </dgm:presLayoutVars>
      </dgm:prSet>
      <dgm:spPr/>
      <dgm:t>
        <a:bodyPr/>
        <a:lstStyle/>
        <a:p>
          <a:endParaRPr lang="en-US"/>
        </a:p>
      </dgm:t>
    </dgm:pt>
    <dgm:pt modelId="{92EA35B1-B485-4A86-B813-3A3A5275E7AA}" type="pres">
      <dgm:prSet presAssocID="{DBB8F9F6-AAF7-414E-9BC8-279D4CE164BC}" presName="spacing" presStyleCnt="0"/>
      <dgm:spPr/>
    </dgm:pt>
    <dgm:pt modelId="{496F8CCB-A006-4D80-9AB5-5A81989FBCFD}" type="pres">
      <dgm:prSet presAssocID="{B3E45790-B7EE-4584-8C28-C44861A94215}" presName="linNode" presStyleCnt="0"/>
      <dgm:spPr/>
    </dgm:pt>
    <dgm:pt modelId="{236B3C68-E7FF-4655-A77A-E655C4B4CA26}" type="pres">
      <dgm:prSet presAssocID="{B3E45790-B7EE-4584-8C28-C44861A94215}" presName="parentShp" presStyleLbl="node1" presStyleIdx="3" presStyleCnt="5">
        <dgm:presLayoutVars>
          <dgm:bulletEnabled val="1"/>
        </dgm:presLayoutVars>
      </dgm:prSet>
      <dgm:spPr/>
      <dgm:t>
        <a:bodyPr/>
        <a:lstStyle/>
        <a:p>
          <a:endParaRPr lang="en-US"/>
        </a:p>
      </dgm:t>
    </dgm:pt>
    <dgm:pt modelId="{3C036D18-F484-429D-9EE3-CB3D6996F83E}" type="pres">
      <dgm:prSet presAssocID="{B3E45790-B7EE-4584-8C28-C44861A94215}" presName="childShp" presStyleLbl="bgAccFollowNode1" presStyleIdx="3" presStyleCnt="5">
        <dgm:presLayoutVars>
          <dgm:bulletEnabled val="1"/>
        </dgm:presLayoutVars>
      </dgm:prSet>
      <dgm:spPr/>
      <dgm:t>
        <a:bodyPr/>
        <a:lstStyle/>
        <a:p>
          <a:endParaRPr lang="en-US"/>
        </a:p>
      </dgm:t>
    </dgm:pt>
    <dgm:pt modelId="{09303649-D446-43F8-8375-F53910553EA8}" type="pres">
      <dgm:prSet presAssocID="{48C1462E-CDEA-484D-BB41-DD953E4289FB}" presName="spacing" presStyleCnt="0"/>
      <dgm:spPr/>
    </dgm:pt>
    <dgm:pt modelId="{6F151DA4-11EC-4D5B-B136-0A0A765AB991}" type="pres">
      <dgm:prSet presAssocID="{5586CD4B-738F-4D30-BD96-7DFD59BEB549}" presName="linNode" presStyleCnt="0"/>
      <dgm:spPr/>
    </dgm:pt>
    <dgm:pt modelId="{8B0139DE-5178-48D8-90AB-9A0904923ADB}" type="pres">
      <dgm:prSet presAssocID="{5586CD4B-738F-4D30-BD96-7DFD59BEB549}" presName="parentShp" presStyleLbl="node1" presStyleIdx="4" presStyleCnt="5">
        <dgm:presLayoutVars>
          <dgm:bulletEnabled val="1"/>
        </dgm:presLayoutVars>
      </dgm:prSet>
      <dgm:spPr/>
      <dgm:t>
        <a:bodyPr/>
        <a:lstStyle/>
        <a:p>
          <a:endParaRPr lang="en-US"/>
        </a:p>
      </dgm:t>
    </dgm:pt>
    <dgm:pt modelId="{6D35D3DA-B377-4DDE-B301-4099EF717E89}" type="pres">
      <dgm:prSet presAssocID="{5586CD4B-738F-4D30-BD96-7DFD59BEB549}" presName="childShp" presStyleLbl="bgAccFollowNode1" presStyleIdx="4" presStyleCnt="5">
        <dgm:presLayoutVars>
          <dgm:bulletEnabled val="1"/>
        </dgm:presLayoutVars>
      </dgm:prSet>
      <dgm:spPr/>
      <dgm:t>
        <a:bodyPr/>
        <a:lstStyle/>
        <a:p>
          <a:endParaRPr lang="en-US"/>
        </a:p>
      </dgm:t>
    </dgm:pt>
  </dgm:ptLst>
  <dgm:cxnLst>
    <dgm:cxn modelId="{F6B80674-5E96-4009-9AB5-A81EFE918A04}" srcId="{882FA5DA-453A-4DCE-A01D-68BB0660C3A1}" destId="{9CA0D0EA-2ACD-4AB5-84F8-18F66B14166B}" srcOrd="2" destOrd="0" parTransId="{C62E6A39-A04D-4499-9BAE-EE9EAF3C6CD9}" sibTransId="{DBB8F9F6-AAF7-414E-9BC8-279D4CE164BC}"/>
    <dgm:cxn modelId="{FDEDDA5F-2372-4B54-8E3C-DCF95856100E}" srcId="{0CDBE25C-4876-4B4E-B304-E80140ACC0EB}" destId="{65C32D2D-744B-4C59-9644-8A0C17375D15}" srcOrd="0" destOrd="0" parTransId="{4DB56ABB-1F5B-49D0-BB2D-1DEFA0572C9A}" sibTransId="{CDD65AE2-87E8-4DB4-838E-4CDB864AAEA8}"/>
    <dgm:cxn modelId="{0BE5C6F8-8DFD-44A0-B688-4AF6755B78A5}" type="presOf" srcId="{B3E45790-B7EE-4584-8C28-C44861A94215}" destId="{236B3C68-E7FF-4655-A77A-E655C4B4CA26}" srcOrd="0" destOrd="0" presId="urn:microsoft.com/office/officeart/2005/8/layout/vList6"/>
    <dgm:cxn modelId="{AD3ED09A-F882-4BDB-BE03-87C35BC6A2E7}" srcId="{5586CD4B-738F-4D30-BD96-7DFD59BEB549}" destId="{AE7A8BBC-9328-4956-AEE1-70A9653363AD}" srcOrd="1" destOrd="0" parTransId="{33AE7579-954C-4090-AAE0-F0DF25124801}" sibTransId="{4656B607-1917-43BB-BC12-7C23430FD0A1}"/>
    <dgm:cxn modelId="{FCF57E70-DBC9-4F01-8BA9-2778283BAD95}" type="presOf" srcId="{8D04D678-BD08-4B00-BBCB-B6A9374B696E}" destId="{B2227E85-2237-4898-A591-EB7F540E733F}" srcOrd="0" destOrd="0" presId="urn:microsoft.com/office/officeart/2005/8/layout/vList6"/>
    <dgm:cxn modelId="{C3CC3479-FB2F-48A3-90D5-E1EE25385A8F}" type="presOf" srcId="{5586CD4B-738F-4D30-BD96-7DFD59BEB549}" destId="{8B0139DE-5178-48D8-90AB-9A0904923ADB}" srcOrd="0" destOrd="0" presId="urn:microsoft.com/office/officeart/2005/8/layout/vList6"/>
    <dgm:cxn modelId="{BD5B3089-3584-4CBC-B0DF-89F1C2D274D1}" srcId="{0CDBE25C-4876-4B4E-B304-E80140ACC0EB}" destId="{02C5D17B-F51B-41B2-8331-0370D63B6F88}" srcOrd="1" destOrd="0" parTransId="{2934D4A4-8036-4847-BE3E-787FBE5C1B09}" sibTransId="{C044EB1F-AFF8-4C53-AA45-4CD9D61F5CBB}"/>
    <dgm:cxn modelId="{09AD96C5-2439-4081-A9D2-49207C4F2670}" type="presOf" srcId="{AE7A8BBC-9328-4956-AEE1-70A9653363AD}" destId="{6D35D3DA-B377-4DDE-B301-4099EF717E89}" srcOrd="0" destOrd="1" presId="urn:microsoft.com/office/officeart/2005/8/layout/vList6"/>
    <dgm:cxn modelId="{24E95AB8-29F9-4BF2-8EA3-5CC2BA0D7923}" type="presOf" srcId="{65C32D2D-744B-4C59-9644-8A0C17375D15}" destId="{1EC6406F-BF80-4059-AE93-AD1E25D24AE4}" srcOrd="0" destOrd="0" presId="urn:microsoft.com/office/officeart/2005/8/layout/vList6"/>
    <dgm:cxn modelId="{32293109-A578-4187-AD3D-82359E3C6A11}" type="presOf" srcId="{F5CF4CD2-67C6-47BA-B0F2-1A6BBB5BBF94}" destId="{CA240052-197D-4D6A-A856-E4C97317618C}" srcOrd="0" destOrd="0" presId="urn:microsoft.com/office/officeart/2005/8/layout/vList6"/>
    <dgm:cxn modelId="{2E60B12E-1A94-40ED-8D4B-8296C9FDFE52}" type="presOf" srcId="{0CDBE25C-4876-4B4E-B304-E80140ACC0EB}" destId="{F674C7C1-B087-4BA2-8DB8-BB13BCE1BB03}" srcOrd="0" destOrd="0" presId="urn:microsoft.com/office/officeart/2005/8/layout/vList6"/>
    <dgm:cxn modelId="{58CD532F-BC64-4A20-8FDE-1DCF149A25F9}" type="presOf" srcId="{882FA5DA-453A-4DCE-A01D-68BB0660C3A1}" destId="{6F483055-37B2-4260-A0E6-AF9098524720}" srcOrd="0" destOrd="0" presId="urn:microsoft.com/office/officeart/2005/8/layout/vList6"/>
    <dgm:cxn modelId="{989282F4-6A4C-4E2E-89DA-54C4879DB4FC}" srcId="{B3E45790-B7EE-4584-8C28-C44861A94215}" destId="{9EB76CAB-544B-4A5D-8CC3-1A1905726A82}" srcOrd="0" destOrd="0" parTransId="{AAB80462-D14B-435C-8CC7-883391842228}" sibTransId="{2632F2B0-8F37-4377-9D02-D3E5652EFCED}"/>
    <dgm:cxn modelId="{FAC57788-D549-4B60-AD61-2A78DCE11954}" type="presOf" srcId="{46FF8BB9-74DA-47D2-9683-88C059331B08}" destId="{438829E4-5A88-49E3-ACF3-743D81FEEABC}" srcOrd="0" destOrd="0" presId="urn:microsoft.com/office/officeart/2005/8/layout/vList6"/>
    <dgm:cxn modelId="{7A1A307A-3686-4723-BDC2-C8FF705E1C52}" type="presOf" srcId="{6FF10216-A267-4969-8BB0-D9DED4637EFC}" destId="{6D35D3DA-B377-4DDE-B301-4099EF717E89}" srcOrd="0" destOrd="0" presId="urn:microsoft.com/office/officeart/2005/8/layout/vList6"/>
    <dgm:cxn modelId="{BD3F1E18-60AA-4852-AC44-C05045A4A8C6}" srcId="{882FA5DA-453A-4DCE-A01D-68BB0660C3A1}" destId="{B3E45790-B7EE-4584-8C28-C44861A94215}" srcOrd="3" destOrd="0" parTransId="{DA3DA4E0-2352-438F-B98B-83C13CCDE2C7}" sibTransId="{48C1462E-CDEA-484D-BB41-DD953E4289FB}"/>
    <dgm:cxn modelId="{08D4B904-EB5D-4A1B-9729-EC52B67578E1}" srcId="{8D04D678-BD08-4B00-BBCB-B6A9374B696E}" destId="{46FF8BB9-74DA-47D2-9683-88C059331B08}" srcOrd="0" destOrd="0" parTransId="{C272D0D2-AFA9-4EAF-AA30-8C32CE8D1238}" sibTransId="{D9218B07-2882-46AB-846B-CCDDDB1AC1E9}"/>
    <dgm:cxn modelId="{4B746132-E62B-4B46-A504-E32D63DCB766}" srcId="{5586CD4B-738F-4D30-BD96-7DFD59BEB549}" destId="{6FF10216-A267-4969-8BB0-D9DED4637EFC}" srcOrd="0" destOrd="0" parTransId="{E30830D0-F29D-4631-9728-1C00257AFE04}" sibTransId="{80E23B52-85EB-4235-B876-8017F3F37FEC}"/>
    <dgm:cxn modelId="{C14CF5A8-52CB-4946-97BC-C743735DF158}" srcId="{882FA5DA-453A-4DCE-A01D-68BB0660C3A1}" destId="{8D04D678-BD08-4B00-BBCB-B6A9374B696E}" srcOrd="0" destOrd="0" parTransId="{66D4552F-64A5-43B1-BF5D-9651B1CB8612}" sibTransId="{BE152B51-39FB-4833-ABC1-73EA89A44BCF}"/>
    <dgm:cxn modelId="{D521B078-6CF0-4E2C-904C-F4ABB1B175C6}" type="presOf" srcId="{9EB76CAB-544B-4A5D-8CC3-1A1905726A82}" destId="{3C036D18-F484-429D-9EE3-CB3D6996F83E}" srcOrd="0" destOrd="0" presId="urn:microsoft.com/office/officeart/2005/8/layout/vList6"/>
    <dgm:cxn modelId="{542A5FCA-A7E6-43E6-9320-2BD6032DA1CB}" srcId="{882FA5DA-453A-4DCE-A01D-68BB0660C3A1}" destId="{5586CD4B-738F-4D30-BD96-7DFD59BEB549}" srcOrd="4" destOrd="0" parTransId="{69C4E626-9326-43B0-BAFD-FF1D35945A72}" sibTransId="{13A4609E-BB76-423A-8C24-DC4FB3066334}"/>
    <dgm:cxn modelId="{0BE06939-0ADC-49CB-84CC-D7766606F612}" srcId="{9CA0D0EA-2ACD-4AB5-84F8-18F66B14166B}" destId="{F5CF4CD2-67C6-47BA-B0F2-1A6BBB5BBF94}" srcOrd="0" destOrd="0" parTransId="{453C7867-4FEA-4F4C-B0D3-526F1E664CEA}" sibTransId="{3DFC83BE-C004-45C2-9C2A-31068C31E1B0}"/>
    <dgm:cxn modelId="{28619160-280D-43C9-A021-5BB593F54538}" type="presOf" srcId="{02C5D17B-F51B-41B2-8331-0370D63B6F88}" destId="{1EC6406F-BF80-4059-AE93-AD1E25D24AE4}" srcOrd="0" destOrd="1" presId="urn:microsoft.com/office/officeart/2005/8/layout/vList6"/>
    <dgm:cxn modelId="{131B1B42-E26B-45E9-80B9-8DC983CA4179}" type="presOf" srcId="{9CA0D0EA-2ACD-4AB5-84F8-18F66B14166B}" destId="{58B32C20-C809-462C-853C-7ECF74C2BCF0}" srcOrd="0" destOrd="0" presId="urn:microsoft.com/office/officeart/2005/8/layout/vList6"/>
    <dgm:cxn modelId="{7DD3544B-AADC-4100-9F0E-D1689F55C5B0}" srcId="{882FA5DA-453A-4DCE-A01D-68BB0660C3A1}" destId="{0CDBE25C-4876-4B4E-B304-E80140ACC0EB}" srcOrd="1" destOrd="0" parTransId="{E994AB8B-9C9B-4D97-B048-90520B56EA37}" sibTransId="{CAA7A009-AB20-4E81-A57F-BDCA8CC5D28E}"/>
    <dgm:cxn modelId="{7FA6F2E7-CBA1-410F-B064-CBCFC7740E1A}" type="presParOf" srcId="{6F483055-37B2-4260-A0E6-AF9098524720}" destId="{ED75606B-7513-4126-AF2F-F3AC06262CAD}" srcOrd="0" destOrd="0" presId="urn:microsoft.com/office/officeart/2005/8/layout/vList6"/>
    <dgm:cxn modelId="{0E4D216E-2AFB-4BBA-991B-7BD6722961EB}" type="presParOf" srcId="{ED75606B-7513-4126-AF2F-F3AC06262CAD}" destId="{B2227E85-2237-4898-A591-EB7F540E733F}" srcOrd="0" destOrd="0" presId="urn:microsoft.com/office/officeart/2005/8/layout/vList6"/>
    <dgm:cxn modelId="{75799C98-575C-4D4A-AF82-A3999EE3021F}" type="presParOf" srcId="{ED75606B-7513-4126-AF2F-F3AC06262CAD}" destId="{438829E4-5A88-49E3-ACF3-743D81FEEABC}" srcOrd="1" destOrd="0" presId="urn:microsoft.com/office/officeart/2005/8/layout/vList6"/>
    <dgm:cxn modelId="{55A83F8E-FF55-4D93-BF6F-39CF0EE0B6B3}" type="presParOf" srcId="{6F483055-37B2-4260-A0E6-AF9098524720}" destId="{DBBE50A9-CE8B-48CC-80B0-E0E5859B25C5}" srcOrd="1" destOrd="0" presId="urn:microsoft.com/office/officeart/2005/8/layout/vList6"/>
    <dgm:cxn modelId="{C4AAE044-9348-4ECC-A7F3-549F30F13807}" type="presParOf" srcId="{6F483055-37B2-4260-A0E6-AF9098524720}" destId="{61ACC2E5-31D4-4A8B-B026-204147E32CBF}" srcOrd="2" destOrd="0" presId="urn:microsoft.com/office/officeart/2005/8/layout/vList6"/>
    <dgm:cxn modelId="{2314B6F4-9D7C-424E-B853-BECF7CE50A2F}" type="presParOf" srcId="{61ACC2E5-31D4-4A8B-B026-204147E32CBF}" destId="{F674C7C1-B087-4BA2-8DB8-BB13BCE1BB03}" srcOrd="0" destOrd="0" presId="urn:microsoft.com/office/officeart/2005/8/layout/vList6"/>
    <dgm:cxn modelId="{6E465F56-2141-47CD-97A2-CA17170865AC}" type="presParOf" srcId="{61ACC2E5-31D4-4A8B-B026-204147E32CBF}" destId="{1EC6406F-BF80-4059-AE93-AD1E25D24AE4}" srcOrd="1" destOrd="0" presId="urn:microsoft.com/office/officeart/2005/8/layout/vList6"/>
    <dgm:cxn modelId="{D0918C38-0392-4E7C-9AAB-27CFAF912A7D}" type="presParOf" srcId="{6F483055-37B2-4260-A0E6-AF9098524720}" destId="{A40EA578-EA42-4BBF-AABA-FA24FE03E745}" srcOrd="3" destOrd="0" presId="urn:microsoft.com/office/officeart/2005/8/layout/vList6"/>
    <dgm:cxn modelId="{29A54B3C-0EFC-450F-BD77-1592F16E10C0}" type="presParOf" srcId="{6F483055-37B2-4260-A0E6-AF9098524720}" destId="{AB81B5CE-E707-440F-BDF5-C2AA9D1C07E0}" srcOrd="4" destOrd="0" presId="urn:microsoft.com/office/officeart/2005/8/layout/vList6"/>
    <dgm:cxn modelId="{5117530A-1AA1-4541-9FB0-8AA06A7C729E}" type="presParOf" srcId="{AB81B5CE-E707-440F-BDF5-C2AA9D1C07E0}" destId="{58B32C20-C809-462C-853C-7ECF74C2BCF0}" srcOrd="0" destOrd="0" presId="urn:microsoft.com/office/officeart/2005/8/layout/vList6"/>
    <dgm:cxn modelId="{354C28E8-AEF2-4B26-AF71-9F658A01C537}" type="presParOf" srcId="{AB81B5CE-E707-440F-BDF5-C2AA9D1C07E0}" destId="{CA240052-197D-4D6A-A856-E4C97317618C}" srcOrd="1" destOrd="0" presId="urn:microsoft.com/office/officeart/2005/8/layout/vList6"/>
    <dgm:cxn modelId="{36318C0C-CE93-4710-8E04-FEF1064924C3}" type="presParOf" srcId="{6F483055-37B2-4260-A0E6-AF9098524720}" destId="{92EA35B1-B485-4A86-B813-3A3A5275E7AA}" srcOrd="5" destOrd="0" presId="urn:microsoft.com/office/officeart/2005/8/layout/vList6"/>
    <dgm:cxn modelId="{2AC3646C-DD2E-4718-8314-5A5CF66C12E7}" type="presParOf" srcId="{6F483055-37B2-4260-A0E6-AF9098524720}" destId="{496F8CCB-A006-4D80-9AB5-5A81989FBCFD}" srcOrd="6" destOrd="0" presId="urn:microsoft.com/office/officeart/2005/8/layout/vList6"/>
    <dgm:cxn modelId="{B2F0DC98-A120-4BD1-A60B-7485BBCB43E9}" type="presParOf" srcId="{496F8CCB-A006-4D80-9AB5-5A81989FBCFD}" destId="{236B3C68-E7FF-4655-A77A-E655C4B4CA26}" srcOrd="0" destOrd="0" presId="urn:microsoft.com/office/officeart/2005/8/layout/vList6"/>
    <dgm:cxn modelId="{E1AB8DFF-CD47-4089-AA63-C8DD50DA5FF4}" type="presParOf" srcId="{496F8CCB-A006-4D80-9AB5-5A81989FBCFD}" destId="{3C036D18-F484-429D-9EE3-CB3D6996F83E}" srcOrd="1" destOrd="0" presId="urn:microsoft.com/office/officeart/2005/8/layout/vList6"/>
    <dgm:cxn modelId="{9CEA4530-E08D-4E2A-AD01-97557DB75FA6}" type="presParOf" srcId="{6F483055-37B2-4260-A0E6-AF9098524720}" destId="{09303649-D446-43F8-8375-F53910553EA8}" srcOrd="7" destOrd="0" presId="urn:microsoft.com/office/officeart/2005/8/layout/vList6"/>
    <dgm:cxn modelId="{FE5704AB-043E-4153-A2A0-0A2EDA5C49EF}" type="presParOf" srcId="{6F483055-37B2-4260-A0E6-AF9098524720}" destId="{6F151DA4-11EC-4D5B-B136-0A0A765AB991}" srcOrd="8" destOrd="0" presId="urn:microsoft.com/office/officeart/2005/8/layout/vList6"/>
    <dgm:cxn modelId="{2C2F83A2-606A-4055-8AD3-E9785C1AA6A4}" type="presParOf" srcId="{6F151DA4-11EC-4D5B-B136-0A0A765AB991}" destId="{8B0139DE-5178-48D8-90AB-9A0904923ADB}" srcOrd="0" destOrd="0" presId="urn:microsoft.com/office/officeart/2005/8/layout/vList6"/>
    <dgm:cxn modelId="{23353150-78F2-45E8-A167-8C4DCC6F7DA4}" type="presParOf" srcId="{6F151DA4-11EC-4D5B-B136-0A0A765AB991}" destId="{6D35D3DA-B377-4DDE-B301-4099EF717E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89F3-ACE7-44D3-8254-F992B537C465}">
      <dsp:nvSpPr>
        <dsp:cNvPr id="0" name=""/>
        <dsp:cNvSpPr/>
      </dsp:nvSpPr>
      <dsp:spPr>
        <a:xfrm rot="5400000">
          <a:off x="333757" y="1187375"/>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6B731-3438-4240-8B63-595DC8643A3A}">
      <dsp:nvSpPr>
        <dsp:cNvPr id="0" name=""/>
        <dsp:cNvSpPr/>
      </dsp:nvSpPr>
      <dsp:spPr>
        <a:xfrm>
          <a:off x="55536" y="23283"/>
          <a:ext cx="1767802" cy="1237404"/>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IRS</a:t>
          </a:r>
          <a:endParaRPr lang="en-US" sz="2900" kern="1200" dirty="0"/>
        </a:p>
      </dsp:txBody>
      <dsp:txXfrm>
        <a:off x="115952" y="83699"/>
        <a:ext cx="1646970" cy="1116572"/>
      </dsp:txXfrm>
    </dsp:sp>
    <dsp:sp modelId="{E4ACEE50-4E83-4A0F-87DC-D72889357454}">
      <dsp:nvSpPr>
        <dsp:cNvPr id="0" name=""/>
        <dsp:cNvSpPr/>
      </dsp:nvSpPr>
      <dsp:spPr>
        <a:xfrm>
          <a:off x="1823339"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Generate Housing Credits</a:t>
          </a:r>
          <a:endParaRPr lang="en-US" sz="1900" kern="1200" dirty="0"/>
        </a:p>
      </dsp:txBody>
      <dsp:txXfrm>
        <a:off x="1823339" y="141298"/>
        <a:ext cx="1285731" cy="1000125"/>
      </dsp:txXfrm>
    </dsp:sp>
    <dsp:sp modelId="{8F00A029-B2C7-4593-9047-A43DD8F70373}">
      <dsp:nvSpPr>
        <dsp:cNvPr id="0" name=""/>
        <dsp:cNvSpPr/>
      </dsp:nvSpPr>
      <dsp:spPr>
        <a:xfrm rot="5400000">
          <a:off x="1799453" y="2577389"/>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96FF9-909C-4C78-8520-8FBCA9EC18F5}">
      <dsp:nvSpPr>
        <dsp:cNvPr id="0" name=""/>
        <dsp:cNvSpPr/>
      </dsp:nvSpPr>
      <dsp:spPr>
        <a:xfrm>
          <a:off x="1521232" y="1413297"/>
          <a:ext cx="1767802" cy="1237404"/>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AHFA</a:t>
          </a:r>
          <a:endParaRPr lang="en-US" sz="2900" kern="1200" dirty="0"/>
        </a:p>
      </dsp:txBody>
      <dsp:txXfrm>
        <a:off x="1581648" y="1473713"/>
        <a:ext cx="1646970" cy="1116572"/>
      </dsp:txXfrm>
    </dsp:sp>
    <dsp:sp modelId="{DEFBD557-033C-4815-B6A1-8784349E1478}">
      <dsp:nvSpPr>
        <dsp:cNvPr id="0" name=""/>
        <dsp:cNvSpPr/>
      </dsp:nvSpPr>
      <dsp:spPr>
        <a:xfrm>
          <a:off x="3289035"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Award Housing Credits</a:t>
          </a:r>
          <a:endParaRPr lang="en-US" sz="1900" kern="1200" dirty="0"/>
        </a:p>
      </dsp:txBody>
      <dsp:txXfrm>
        <a:off x="3289035" y="1531312"/>
        <a:ext cx="1285731" cy="1000125"/>
      </dsp:txXfrm>
    </dsp:sp>
    <dsp:sp modelId="{832E40D9-753E-4A68-9233-B8114C08C8A7}">
      <dsp:nvSpPr>
        <dsp:cNvPr id="0" name=""/>
        <dsp:cNvSpPr/>
      </dsp:nvSpPr>
      <dsp:spPr>
        <a:xfrm>
          <a:off x="2986929" y="2803311"/>
          <a:ext cx="1767802" cy="1237404"/>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Applicant / Owner</a:t>
          </a:r>
          <a:endParaRPr lang="en-US" sz="2900" kern="1200" dirty="0"/>
        </a:p>
      </dsp:txBody>
      <dsp:txXfrm>
        <a:off x="3047345" y="2863727"/>
        <a:ext cx="1646970" cy="1116572"/>
      </dsp:txXfrm>
    </dsp:sp>
    <dsp:sp modelId="{4EB5F5F9-DC35-4925-B47E-6A2DD557FDEC}">
      <dsp:nvSpPr>
        <dsp:cNvPr id="0" name=""/>
        <dsp:cNvSpPr/>
      </dsp:nvSpPr>
      <dsp:spPr>
        <a:xfrm>
          <a:off x="4754732"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Apply for Housing Credits</a:t>
          </a:r>
          <a:endParaRPr lang="en-US" sz="1900" kern="1200" dirty="0"/>
        </a:p>
      </dsp:txBody>
      <dsp:txXfrm>
        <a:off x="4754732" y="2921326"/>
        <a:ext cx="1285731" cy="100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25DCC-6631-4280-A6FA-F129335275F6}">
      <dsp:nvSpPr>
        <dsp:cNvPr id="0" name=""/>
        <dsp:cNvSpPr/>
      </dsp:nvSpPr>
      <dsp:spPr>
        <a:xfrm>
          <a:off x="1200548" y="2247900"/>
          <a:ext cx="557361" cy="1198326"/>
        </a:xfrm>
        <a:custGeom>
          <a:avLst/>
          <a:gdLst/>
          <a:ahLst/>
          <a:cxnLst/>
          <a:rect l="0" t="0" r="0" b="0"/>
          <a:pathLst>
            <a:path>
              <a:moveTo>
                <a:pt x="0" y="0"/>
              </a:moveTo>
              <a:lnTo>
                <a:pt x="278680" y="0"/>
              </a:lnTo>
              <a:lnTo>
                <a:pt x="278680" y="1198326"/>
              </a:lnTo>
              <a:lnTo>
                <a:pt x="557361" y="119832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4D5E5-9A46-4116-9B07-1F3DA34AB570}">
      <dsp:nvSpPr>
        <dsp:cNvPr id="0" name=""/>
        <dsp:cNvSpPr/>
      </dsp:nvSpPr>
      <dsp:spPr>
        <a:xfrm>
          <a:off x="6702429" y="2202180"/>
          <a:ext cx="681625" cy="91440"/>
        </a:xfrm>
        <a:custGeom>
          <a:avLst/>
          <a:gdLst/>
          <a:ahLst/>
          <a:cxnLst/>
          <a:rect l="0" t="0" r="0" b="0"/>
          <a:pathLst>
            <a:path>
              <a:moveTo>
                <a:pt x="0" y="45720"/>
              </a:moveTo>
              <a:lnTo>
                <a:pt x="681625"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D3DA5-B309-4FF9-AB7C-282FDFB3BA88}">
      <dsp:nvSpPr>
        <dsp:cNvPr id="0" name=""/>
        <dsp:cNvSpPr/>
      </dsp:nvSpPr>
      <dsp:spPr>
        <a:xfrm>
          <a:off x="5186406" y="2202179"/>
          <a:ext cx="433097" cy="91440"/>
        </a:xfrm>
        <a:custGeom>
          <a:avLst/>
          <a:gdLst/>
          <a:ahLst/>
          <a:cxnLst/>
          <a:rect l="0" t="0" r="0" b="0"/>
          <a:pathLst>
            <a:path>
              <a:moveTo>
                <a:pt x="0" y="45720"/>
              </a:moveTo>
              <a:lnTo>
                <a:pt x="433097"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89905-B6AD-4AEF-958A-9A8D9A59D188}">
      <dsp:nvSpPr>
        <dsp:cNvPr id="0" name=""/>
        <dsp:cNvSpPr/>
      </dsp:nvSpPr>
      <dsp:spPr>
        <a:xfrm>
          <a:off x="3308461" y="2202179"/>
          <a:ext cx="557361" cy="91440"/>
        </a:xfrm>
        <a:custGeom>
          <a:avLst/>
          <a:gdLst/>
          <a:ahLst/>
          <a:cxnLst/>
          <a:rect l="0" t="0" r="0" b="0"/>
          <a:pathLst>
            <a:path>
              <a:moveTo>
                <a:pt x="0" y="45720"/>
              </a:moveTo>
              <a:lnTo>
                <a:pt x="557361"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891FB-BF65-418C-8BB4-08D9B5CA76EB}">
      <dsp:nvSpPr>
        <dsp:cNvPr id="0" name=""/>
        <dsp:cNvSpPr/>
      </dsp:nvSpPr>
      <dsp:spPr>
        <a:xfrm>
          <a:off x="1200548" y="2202180"/>
          <a:ext cx="557361" cy="91440"/>
        </a:xfrm>
        <a:custGeom>
          <a:avLst/>
          <a:gdLst/>
          <a:ahLst/>
          <a:cxnLst/>
          <a:rect l="0" t="0" r="0" b="0"/>
          <a:pathLst>
            <a:path>
              <a:moveTo>
                <a:pt x="0" y="45720"/>
              </a:moveTo>
              <a:lnTo>
                <a:pt x="557361"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A653B-86EE-47ED-8910-FBB919C9CF1C}">
      <dsp:nvSpPr>
        <dsp:cNvPr id="0" name=""/>
        <dsp:cNvSpPr/>
      </dsp:nvSpPr>
      <dsp:spPr>
        <a:xfrm>
          <a:off x="1200548" y="1049573"/>
          <a:ext cx="557361" cy="1198326"/>
        </a:xfrm>
        <a:custGeom>
          <a:avLst/>
          <a:gdLst/>
          <a:ahLst/>
          <a:cxnLst/>
          <a:rect l="0" t="0" r="0" b="0"/>
          <a:pathLst>
            <a:path>
              <a:moveTo>
                <a:pt x="0" y="1198326"/>
              </a:moveTo>
              <a:lnTo>
                <a:pt x="278680" y="1198326"/>
              </a:lnTo>
              <a:lnTo>
                <a:pt x="278680" y="0"/>
              </a:lnTo>
              <a:lnTo>
                <a:pt x="557361"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AD960-3FEC-4EA6-9FC6-FA5FB9F5FF7D}">
      <dsp:nvSpPr>
        <dsp:cNvPr id="0" name=""/>
        <dsp:cNvSpPr/>
      </dsp:nvSpPr>
      <dsp:spPr>
        <a:xfrm>
          <a:off x="1106" y="1822911"/>
          <a:ext cx="1199441"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Project</a:t>
          </a:r>
          <a:r>
            <a:rPr lang="en-US" sz="1300" kern="1200" dirty="0" smtClean="0">
              <a:solidFill>
                <a:srgbClr val="003366"/>
              </a:solidFill>
            </a:rPr>
            <a:t> </a:t>
          </a:r>
          <a:r>
            <a:rPr lang="en-US" sz="1300" b="1" i="0" kern="1200" baseline="0" dirty="0" smtClean="0">
              <a:solidFill>
                <a:srgbClr val="003366"/>
              </a:solidFill>
            </a:rPr>
            <a:t>Application</a:t>
          </a:r>
          <a:endParaRPr lang="en-US" sz="1300" b="1" i="0" kern="1200" baseline="0" dirty="0">
            <a:solidFill>
              <a:srgbClr val="003366"/>
            </a:solidFill>
          </a:endParaRPr>
        </a:p>
      </dsp:txBody>
      <dsp:txXfrm>
        <a:off x="1106" y="1822911"/>
        <a:ext cx="1199441" cy="849976"/>
      </dsp:txXfrm>
    </dsp:sp>
    <dsp:sp modelId="{678DCE5A-B890-486E-A538-C8F25DB29927}">
      <dsp:nvSpPr>
        <dsp:cNvPr id="0" name=""/>
        <dsp:cNvSpPr/>
      </dsp:nvSpPr>
      <dsp:spPr>
        <a:xfrm>
          <a:off x="1757909" y="624585"/>
          <a:ext cx="1520370"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Project Underwriting</a:t>
          </a:r>
          <a:endParaRPr lang="en-US" sz="1300" b="1" kern="1200" dirty="0">
            <a:solidFill>
              <a:srgbClr val="003366"/>
            </a:solidFill>
          </a:endParaRPr>
        </a:p>
      </dsp:txBody>
      <dsp:txXfrm>
        <a:off x="1757909" y="624585"/>
        <a:ext cx="1520370" cy="849976"/>
      </dsp:txXfrm>
    </dsp:sp>
    <dsp:sp modelId="{64B75769-4A83-4C2F-A14D-E0F114873B16}">
      <dsp:nvSpPr>
        <dsp:cNvPr id="0" name=""/>
        <dsp:cNvSpPr/>
      </dsp:nvSpPr>
      <dsp:spPr>
        <a:xfrm>
          <a:off x="1757909" y="1822911"/>
          <a:ext cx="1550551"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CHDO Certification</a:t>
          </a:r>
          <a:br>
            <a:rPr lang="en-US" sz="1300" b="1" kern="1200" dirty="0" smtClean="0">
              <a:solidFill>
                <a:srgbClr val="003366"/>
              </a:solidFill>
            </a:rPr>
          </a:br>
          <a:r>
            <a:rPr lang="en-US" sz="1300" b="1" kern="1200" dirty="0" smtClean="0">
              <a:solidFill>
                <a:srgbClr val="003366"/>
              </a:solidFill>
            </a:rPr>
            <a:t>(if CHDO project)</a:t>
          </a:r>
          <a:endParaRPr lang="en-US" sz="1300" b="1" kern="1200" dirty="0">
            <a:solidFill>
              <a:srgbClr val="003366"/>
            </a:solidFill>
          </a:endParaRPr>
        </a:p>
      </dsp:txBody>
      <dsp:txXfrm>
        <a:off x="1757909" y="1822911"/>
        <a:ext cx="1550551" cy="849976"/>
      </dsp:txXfrm>
    </dsp:sp>
    <dsp:sp modelId="{CE7181D7-7FBC-4E3D-8B48-526030F97B3E}">
      <dsp:nvSpPr>
        <dsp:cNvPr id="0" name=""/>
        <dsp:cNvSpPr/>
      </dsp:nvSpPr>
      <dsp:spPr>
        <a:xfrm>
          <a:off x="3865822" y="1389555"/>
          <a:ext cx="1320584" cy="1716688"/>
        </a:xfrm>
        <a:prstGeom prst="rect">
          <a:avLst/>
        </a:prstGeom>
        <a:gradFill flip="none" rotWithShape="0">
          <a:gsLst>
            <a:gs pos="0">
              <a:srgbClr val="8488C4"/>
            </a:gs>
            <a:gs pos="53000">
              <a:srgbClr val="D4DEFF"/>
            </a:gs>
            <a:gs pos="83000">
              <a:srgbClr val="D4DEFF"/>
            </a:gs>
            <a:gs pos="100000">
              <a:srgbClr val="96AB94"/>
            </a:gs>
          </a:gsLst>
          <a:lin ang="5400000" scaled="0"/>
          <a:tileRect l="-100000" b="-100000"/>
        </a:gradFill>
        <a:ln w="19050" cap="flat" cmpd="sng" algn="ctr">
          <a:solidFill>
            <a:schemeClr val="accent1">
              <a:lumMod val="60000"/>
              <a:lumOff val="40000"/>
            </a:schemeClr>
          </a:solidFill>
          <a:prstDash val="solid"/>
        </a:ln>
        <a:effectLst>
          <a:outerShdw blurRad="50800" dist="76200" dir="2700000" sx="101000" sy="101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Project Commitment</a:t>
          </a:r>
        </a:p>
        <a:p>
          <a:pPr lvl="0" algn="ctr" defTabSz="622300">
            <a:lnSpc>
              <a:spcPct val="90000"/>
            </a:lnSpc>
            <a:spcBef>
              <a:spcPct val="0"/>
            </a:spcBef>
            <a:spcAft>
              <a:spcPct val="35000"/>
            </a:spcAft>
          </a:pPr>
          <a:r>
            <a:rPr lang="en-US" sz="1400" b="1" kern="1200" baseline="0" dirty="0" smtClean="0">
              <a:solidFill>
                <a:schemeClr val="bg1"/>
              </a:solidFill>
            </a:rPr>
            <a:t>--</a:t>
          </a:r>
        </a:p>
        <a:p>
          <a:pPr lvl="0" algn="ctr" defTabSz="622300">
            <a:lnSpc>
              <a:spcPct val="90000"/>
            </a:lnSpc>
            <a:spcBef>
              <a:spcPct val="0"/>
            </a:spcBef>
            <a:spcAft>
              <a:spcPct val="35000"/>
            </a:spcAft>
          </a:pPr>
          <a:r>
            <a:rPr lang="en-US" sz="1400" b="1" kern="1200" baseline="0" dirty="0" smtClean="0">
              <a:solidFill>
                <a:schemeClr val="bg1"/>
              </a:solidFill>
            </a:rPr>
            <a:t>HOME Written Agreement</a:t>
          </a:r>
        </a:p>
      </dsp:txBody>
      <dsp:txXfrm>
        <a:off x="3865822" y="1389555"/>
        <a:ext cx="1320584" cy="1716688"/>
      </dsp:txXfrm>
    </dsp:sp>
    <dsp:sp modelId="{A57FC48A-2673-4A65-B5BD-9AF6CD512C8E}">
      <dsp:nvSpPr>
        <dsp:cNvPr id="0" name=""/>
        <dsp:cNvSpPr/>
      </dsp:nvSpPr>
      <dsp:spPr>
        <a:xfrm>
          <a:off x="5619504" y="1822911"/>
          <a:ext cx="1082925"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Project Completion</a:t>
          </a:r>
          <a:br>
            <a:rPr lang="en-US" sz="1300" b="1" kern="1200" dirty="0" smtClean="0">
              <a:solidFill>
                <a:srgbClr val="003366"/>
              </a:solidFill>
            </a:rPr>
          </a:br>
          <a:r>
            <a:rPr lang="en-US" sz="1300" b="1" kern="1200" dirty="0" smtClean="0">
              <a:solidFill>
                <a:srgbClr val="003366"/>
              </a:solidFill>
            </a:rPr>
            <a:t>(ready for occupancy)</a:t>
          </a:r>
          <a:endParaRPr lang="en-US" sz="1300" b="1" kern="1200" dirty="0">
            <a:solidFill>
              <a:srgbClr val="003366"/>
            </a:solidFill>
          </a:endParaRPr>
        </a:p>
      </dsp:txBody>
      <dsp:txXfrm>
        <a:off x="5619504" y="1822911"/>
        <a:ext cx="1082925" cy="849976"/>
      </dsp:txXfrm>
    </dsp:sp>
    <dsp:sp modelId="{57186135-C1FE-43F1-89B7-6574406AF5E3}">
      <dsp:nvSpPr>
        <dsp:cNvPr id="0" name=""/>
        <dsp:cNvSpPr/>
      </dsp:nvSpPr>
      <dsp:spPr>
        <a:xfrm>
          <a:off x="7384054" y="1822911"/>
          <a:ext cx="768238"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Full</a:t>
          </a:r>
          <a:br>
            <a:rPr lang="en-US" sz="1300" b="1" kern="1200" dirty="0" smtClean="0">
              <a:solidFill>
                <a:srgbClr val="003366"/>
              </a:solidFill>
            </a:rPr>
          </a:br>
          <a:r>
            <a:rPr lang="en-US" sz="1300" b="1" kern="1200" dirty="0" smtClean="0">
              <a:solidFill>
                <a:srgbClr val="003366"/>
              </a:solidFill>
            </a:rPr>
            <a:t>Occupancy</a:t>
          </a:r>
          <a:endParaRPr lang="en-US" sz="1300" b="1" kern="1200" dirty="0">
            <a:solidFill>
              <a:srgbClr val="003366"/>
            </a:solidFill>
          </a:endParaRPr>
        </a:p>
      </dsp:txBody>
      <dsp:txXfrm>
        <a:off x="7384054" y="1822911"/>
        <a:ext cx="768238" cy="849976"/>
      </dsp:txXfrm>
    </dsp:sp>
    <dsp:sp modelId="{D04534B4-E2E8-480A-BA53-060C00BDA24E}">
      <dsp:nvSpPr>
        <dsp:cNvPr id="0" name=""/>
        <dsp:cNvSpPr/>
      </dsp:nvSpPr>
      <dsp:spPr>
        <a:xfrm>
          <a:off x="1757909" y="3021238"/>
          <a:ext cx="1670161" cy="849976"/>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accent1">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3366"/>
              </a:solidFill>
            </a:rPr>
            <a:t>Environmental Clearance</a:t>
          </a:r>
          <a:endParaRPr lang="en-US" sz="1300" b="1" kern="1200" dirty="0">
            <a:solidFill>
              <a:srgbClr val="003366"/>
            </a:solidFill>
          </a:endParaRPr>
        </a:p>
      </dsp:txBody>
      <dsp:txXfrm>
        <a:off x="1757909" y="3021238"/>
        <a:ext cx="1670161" cy="84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829E4-5A88-49E3-ACF3-743D81FEEABC}">
      <dsp:nvSpPr>
        <dsp:cNvPr id="0" name=""/>
        <dsp:cNvSpPr/>
      </dsp:nvSpPr>
      <dsp:spPr>
        <a:xfrm>
          <a:off x="3139440" y="1389"/>
          <a:ext cx="4709160" cy="752078"/>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Unit Mix, occupancy requirements, initial rents, deadlines, affordability start</a:t>
          </a:r>
          <a:endParaRPr lang="en-US" sz="1700" kern="1200" dirty="0"/>
        </a:p>
      </dsp:txBody>
      <dsp:txXfrm>
        <a:off x="3139440" y="95399"/>
        <a:ext cx="4427131" cy="564058"/>
      </dsp:txXfrm>
    </dsp:sp>
    <dsp:sp modelId="{B2227E85-2237-4898-A591-EB7F540E733F}">
      <dsp:nvSpPr>
        <dsp:cNvPr id="0" name=""/>
        <dsp:cNvSpPr/>
      </dsp:nvSpPr>
      <dsp:spPr>
        <a:xfrm>
          <a:off x="0" y="1389"/>
          <a:ext cx="3139440" cy="7520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Written </a:t>
          </a:r>
          <a:r>
            <a:rPr lang="en-US" sz="2100" kern="1200" dirty="0" smtClean="0"/>
            <a:t>Agreements</a:t>
          </a:r>
          <a:endParaRPr lang="en-US" sz="2100" kern="1200" dirty="0"/>
        </a:p>
      </dsp:txBody>
      <dsp:txXfrm>
        <a:off x="36713" y="38102"/>
        <a:ext cx="3066014" cy="678652"/>
      </dsp:txXfrm>
    </dsp:sp>
    <dsp:sp modelId="{1EC6406F-BF80-4059-AE93-AD1E25D24AE4}">
      <dsp:nvSpPr>
        <dsp:cNvPr id="0" name=""/>
        <dsp:cNvSpPr/>
      </dsp:nvSpPr>
      <dsp:spPr>
        <a:xfrm>
          <a:off x="3139440" y="828675"/>
          <a:ext cx="4709160" cy="752078"/>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Special outreach to those least likely to apply</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3139440" y="922685"/>
        <a:ext cx="4427131" cy="564058"/>
      </dsp:txXfrm>
    </dsp:sp>
    <dsp:sp modelId="{F674C7C1-B087-4BA2-8DB8-BB13BCE1BB03}">
      <dsp:nvSpPr>
        <dsp:cNvPr id="0" name=""/>
        <dsp:cNvSpPr/>
      </dsp:nvSpPr>
      <dsp:spPr>
        <a:xfrm>
          <a:off x="0" y="828675"/>
          <a:ext cx="3139440" cy="752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Affirmative Marketing Plan</a:t>
          </a:r>
          <a:endParaRPr lang="en-US" sz="2100" kern="1200" dirty="0"/>
        </a:p>
      </dsp:txBody>
      <dsp:txXfrm>
        <a:off x="36713" y="865388"/>
        <a:ext cx="3066014" cy="678652"/>
      </dsp:txXfrm>
    </dsp:sp>
    <dsp:sp modelId="{CA240052-197D-4D6A-A856-E4C97317618C}">
      <dsp:nvSpPr>
        <dsp:cNvPr id="0" name=""/>
        <dsp:cNvSpPr/>
      </dsp:nvSpPr>
      <dsp:spPr>
        <a:xfrm>
          <a:off x="3139440" y="1655960"/>
          <a:ext cx="4709160" cy="752078"/>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Preferences, selection policies, and procedures for intake, processing, grievances, waitlist</a:t>
          </a:r>
          <a:endParaRPr lang="en-US" sz="1700" kern="1200" dirty="0"/>
        </a:p>
      </dsp:txBody>
      <dsp:txXfrm>
        <a:off x="3139440" y="1749970"/>
        <a:ext cx="4427131" cy="564058"/>
      </dsp:txXfrm>
    </dsp:sp>
    <dsp:sp modelId="{58B32C20-C809-462C-853C-7ECF74C2BCF0}">
      <dsp:nvSpPr>
        <dsp:cNvPr id="0" name=""/>
        <dsp:cNvSpPr/>
      </dsp:nvSpPr>
      <dsp:spPr>
        <a:xfrm>
          <a:off x="0" y="1655960"/>
          <a:ext cx="3139440" cy="75207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Tenant Selection Plan</a:t>
          </a:r>
          <a:endParaRPr lang="en-US" sz="2100" kern="1200" dirty="0"/>
        </a:p>
      </dsp:txBody>
      <dsp:txXfrm>
        <a:off x="36713" y="1692673"/>
        <a:ext cx="3066014" cy="678652"/>
      </dsp:txXfrm>
    </dsp:sp>
    <dsp:sp modelId="{3C036D18-F484-429D-9EE3-CB3D6996F83E}">
      <dsp:nvSpPr>
        <dsp:cNvPr id="0" name=""/>
        <dsp:cNvSpPr/>
      </dsp:nvSpPr>
      <dsp:spPr>
        <a:xfrm>
          <a:off x="3139440" y="2483246"/>
          <a:ext cx="4709160" cy="752078"/>
        </a:xfrm>
        <a:prstGeom prst="rightArrow">
          <a:avLst>
            <a:gd name="adj1" fmla="val 75000"/>
            <a:gd name="adj2" fmla="val 5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HUD Lease Addendum* must be included in Tennant Leases</a:t>
          </a:r>
          <a:endParaRPr lang="en-US" sz="1700" kern="1200" dirty="0"/>
        </a:p>
      </dsp:txBody>
      <dsp:txXfrm>
        <a:off x="3139440" y="2577256"/>
        <a:ext cx="4427131" cy="564058"/>
      </dsp:txXfrm>
    </dsp:sp>
    <dsp:sp modelId="{236B3C68-E7FF-4655-A77A-E655C4B4CA26}">
      <dsp:nvSpPr>
        <dsp:cNvPr id="0" name=""/>
        <dsp:cNvSpPr/>
      </dsp:nvSpPr>
      <dsp:spPr>
        <a:xfrm>
          <a:off x="0" y="2483246"/>
          <a:ext cx="3139440" cy="75207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Lease</a:t>
          </a:r>
          <a:endParaRPr lang="en-US" sz="2100" kern="1200" dirty="0"/>
        </a:p>
      </dsp:txBody>
      <dsp:txXfrm>
        <a:off x="36713" y="2519959"/>
        <a:ext cx="3066014" cy="678652"/>
      </dsp:txXfrm>
    </dsp:sp>
    <dsp:sp modelId="{6D35D3DA-B377-4DDE-B301-4099EF717E89}">
      <dsp:nvSpPr>
        <dsp:cNvPr id="0" name=""/>
        <dsp:cNvSpPr/>
      </dsp:nvSpPr>
      <dsp:spPr>
        <a:xfrm>
          <a:off x="3139440" y="3310532"/>
          <a:ext cx="4709160" cy="752078"/>
        </a:xfrm>
        <a:prstGeom prst="rightArrow">
          <a:avLst>
            <a:gd name="adj1" fmla="val 75000"/>
            <a:gd name="adj2" fmla="val 5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Fair lease &amp; grievance procedure</a:t>
          </a:r>
          <a:endParaRPr lang="en-US" sz="1700" kern="1200" dirty="0"/>
        </a:p>
        <a:p>
          <a:pPr marL="171450" lvl="1" indent="-171450" algn="l" defTabSz="755650">
            <a:lnSpc>
              <a:spcPct val="90000"/>
            </a:lnSpc>
            <a:spcBef>
              <a:spcPct val="0"/>
            </a:spcBef>
            <a:spcAft>
              <a:spcPct val="15000"/>
            </a:spcAft>
            <a:buChar char="••"/>
          </a:pPr>
          <a:r>
            <a:rPr lang="en-US" sz="1700" kern="1200" dirty="0" smtClean="0"/>
            <a:t>Tenant participation in management decisions</a:t>
          </a:r>
          <a:endParaRPr lang="en-US" sz="1700" kern="1200" dirty="0"/>
        </a:p>
      </dsp:txBody>
      <dsp:txXfrm>
        <a:off x="3139440" y="3404542"/>
        <a:ext cx="4427131" cy="564058"/>
      </dsp:txXfrm>
    </dsp:sp>
    <dsp:sp modelId="{8B0139DE-5178-48D8-90AB-9A0904923ADB}">
      <dsp:nvSpPr>
        <dsp:cNvPr id="0" name=""/>
        <dsp:cNvSpPr/>
      </dsp:nvSpPr>
      <dsp:spPr>
        <a:xfrm>
          <a:off x="0" y="3310532"/>
          <a:ext cx="3139440" cy="75207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Tenant Participation Plan (CHDOs only)</a:t>
          </a:r>
          <a:endParaRPr lang="en-US" sz="2100" kern="1200" dirty="0"/>
        </a:p>
      </dsp:txBody>
      <dsp:txXfrm>
        <a:off x="36713" y="3347245"/>
        <a:ext cx="3066014" cy="67865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888AF08-2D17-483E-9D4B-EB4E721C5A56}" type="datetimeFigureOut">
              <a:rPr lang="en-US" smtClean="0"/>
              <a:t>1/27/2016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4353B7-044F-4F95-BB11-7A09667B02DF}" type="slidenum">
              <a:rPr lang="en-US" smtClean="0"/>
              <a:t>‹#›</a:t>
            </a:fld>
            <a:endParaRPr lang="en-US"/>
          </a:p>
        </p:txBody>
      </p:sp>
    </p:spTree>
    <p:extLst>
      <p:ext uri="{BB962C8B-B14F-4D97-AF65-F5344CB8AC3E}">
        <p14:creationId xmlns:p14="http://schemas.microsoft.com/office/powerpoint/2010/main" val="424876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26C380-E78A-4BC0-B548-5A6F35EEFB50}" type="datetimeFigureOut">
              <a:rPr lang="en-US" smtClean="0"/>
              <a:t>1/27/2016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3AFCB4-423F-4F5D-9440-A962A4590F19}" type="slidenum">
              <a:rPr lang="en-US" smtClean="0"/>
              <a:t>‹#›</a:t>
            </a:fld>
            <a:endParaRPr lang="en-US"/>
          </a:p>
        </p:txBody>
      </p:sp>
    </p:spTree>
    <p:extLst>
      <p:ext uri="{BB962C8B-B14F-4D97-AF65-F5344CB8AC3E}">
        <p14:creationId xmlns:p14="http://schemas.microsoft.com/office/powerpoint/2010/main" val="363397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ahfa.com/news/success_stories.aspx"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1</a:t>
            </a:fld>
            <a:endParaRPr lang="en-US"/>
          </a:p>
        </p:txBody>
      </p:sp>
    </p:spTree>
    <p:extLst>
      <p:ext uri="{BB962C8B-B14F-4D97-AF65-F5344CB8AC3E}">
        <p14:creationId xmlns:p14="http://schemas.microsoft.com/office/powerpoint/2010/main" val="230390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10</a:t>
            </a:fld>
            <a:endParaRPr lang="en-US"/>
          </a:p>
        </p:txBody>
      </p:sp>
    </p:spTree>
    <p:extLst>
      <p:ext uri="{BB962C8B-B14F-4D97-AF65-F5344CB8AC3E}">
        <p14:creationId xmlns:p14="http://schemas.microsoft.com/office/powerpoint/2010/main" val="17661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11</a:t>
            </a:fld>
            <a:endParaRPr lang="en-US"/>
          </a:p>
        </p:txBody>
      </p:sp>
    </p:spTree>
    <p:extLst>
      <p:ext uri="{BB962C8B-B14F-4D97-AF65-F5344CB8AC3E}">
        <p14:creationId xmlns:p14="http://schemas.microsoft.com/office/powerpoint/2010/main" val="324732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12</a:t>
            </a:fld>
            <a:endParaRPr lang="en-US"/>
          </a:p>
        </p:txBody>
      </p:sp>
    </p:spTree>
    <p:extLst>
      <p:ext uri="{BB962C8B-B14F-4D97-AF65-F5344CB8AC3E}">
        <p14:creationId xmlns:p14="http://schemas.microsoft.com/office/powerpoint/2010/main" val="88760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13</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14</a:t>
            </a:fld>
            <a:endParaRPr lang="en-US"/>
          </a:p>
        </p:txBody>
      </p:sp>
    </p:spTree>
    <p:extLst>
      <p:ext uri="{BB962C8B-B14F-4D97-AF65-F5344CB8AC3E}">
        <p14:creationId xmlns:p14="http://schemas.microsoft.com/office/powerpoint/2010/main" val="223578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15</a:t>
            </a:fld>
            <a:endParaRPr lang="en-US"/>
          </a:p>
        </p:txBody>
      </p:sp>
    </p:spTree>
    <p:extLst>
      <p:ext uri="{BB962C8B-B14F-4D97-AF65-F5344CB8AC3E}">
        <p14:creationId xmlns:p14="http://schemas.microsoft.com/office/powerpoint/2010/main" val="12732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16</a:t>
            </a:fld>
            <a:endParaRPr lang="en-US"/>
          </a:p>
        </p:txBody>
      </p:sp>
    </p:spTree>
    <p:extLst>
      <p:ext uri="{BB962C8B-B14F-4D97-AF65-F5344CB8AC3E}">
        <p14:creationId xmlns:p14="http://schemas.microsoft.com/office/powerpoint/2010/main" val="414581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17</a:t>
            </a:fld>
            <a:endParaRPr lang="en-US"/>
          </a:p>
        </p:txBody>
      </p:sp>
    </p:spTree>
    <p:extLst>
      <p:ext uri="{BB962C8B-B14F-4D97-AF65-F5344CB8AC3E}">
        <p14:creationId xmlns:p14="http://schemas.microsoft.com/office/powerpoint/2010/main" val="169174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18</a:t>
            </a:fld>
            <a:endParaRPr lang="en-US"/>
          </a:p>
        </p:txBody>
      </p:sp>
    </p:spTree>
    <p:extLst>
      <p:ext uri="{BB962C8B-B14F-4D97-AF65-F5344CB8AC3E}">
        <p14:creationId xmlns:p14="http://schemas.microsoft.com/office/powerpoint/2010/main" val="194093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19</a:t>
            </a:fld>
            <a:endParaRPr lang="en-US"/>
          </a:p>
        </p:txBody>
      </p:sp>
    </p:spTree>
    <p:extLst>
      <p:ext uri="{BB962C8B-B14F-4D97-AF65-F5344CB8AC3E}">
        <p14:creationId xmlns:p14="http://schemas.microsoft.com/office/powerpoint/2010/main" val="363622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a:t>
            </a:fld>
            <a:endParaRPr lang="en-US"/>
          </a:p>
        </p:txBody>
      </p:sp>
    </p:spTree>
    <p:extLst>
      <p:ext uri="{BB962C8B-B14F-4D97-AF65-F5344CB8AC3E}">
        <p14:creationId xmlns:p14="http://schemas.microsoft.com/office/powerpoint/2010/main" val="302027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Ms. Jones is on a fixed income, and can afford to pay $400 in rent each month.  A new apartment </a:t>
            </a:r>
            <a:r>
              <a:rPr lang="en-US" dirty="0" smtClean="0"/>
              <a:t>development </a:t>
            </a:r>
            <a:r>
              <a:rPr lang="en-US" dirty="0"/>
              <a:t>has been built in a neighborhood where she would like to live, however the owner charges $800 monthly rent.  There is no incentive for the owner to rent an apartment to Ms. </a:t>
            </a:r>
            <a:r>
              <a:rPr lang="en-US" dirty="0" smtClean="0"/>
              <a:t>Jones for $400, </a:t>
            </a:r>
            <a:r>
              <a:rPr lang="en-US" dirty="0"/>
              <a:t>when he can rent to someone for $800.  Because this owner has incurred </a:t>
            </a:r>
            <a:r>
              <a:rPr lang="en-US" dirty="0" smtClean="0"/>
              <a:t>debt </a:t>
            </a:r>
            <a:r>
              <a:rPr lang="en-US" dirty="0"/>
              <a:t>during construction and now has other </a:t>
            </a:r>
            <a:r>
              <a:rPr lang="en-US" dirty="0" smtClean="0"/>
              <a:t>expenses (taxes, insurance, management &amp; maintenance) for </a:t>
            </a:r>
            <a:r>
              <a:rPr lang="en-US" dirty="0"/>
              <a:t>the property, he must charge Market Rent to recoup his </a:t>
            </a:r>
            <a:r>
              <a:rPr lang="en-US" dirty="0" smtClean="0"/>
              <a:t>investment.</a:t>
            </a:r>
            <a:endParaRPr lang="en-US" dirty="0"/>
          </a:p>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20</a:t>
            </a:fld>
            <a:endParaRPr lang="en-US"/>
          </a:p>
        </p:txBody>
      </p:sp>
    </p:spTree>
    <p:extLst>
      <p:ext uri="{BB962C8B-B14F-4D97-AF65-F5344CB8AC3E}">
        <p14:creationId xmlns:p14="http://schemas.microsoft.com/office/powerpoint/2010/main" val="149629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Those </a:t>
            </a:r>
            <a:r>
              <a:rPr lang="en-US" dirty="0"/>
              <a:t>entities that have </a:t>
            </a:r>
            <a:r>
              <a:rPr lang="en-US" dirty="0" smtClean="0"/>
              <a:t>applied for, </a:t>
            </a:r>
            <a:r>
              <a:rPr lang="en-US" dirty="0"/>
              <a:t>and </a:t>
            </a:r>
            <a:r>
              <a:rPr lang="en-US" dirty="0" smtClean="0"/>
              <a:t>receive</a:t>
            </a:r>
            <a:r>
              <a:rPr lang="en-US" baseline="0" dirty="0" smtClean="0"/>
              <a:t> a Housing Credit award are able to gain equity through the sale of the housing credits over a 10-year period.  The equity gained results in less debt for these owners to repay from rental income.  Therefore, the developments can bear a lower rental rate.  This results in </a:t>
            </a:r>
            <a:r>
              <a:rPr lang="en-US" dirty="0" smtClean="0"/>
              <a:t>savings passed to Ms. Jones in the form of a $400 monthly rate</a:t>
            </a:r>
            <a:r>
              <a:rPr lang="en-US" dirty="0"/>
              <a:t>.</a:t>
            </a:r>
            <a:endParaRPr lang="en-US" sz="1800" dirty="0">
              <a:latin typeface="Calibri" pitchFamily="34" charset="0"/>
            </a:endParaRPr>
          </a:p>
          <a:p>
            <a:endParaRPr lang="en-US" dirty="0" smtClean="0"/>
          </a:p>
          <a:p>
            <a:r>
              <a:rPr lang="en-US" dirty="0" smtClean="0"/>
              <a:t>During the initial 15-year compliance period, in which Housing Credits are subject to recapture, a developer/owner (a corporation, nonprofit, or individual) will usually enter into a limited partnership with investors (generally a corporation or individual) so that it can sell the Housing Credits to the investors in exchange for cash</a:t>
            </a:r>
            <a:r>
              <a:rPr lang="en-US" baseline="0" dirty="0" smtClean="0"/>
              <a:t> equity</a:t>
            </a:r>
            <a:r>
              <a:rPr lang="en-US" dirty="0" smtClean="0"/>
              <a:t>. The investors</a:t>
            </a:r>
            <a:r>
              <a:rPr lang="en-US" baseline="0" dirty="0" smtClean="0"/>
              <a:t> </a:t>
            </a:r>
            <a:r>
              <a:rPr lang="en-US" dirty="0" smtClean="0"/>
              <a:t>benefit from the Housing Credits while the development benefits from the cash equity. </a:t>
            </a: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21</a:t>
            </a:fld>
            <a:endParaRPr lang="en-US"/>
          </a:p>
        </p:txBody>
      </p:sp>
    </p:spTree>
    <p:extLst>
      <p:ext uri="{BB962C8B-B14F-4D97-AF65-F5344CB8AC3E}">
        <p14:creationId xmlns:p14="http://schemas.microsoft.com/office/powerpoint/2010/main" val="389048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22</a:t>
            </a:fld>
            <a:endParaRPr lang="en-US"/>
          </a:p>
        </p:txBody>
      </p:sp>
    </p:spTree>
    <p:extLst>
      <p:ext uri="{BB962C8B-B14F-4D97-AF65-F5344CB8AC3E}">
        <p14:creationId xmlns:p14="http://schemas.microsoft.com/office/powerpoint/2010/main" val="1513622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23</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24</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25</a:t>
            </a:fld>
            <a:endParaRPr lang="en-US"/>
          </a:p>
        </p:txBody>
      </p:sp>
    </p:spTree>
    <p:extLst>
      <p:ext uri="{BB962C8B-B14F-4D97-AF65-F5344CB8AC3E}">
        <p14:creationId xmlns:p14="http://schemas.microsoft.com/office/powerpoint/2010/main" val="293191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26</a:t>
            </a:fld>
            <a:endParaRPr lang="en-US"/>
          </a:p>
        </p:txBody>
      </p:sp>
    </p:spTree>
    <p:extLst>
      <p:ext uri="{BB962C8B-B14F-4D97-AF65-F5344CB8AC3E}">
        <p14:creationId xmlns:p14="http://schemas.microsoft.com/office/powerpoint/2010/main" val="141640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HOME</a:t>
            </a:r>
            <a:r>
              <a:rPr lang="en-US" sz="1200" baseline="0" dirty="0" smtClean="0"/>
              <a:t> is a </a:t>
            </a:r>
            <a:r>
              <a:rPr lang="en-US" sz="1200" dirty="0" smtClean="0"/>
              <a:t>federal block grant that provides states and localities with a flexible funding source to meet their diverse affordable housing needs.</a:t>
            </a:r>
          </a:p>
          <a:p>
            <a:endParaRPr lang="en-US" sz="1200" dirty="0" smtClean="0"/>
          </a:p>
          <a:p>
            <a:r>
              <a:rPr lang="en-US" sz="1200" dirty="0" smtClean="0"/>
              <a:t>States and localities use HOME</a:t>
            </a:r>
            <a:r>
              <a:rPr lang="en-US" sz="1200" baseline="0" dirty="0" smtClean="0"/>
              <a:t> to finance innovative programs and projects, including new construction, rehabilitation, down payment assistance, and rental assistance – all targeting low to moderate income families.  </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C63AFCB4-423F-4F5D-9440-A962A4590F19}" type="slidenum">
              <a:rPr lang="en-US" smtClean="0"/>
              <a:t>27</a:t>
            </a:fld>
            <a:endParaRPr lang="en-US"/>
          </a:p>
        </p:txBody>
      </p:sp>
    </p:spTree>
    <p:extLst>
      <p:ext uri="{BB962C8B-B14F-4D97-AF65-F5344CB8AC3E}">
        <p14:creationId xmlns:p14="http://schemas.microsoft.com/office/powerpoint/2010/main" val="169383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28</a:t>
            </a:fld>
            <a:endParaRPr lang="en-US"/>
          </a:p>
        </p:txBody>
      </p:sp>
    </p:spTree>
    <p:extLst>
      <p:ext uri="{BB962C8B-B14F-4D97-AF65-F5344CB8AC3E}">
        <p14:creationId xmlns:p14="http://schemas.microsoft.com/office/powerpoint/2010/main" val="384130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29</a:t>
            </a:fld>
            <a:endParaRPr lang="en-US"/>
          </a:p>
        </p:txBody>
      </p:sp>
    </p:spTree>
    <p:extLst>
      <p:ext uri="{BB962C8B-B14F-4D97-AF65-F5344CB8AC3E}">
        <p14:creationId xmlns:p14="http://schemas.microsoft.com/office/powerpoint/2010/main" val="384130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a:t>
            </a:fld>
            <a:endParaRPr lang="en-US"/>
          </a:p>
        </p:txBody>
      </p:sp>
    </p:spTree>
    <p:extLst>
      <p:ext uri="{BB962C8B-B14F-4D97-AF65-F5344CB8AC3E}">
        <p14:creationId xmlns:p14="http://schemas.microsoft.com/office/powerpoint/2010/main" val="3445832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30</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31</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32</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33</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34</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35</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36</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37</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38</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39</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a:t>
            </a:fld>
            <a:endParaRPr lang="en-US"/>
          </a:p>
        </p:txBody>
      </p:sp>
    </p:spTree>
    <p:extLst>
      <p:ext uri="{BB962C8B-B14F-4D97-AF65-F5344CB8AC3E}">
        <p14:creationId xmlns:p14="http://schemas.microsoft.com/office/powerpoint/2010/main" val="3432549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40</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41</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42</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43</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44</a:t>
            </a:fld>
            <a:endParaRPr lang="en-US"/>
          </a:p>
        </p:txBody>
      </p:sp>
    </p:spTree>
    <p:extLst>
      <p:ext uri="{BB962C8B-B14F-4D97-AF65-F5344CB8AC3E}">
        <p14:creationId xmlns:p14="http://schemas.microsoft.com/office/powerpoint/2010/main" val="3862846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45</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46</a:t>
            </a:fld>
            <a:endParaRPr lang="en-US"/>
          </a:p>
        </p:txBody>
      </p:sp>
    </p:spTree>
    <p:extLst>
      <p:ext uri="{BB962C8B-B14F-4D97-AF65-F5344CB8AC3E}">
        <p14:creationId xmlns:p14="http://schemas.microsoft.com/office/powerpoint/2010/main" val="4232243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C63AFCB4-423F-4F5D-9440-A962A4590F19}" type="slidenum">
              <a:rPr lang="en-US" smtClean="0"/>
              <a:t>47</a:t>
            </a:fld>
            <a:endParaRPr lang="en-US"/>
          </a:p>
        </p:txBody>
      </p:sp>
    </p:spTree>
    <p:extLst>
      <p:ext uri="{BB962C8B-B14F-4D97-AF65-F5344CB8AC3E}">
        <p14:creationId xmlns:p14="http://schemas.microsoft.com/office/powerpoint/2010/main" val="1693833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48</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49</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5</a:t>
            </a:fld>
            <a:endParaRPr lang="en-US"/>
          </a:p>
        </p:txBody>
      </p:sp>
    </p:spTree>
    <p:extLst>
      <p:ext uri="{BB962C8B-B14F-4D97-AF65-F5344CB8AC3E}">
        <p14:creationId xmlns:p14="http://schemas.microsoft.com/office/powerpoint/2010/main" val="2390562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50</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C63AFCB4-423F-4F5D-9440-A962A4590F19}" type="slidenum">
              <a:rPr lang="en-US" smtClean="0"/>
              <a:t>51</a:t>
            </a:fld>
            <a:endParaRPr lang="en-US"/>
          </a:p>
        </p:txBody>
      </p:sp>
    </p:spTree>
    <p:extLst>
      <p:ext uri="{BB962C8B-B14F-4D97-AF65-F5344CB8AC3E}">
        <p14:creationId xmlns:p14="http://schemas.microsoft.com/office/powerpoint/2010/main" val="1693833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52</a:t>
            </a:fld>
            <a:endParaRPr lang="en-US"/>
          </a:p>
        </p:txBody>
      </p:sp>
    </p:spTree>
    <p:extLst>
      <p:ext uri="{BB962C8B-B14F-4D97-AF65-F5344CB8AC3E}">
        <p14:creationId xmlns:p14="http://schemas.microsoft.com/office/powerpoint/2010/main" val="2222022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C63AFCB4-423F-4F5D-9440-A962A4590F19}" type="slidenum">
              <a:rPr lang="en-US" smtClean="0"/>
              <a:t>53</a:t>
            </a:fld>
            <a:endParaRPr lang="en-US"/>
          </a:p>
        </p:txBody>
      </p:sp>
    </p:spTree>
    <p:extLst>
      <p:ext uri="{BB962C8B-B14F-4D97-AF65-F5344CB8AC3E}">
        <p14:creationId xmlns:p14="http://schemas.microsoft.com/office/powerpoint/2010/main" val="1693833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54</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55</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56</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57</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58</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59</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6</a:t>
            </a:fld>
            <a:endParaRPr lang="en-US"/>
          </a:p>
        </p:txBody>
      </p:sp>
    </p:spTree>
    <p:extLst>
      <p:ext uri="{BB962C8B-B14F-4D97-AF65-F5344CB8AC3E}">
        <p14:creationId xmlns:p14="http://schemas.microsoft.com/office/powerpoint/2010/main" val="10039511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60</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61</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62</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63</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64</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65</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66</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67</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68</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69</a:t>
            </a:fld>
            <a:endParaRPr lang="en-US"/>
          </a:p>
        </p:txBody>
      </p:sp>
    </p:spTree>
    <p:extLst>
      <p:ext uri="{BB962C8B-B14F-4D97-AF65-F5344CB8AC3E}">
        <p14:creationId xmlns:p14="http://schemas.microsoft.com/office/powerpoint/2010/main" val="162823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7</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70</a:t>
            </a:fld>
            <a:endParaRPr lang="en-US"/>
          </a:p>
        </p:txBody>
      </p:sp>
    </p:spTree>
    <p:extLst>
      <p:ext uri="{BB962C8B-B14F-4D97-AF65-F5344CB8AC3E}">
        <p14:creationId xmlns:p14="http://schemas.microsoft.com/office/powerpoint/2010/main" val="1628237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71</a:t>
            </a:fld>
            <a:endParaRPr lang="en-US"/>
          </a:p>
        </p:txBody>
      </p:sp>
    </p:spTree>
    <p:extLst>
      <p:ext uri="{BB962C8B-B14F-4D97-AF65-F5344CB8AC3E}">
        <p14:creationId xmlns:p14="http://schemas.microsoft.com/office/powerpoint/2010/main" val="70451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72</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73</a:t>
            </a:fld>
            <a:endParaRPr lang="en-US"/>
          </a:p>
        </p:txBody>
      </p:sp>
    </p:spTree>
    <p:extLst>
      <p:ext uri="{BB962C8B-B14F-4D97-AF65-F5344CB8AC3E}">
        <p14:creationId xmlns:p14="http://schemas.microsoft.com/office/powerpoint/2010/main" val="42322433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74</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After a recent rehabilitation effort at </a:t>
            </a:r>
            <a:r>
              <a:rPr lang="en-US" sz="1200" dirty="0" err="1" smtClean="0"/>
              <a:t>Pinecrest</a:t>
            </a:r>
            <a:r>
              <a:rPr lang="en-US" sz="1200" dirty="0" smtClean="0"/>
              <a:t>, Jeanette Simmons and Brenda McCarthy love living at </a:t>
            </a:r>
            <a:r>
              <a:rPr lang="en-US" sz="1200" dirty="0" err="1" smtClean="0"/>
              <a:t>Pinecrest</a:t>
            </a:r>
            <a:r>
              <a:rPr lang="en-US" sz="1200" dirty="0" smtClean="0"/>
              <a:t> even more. Simmons said, “I live in a handicap apartment, and if I ever get in a wheelchair, I’m able to get in and out now. I got a microwave that’s easier for me to reach, we got nice floors, and the bathtub is a safety tub so I can sit down and shower. They made everything really convenient for me.” McCarthy said, “While the rehab was going on, we had to move around a lot of our stuff and get up early some mornings. It was a little inconvenient, but it was very much worth it for all that we got.”</a:t>
            </a:r>
            <a:br>
              <a:rPr lang="en-US" sz="1200" dirty="0" smtClean="0"/>
            </a:br>
            <a:endParaRPr lang="en-US" sz="1200" dirty="0" smtClean="0"/>
          </a:p>
          <a:p>
            <a:r>
              <a:rPr lang="en-US" sz="1200" dirty="0" smtClean="0"/>
              <a:t>To read more of Jeanette and Brenda’s story, visit: </a:t>
            </a:r>
            <a:r>
              <a:rPr lang="en-US" sz="1200" dirty="0" smtClean="0">
                <a:hlinkClick r:id="rId3"/>
              </a:rPr>
              <a:t>http://www.ahfa.com/news/success_stories.aspx</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75</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76</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AHEPA 310 I and AHEPA 310 II were initially developed as HUD-subsidized Section 202 housing developments in 1985 and 1986. In 2013, the properties were refinanced under one mortgage to become AHEPA 310 Apartments. Housing Credits enabled a recent renovation, restoring the property's beauty and adding new amenities for residents.</a:t>
            </a:r>
          </a:p>
          <a:p>
            <a:endParaRPr lang="en-US" sz="1200" dirty="0" smtClean="0"/>
          </a:p>
          <a:p>
            <a:r>
              <a:rPr lang="en-US" sz="1200" dirty="0" smtClean="0"/>
              <a:t>Thirty years ago, the original residents made a quilt that each contributed an individual square to, many signing and dating their squares. The quilt continues to hang in the main community room for all to see and appreciate.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77</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78</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Barry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and his family moved from Madison to Phil Campbell in 2012 to live with and care for his wife’s ailing grandmother. Since she has transitioned to assisted living, the </a:t>
            </a:r>
            <a:r>
              <a:rPr lang="en-US" sz="1200" b="0" i="0" kern="1200" dirty="0" err="1" smtClean="0">
                <a:solidFill>
                  <a:schemeClr val="tx1"/>
                </a:solidFill>
                <a:effectLst/>
                <a:latin typeface="+mn-lt"/>
                <a:ea typeface="+mn-ea"/>
                <a:cs typeface="+mn-cs"/>
              </a:rPr>
              <a:t>Cleghorns</a:t>
            </a:r>
            <a:r>
              <a:rPr lang="en-US" sz="1200" b="0" i="0" kern="1200" dirty="0" smtClean="0">
                <a:solidFill>
                  <a:schemeClr val="tx1"/>
                </a:solidFill>
                <a:effectLst/>
                <a:latin typeface="+mn-lt"/>
                <a:ea typeface="+mn-ea"/>
                <a:cs typeface="+mn-cs"/>
              </a:rPr>
              <a:t> are now trying to sell the home to pay for her continued medical care and other living expenses.</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That left them in need of a place of their own. On a drive around town, they saw the eye-catching, attractive apartments at The Village at Oliver Place.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says his wife, “Turned in on two wheels. We came back two weeks later and had a tour and were just blown away, but we didn't think we could ever afford it."</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When they moved to Phil Campbell,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says he knew the pace of life was going to be very different. He says, “It's amazing the difference between industry in the Madison/Huntsville area and Phil Campbell. Although he says, “I get some work here and there, and my wife was fortunate to find a good job in the area,” the affordable rent at The Village at Oliver Place was just what they needed.</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The development is one example of Phil Campbell continuing its recovery from the devastating April 2011 tornadoes that destroyed much of the town. The Community Action Partnership of North Alabama built The Village at Oliver Place to provide high-quality housing that is also affordable for the people in the Phil Campbell area, in particular, those displaced by the tornadoes. The Partnership is a nonprofit with a fifty-year history of achieving its mission of reducing or eliminating the causes and consequences of poverty for families and communities.  </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Michael Tubbs, CEO of the Partnership, said, "I think this is one of the most beautiful developments we’ve ever done, and it’s something the community can really be proud of.  We wanted it to have a community feel, and we were intentional in our design to make sure that’s the way it turned out.”</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The Village at Oliver Place opened in January 2015 and has an outside gazebo, grill and picnic area with a playground, and a community building that features wireless Internet, community cable TV, laundry facility, exercise room, and computer room. There are 12 two-bedroom units and 12 three-bedroom units. Two of the two-bedroom units are handicap accessible.</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Funding for the $4.3 million development came from multiple sources. AHFA allocated more than $324,000 in Housing Credits and more than $580,000 in HOME funds to the development. The developers also received funding from a community development block grant and private investors. </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In addition to building The Village at Oliver Place, the Partnership has provided a Financial Capability workshop to residents. This training is regularly offered in north Alabama, but they have hosted the workshop in Phil Campbell as well. It is a multi-week course for anyone who may need credit repair, better practice managing their income, and help figuring out how to get their financial house in order.</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Since the day they moved in, the </a:t>
            </a:r>
            <a:r>
              <a:rPr lang="en-US" sz="1200" b="0" i="0" kern="1200" dirty="0" err="1" smtClean="0">
                <a:solidFill>
                  <a:schemeClr val="tx1"/>
                </a:solidFill>
                <a:effectLst/>
                <a:latin typeface="+mn-lt"/>
                <a:ea typeface="+mn-ea"/>
                <a:cs typeface="+mn-cs"/>
              </a:rPr>
              <a:t>Cleghorns</a:t>
            </a:r>
            <a:r>
              <a:rPr lang="en-US" sz="1200" b="0" i="0" kern="1200" dirty="0" smtClean="0">
                <a:solidFill>
                  <a:schemeClr val="tx1"/>
                </a:solidFill>
                <a:effectLst/>
                <a:latin typeface="+mn-lt"/>
                <a:ea typeface="+mn-ea"/>
                <a:cs typeface="+mn-cs"/>
              </a:rPr>
              <a:t> have been in love with The Village at Oliver Place, including their nine-year-old adopted daughter Ali. Ali was formerly their foster child, and had 17 placements before coming to live with the </a:t>
            </a:r>
            <a:r>
              <a:rPr lang="en-US" sz="1200" b="0" i="0" kern="1200" dirty="0" err="1" smtClean="0">
                <a:solidFill>
                  <a:schemeClr val="tx1"/>
                </a:solidFill>
                <a:effectLst/>
                <a:latin typeface="+mn-lt"/>
                <a:ea typeface="+mn-ea"/>
                <a:cs typeface="+mn-cs"/>
              </a:rPr>
              <a:t>Cleghorns</a:t>
            </a:r>
            <a:r>
              <a:rPr lang="en-US" sz="1200" b="0" i="0" kern="1200" dirty="0" smtClean="0">
                <a:solidFill>
                  <a:schemeClr val="tx1"/>
                </a:solidFill>
                <a:effectLst/>
                <a:latin typeface="+mn-lt"/>
                <a:ea typeface="+mn-ea"/>
                <a:cs typeface="+mn-cs"/>
              </a:rPr>
              <a:t>, which left her with an attachment disorder. Their home is also home for her service animal that helps her with those issues, a black pug named Gus.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says, "If you meet her now, you could never tell she had any issues. She's so polite, sweet, and well adjusted. She's on the A/B honor roll. We're very proud of her and lucky to have her."</a:t>
            </a:r>
            <a:r>
              <a:rPr lang="en-US" sz="1400" dirty="0" smtClean="0"/>
              <a:t/>
            </a:r>
            <a:br>
              <a:rPr lang="en-US" sz="1400" dirty="0" smtClean="0"/>
            </a:br>
            <a:r>
              <a:rPr lang="en-US" sz="1400" dirty="0" smtClean="0"/>
              <a:t/>
            </a:r>
            <a:br>
              <a:rPr lang="en-US" sz="1400" dirty="0" smtClean="0"/>
            </a:br>
            <a:r>
              <a:rPr lang="en-US" sz="1200" b="0" i="0" kern="1200" dirty="0" smtClean="0">
                <a:solidFill>
                  <a:schemeClr val="tx1"/>
                </a:solidFill>
                <a:effectLst/>
                <a:latin typeface="+mn-lt"/>
                <a:ea typeface="+mn-ea"/>
                <a:cs typeface="+mn-cs"/>
              </a:rPr>
              <a:t>While the family isn't planning to foster any more children for a while,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says they may look into doing some respite or shorter-term care. If they do, they have plenty of space, which is one of the things they enjoy most about their home. "We love the space, layout, upstairs area - it just suits our needs perfectly. We appreciate this place and love it," </a:t>
            </a:r>
            <a:r>
              <a:rPr lang="en-US" sz="1200" b="0" i="0" kern="1200" dirty="0" err="1" smtClean="0">
                <a:solidFill>
                  <a:schemeClr val="tx1"/>
                </a:solidFill>
                <a:effectLst/>
                <a:latin typeface="+mn-lt"/>
                <a:ea typeface="+mn-ea"/>
                <a:cs typeface="+mn-cs"/>
              </a:rPr>
              <a:t>Cleghorn</a:t>
            </a:r>
            <a:r>
              <a:rPr lang="en-US" sz="1200" b="0" i="0" kern="1200" dirty="0" smtClean="0">
                <a:solidFill>
                  <a:schemeClr val="tx1"/>
                </a:solidFill>
                <a:effectLst/>
                <a:latin typeface="+mn-lt"/>
                <a:ea typeface="+mn-ea"/>
                <a:cs typeface="+mn-cs"/>
              </a:rPr>
              <a:t> says.</a:t>
            </a:r>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79</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8</a:t>
            </a:fld>
            <a:endParaRPr lang="en-US"/>
          </a:p>
        </p:txBody>
      </p:sp>
    </p:spTree>
    <p:extLst>
      <p:ext uri="{BB962C8B-B14F-4D97-AF65-F5344CB8AC3E}">
        <p14:creationId xmlns:p14="http://schemas.microsoft.com/office/powerpoint/2010/main" val="34243519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80</a:t>
            </a:fld>
            <a:endParaRPr lang="en-US"/>
          </a:p>
        </p:txBody>
      </p:sp>
    </p:spTree>
    <p:extLst>
      <p:ext uri="{BB962C8B-B14F-4D97-AF65-F5344CB8AC3E}">
        <p14:creationId xmlns:p14="http://schemas.microsoft.com/office/powerpoint/2010/main" val="4232243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81</a:t>
            </a:fld>
            <a:endParaRPr lang="en-US"/>
          </a:p>
        </p:txBody>
      </p:sp>
    </p:spTree>
    <p:extLst>
      <p:ext uri="{BB962C8B-B14F-4D97-AF65-F5344CB8AC3E}">
        <p14:creationId xmlns:p14="http://schemas.microsoft.com/office/powerpoint/2010/main" val="42322433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82</a:t>
            </a:fld>
            <a:endParaRPr lang="en-US"/>
          </a:p>
        </p:txBody>
      </p:sp>
    </p:spTree>
    <p:extLst>
      <p:ext uri="{BB962C8B-B14F-4D97-AF65-F5344CB8AC3E}">
        <p14:creationId xmlns:p14="http://schemas.microsoft.com/office/powerpoint/2010/main" val="42322433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83</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AFCB4-423F-4F5D-9440-A962A4590F19}" type="slidenum">
              <a:rPr lang="en-US" smtClean="0"/>
              <a:t>84</a:t>
            </a:fld>
            <a:endParaRPr lang="en-US"/>
          </a:p>
        </p:txBody>
      </p:sp>
    </p:spTree>
    <p:extLst>
      <p:ext uri="{BB962C8B-B14F-4D97-AF65-F5344CB8AC3E}">
        <p14:creationId xmlns:p14="http://schemas.microsoft.com/office/powerpoint/2010/main" val="310581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AFCB4-423F-4F5D-9440-A962A4590F19}" type="slidenum">
              <a:rPr lang="en-US" smtClean="0"/>
              <a:t>9</a:t>
            </a:fld>
            <a:endParaRPr lang="en-US"/>
          </a:p>
        </p:txBody>
      </p:sp>
    </p:spTree>
    <p:extLst>
      <p:ext uri="{BB962C8B-B14F-4D97-AF65-F5344CB8AC3E}">
        <p14:creationId xmlns:p14="http://schemas.microsoft.com/office/powerpoint/2010/main" val="3808993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04800"/>
            <a:ext cx="6477000" cy="1828800"/>
          </a:xfrm>
        </p:spPr>
        <p:txBody>
          <a:bodyPr anchor="b"/>
          <a:lstStyle>
            <a:lvl1pPr>
              <a:defRPr cap="all"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2286000"/>
            <a:ext cx="6705600" cy="685800"/>
          </a:xfrm>
        </p:spPr>
        <p:txBody>
          <a:bodyPr anchor="ctr">
            <a:normAutofit/>
          </a:bodyPr>
          <a:lstStyle>
            <a:lvl1pPr marL="0" indent="0" algn="l">
              <a:buNone/>
              <a:defRPr sz="2600">
                <a:solidFill>
                  <a:srgbClr val="FFFFFF"/>
                </a:solidFill>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3F18B7-4E80-41B6-A899-573A50B53B8C}"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3F133-C9B5-4C7B-9F26-8EF10C1125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3F18B7-4E80-41B6-A899-573A50B53B8C}" type="datetimeFigureOut">
              <a:rPr lang="en-US" smtClean="0"/>
              <a:t>1/27/2016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FD3F133-C9B5-4C7B-9F26-8EF10C1125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8A3F18B7-4E80-41B6-A899-573A50B53B8C}"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Rectangle 2"/>
          <p:cNvSpPr/>
          <p:nvPr userDrawn="1"/>
        </p:nvSpPr>
        <p:spPr>
          <a:xfrm>
            <a:off x="609600" y="1295400"/>
            <a:ext cx="8534400" cy="228600"/>
          </a:xfrm>
          <a:prstGeom prst="rect">
            <a:avLst/>
          </a:prstGeom>
          <a:solidFill>
            <a:srgbClr val="003366"/>
          </a:solidFill>
          <a:ln>
            <a:solidFill>
              <a:srgbClr val="0033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userDrawn="1"/>
        </p:nvSpPr>
        <p:spPr>
          <a:xfrm>
            <a:off x="0" y="1295400"/>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42445"/>
          <a:stretch/>
        </p:blipFill>
        <p:spPr>
          <a:xfrm>
            <a:off x="0" y="5080343"/>
            <a:ext cx="1081584" cy="17776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41622"/>
          <a:stretch/>
        </p:blipFill>
        <p:spPr>
          <a:xfrm>
            <a:off x="0" y="3048000"/>
            <a:ext cx="1371600" cy="2222500"/>
          </a:xfrm>
          <a:prstGeom prst="rect">
            <a:avLst/>
          </a:prstGeom>
        </p:spPr>
      </p:pic>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6" name="Group 5"/>
          <p:cNvGrpSpPr/>
          <p:nvPr userDrawn="1"/>
        </p:nvGrpSpPr>
        <p:grpSpPr>
          <a:xfrm>
            <a:off x="0" y="5410200"/>
            <a:ext cx="9144000" cy="990600"/>
            <a:chOff x="0" y="1600200"/>
            <a:chExt cx="9144000" cy="990600"/>
          </a:xfrm>
        </p:grpSpPr>
        <p:sp>
          <p:nvSpPr>
            <p:cNvPr id="8" name="Rectangle 7"/>
            <p:cNvSpPr/>
            <p:nvPr/>
          </p:nvSpPr>
          <p:spPr>
            <a:xfrm>
              <a:off x="0" y="1600200"/>
              <a:ext cx="1295400" cy="990600"/>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rgbClr val="00336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sp>
        <p:nvSpPr>
          <p:cNvPr id="2" name="Title 1"/>
          <p:cNvSpPr>
            <a:spLocks noGrp="1"/>
          </p:cNvSpPr>
          <p:nvPr>
            <p:ph type="title"/>
          </p:nvPr>
        </p:nvSpPr>
        <p:spPr>
          <a:xfrm>
            <a:off x="1371600" y="1600200"/>
            <a:ext cx="7620000" cy="990600"/>
          </a:xfrm>
        </p:spPr>
        <p:txBody>
          <a:bodyPr/>
          <a:lstStyle>
            <a:lvl1pPr algn="l">
              <a:buNone/>
              <a:defRPr sz="4400" b="0" cap="none">
                <a:solidFill>
                  <a:srgbClr val="003366"/>
                </a:solidFill>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8A3F18B7-4E80-41B6-A899-573A50B53B8C}" type="datetimeFigureOut">
              <a:rPr lang="en-US" smtClean="0"/>
              <a:t>1/27/2016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chemeClr val="tx1"/>
                </a:solidFill>
              </a:defRPr>
            </a:lvl1pPr>
          </a:lstStyle>
          <a:p>
            <a:fld id="{9FD3F133-C9B5-4C7B-9F26-8EF10C11251D}"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3F18B7-4E80-41B6-A899-573A50B53B8C}" type="datetimeFigureOut">
              <a:rPr lang="en-US" smtClean="0"/>
              <a:t>1/27/2016</a:t>
            </a:fld>
            <a:endParaRPr lang="en-US"/>
          </a:p>
        </p:txBody>
      </p:sp>
      <p:sp>
        <p:nvSpPr>
          <p:cNvPr id="10" name="Slide Number Placeholder 9"/>
          <p:cNvSpPr>
            <a:spLocks noGrp="1"/>
          </p:cNvSpPr>
          <p:nvPr>
            <p:ph type="sldNum" sz="quarter" idx="16"/>
          </p:nvPr>
        </p:nvSpPr>
        <p:spPr/>
        <p:txBody>
          <a:bodyPr rtlCol="0"/>
          <a:lstStyle/>
          <a:p>
            <a:fld id="{9FD3F133-C9B5-4C7B-9F26-8EF10C11251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3F18B7-4E80-41B6-A899-573A50B53B8C}" type="datetimeFigureOut">
              <a:rPr lang="en-US" smtClean="0"/>
              <a:t>1/27/2016</a:t>
            </a:fld>
            <a:endParaRPr lang="en-US"/>
          </a:p>
        </p:txBody>
      </p:sp>
      <p:sp>
        <p:nvSpPr>
          <p:cNvPr id="12" name="Slide Number Placeholder 11"/>
          <p:cNvSpPr>
            <a:spLocks noGrp="1"/>
          </p:cNvSpPr>
          <p:nvPr>
            <p:ph type="sldNum" sz="quarter" idx="16"/>
          </p:nvPr>
        </p:nvSpPr>
        <p:spPr/>
        <p:txBody>
          <a:bodyPr rtlCol="0"/>
          <a:lstStyle/>
          <a:p>
            <a:fld id="{9FD3F133-C9B5-4C7B-9F26-8EF10C11251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3F18B7-4E80-41B6-A899-573A50B53B8C}"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D3F133-C9B5-4C7B-9F26-8EF10C1125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F18B7-4E80-41B6-A899-573A50B53B8C}"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D3F133-C9B5-4C7B-9F26-8EF10C1125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3F18B7-4E80-41B6-A899-573A50B53B8C}"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D3F133-C9B5-4C7B-9F26-8EF10C11251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3F18B7-4E80-41B6-A899-573A50B53B8C}" type="datetimeFigureOut">
              <a:rPr lang="en-US" smtClean="0"/>
              <a:t>1/27/2016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D3F133-C9B5-4C7B-9F26-8EF10C11251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3F18B7-4E80-41B6-A899-573A50B53B8C}" type="datetimeFigureOut">
              <a:rPr lang="en-US" smtClean="0"/>
              <a:t>1/27/2016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FD3F133-C9B5-4C7B-9F26-8EF10C1125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ahfa.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hfa.mf.general@ahfa.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1.gif"/><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hudexchange.info/programs/ho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udexchange.info/manage-a-progra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hfa.com/" TargetMode="External"/><Relationship Id="rId7" Type="http://schemas.openxmlformats.org/officeDocument/2006/relationships/hyperlink" Target="http://www.novoco.com/resource_center/index.php"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www.hudexchange.info/programs/home" TargetMode="External"/><Relationship Id="rId5" Type="http://schemas.openxmlformats.org/officeDocument/2006/relationships/hyperlink" Target="http://www.theaaha.org/" TargetMode="External"/><Relationship Id="rId4" Type="http://schemas.openxmlformats.org/officeDocument/2006/relationships/hyperlink" Target="http://www.adeca.alabam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hf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Multifamily essentials </a:t>
            </a:r>
            <a:endParaRPr lang="en-US" dirty="0"/>
          </a:p>
        </p:txBody>
      </p:sp>
      <p:sp>
        <p:nvSpPr>
          <p:cNvPr id="3" name="Subtitle 2"/>
          <p:cNvSpPr>
            <a:spLocks noGrp="1"/>
          </p:cNvSpPr>
          <p:nvPr>
            <p:ph type="subTitle" idx="1"/>
          </p:nvPr>
        </p:nvSpPr>
        <p:spPr/>
        <p:txBody>
          <a:bodyPr>
            <a:normAutofit fontScale="77500" lnSpcReduction="20000"/>
          </a:bodyPr>
          <a:lstStyle/>
          <a:p>
            <a:pPr algn="r"/>
            <a:r>
              <a:rPr lang="en-US" dirty="0" smtClean="0"/>
              <a:t>An Overview of HOME and Housing Credit Programs</a:t>
            </a:r>
          </a:p>
          <a:p>
            <a:pPr algn="r"/>
            <a:r>
              <a:rPr lang="en-US" dirty="0" smtClean="0"/>
              <a:t>January 28, </a:t>
            </a:r>
            <a:r>
              <a:rPr lang="en-US" dirty="0" smtClean="0"/>
              <a:t>2016; </a:t>
            </a:r>
            <a:r>
              <a:rPr lang="en-US" dirty="0" smtClean="0"/>
              <a:t>9:00am – 11:30am</a:t>
            </a:r>
            <a:endParaRPr lang="en-US" dirty="0"/>
          </a:p>
        </p:txBody>
      </p:sp>
    </p:spTree>
    <p:extLst>
      <p:ext uri="{BB962C8B-B14F-4D97-AF65-F5344CB8AC3E}">
        <p14:creationId xmlns:p14="http://schemas.microsoft.com/office/powerpoint/2010/main" val="12838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AHFA Publications</a:t>
            </a:r>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976" t="10705" r="69554" b="10921"/>
          <a:stretch/>
        </p:blipFill>
        <p:spPr bwMode="auto">
          <a:xfrm>
            <a:off x="1676400" y="1574800"/>
            <a:ext cx="1573043"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28800" y="6096000"/>
            <a:ext cx="1371600" cy="190500"/>
          </a:xfrm>
          <a:prstGeom prst="rect">
            <a:avLst/>
          </a:prstGeom>
          <a:solidFill>
            <a:srgbClr val="FF0000">
              <a:alpha val="30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998663"/>
            <a:ext cx="2816225"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874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5000" fill="remove" grpId="0" nodeType="click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AHFA Publications</a:t>
            </a:r>
            <a:endParaRPr lang="en-US" dirty="0"/>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121756" y="1600200"/>
            <a:ext cx="713543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41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AHFA Publications</a:t>
            </a:r>
            <a:endParaRPr lang="en-US" dirty="0"/>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612775" y="1802239"/>
            <a:ext cx="8153400" cy="409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73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2007275"/>
            <a:ext cx="7162800" cy="646331"/>
          </a:xfrm>
          <a:prstGeom prst="rect">
            <a:avLst/>
          </a:prstGeom>
          <a:noFill/>
        </p:spPr>
        <p:txBody>
          <a:bodyPr wrap="square" rtlCol="0">
            <a:spAutoFit/>
          </a:bodyPr>
          <a:lstStyle/>
          <a:p>
            <a:r>
              <a:rPr lang="en-US" dirty="0" smtClean="0"/>
              <a:t>Q. In which year was AHFA created by the Alabama Legislature through Act No. 80-585?</a:t>
            </a:r>
            <a:endParaRPr lang="en-US" dirty="0"/>
          </a:p>
        </p:txBody>
      </p:sp>
      <p:sp>
        <p:nvSpPr>
          <p:cNvPr id="6" name="TextBox 5"/>
          <p:cNvSpPr txBox="1"/>
          <p:nvPr/>
        </p:nvSpPr>
        <p:spPr>
          <a:xfrm>
            <a:off x="1600200" y="2590800"/>
            <a:ext cx="7162800" cy="369332"/>
          </a:xfrm>
          <a:prstGeom prst="rect">
            <a:avLst/>
          </a:prstGeom>
          <a:noFill/>
        </p:spPr>
        <p:txBody>
          <a:bodyPr wrap="square" rtlCol="0">
            <a:spAutoFit/>
          </a:bodyPr>
          <a:lstStyle/>
          <a:p>
            <a:pPr lvl="1"/>
            <a:r>
              <a:rPr lang="en-US" dirty="0" smtClean="0"/>
              <a:t>A</a:t>
            </a:r>
            <a:r>
              <a:rPr lang="en-US" dirty="0"/>
              <a:t>. </a:t>
            </a:r>
            <a:r>
              <a:rPr lang="en-US" dirty="0" smtClean="0"/>
              <a:t>1980</a:t>
            </a:r>
            <a:endParaRPr lang="en-US" dirty="0"/>
          </a:p>
        </p:txBody>
      </p:sp>
      <p:sp>
        <p:nvSpPr>
          <p:cNvPr id="7" name="TextBox 6"/>
          <p:cNvSpPr txBox="1"/>
          <p:nvPr/>
        </p:nvSpPr>
        <p:spPr>
          <a:xfrm>
            <a:off x="1600200" y="3429000"/>
            <a:ext cx="7162800" cy="369332"/>
          </a:xfrm>
          <a:prstGeom prst="rect">
            <a:avLst/>
          </a:prstGeom>
          <a:noFill/>
        </p:spPr>
        <p:txBody>
          <a:bodyPr wrap="square" rtlCol="0">
            <a:spAutoFit/>
          </a:bodyPr>
          <a:lstStyle/>
          <a:p>
            <a:r>
              <a:rPr lang="en-US" dirty="0" smtClean="0"/>
              <a:t>Q. Name 3 ways to keep abreast of AHFA news/events:</a:t>
            </a:r>
          </a:p>
        </p:txBody>
      </p:sp>
      <p:sp>
        <p:nvSpPr>
          <p:cNvPr id="8" name="TextBox 7"/>
          <p:cNvSpPr txBox="1"/>
          <p:nvPr/>
        </p:nvSpPr>
        <p:spPr>
          <a:xfrm>
            <a:off x="1600200" y="3722132"/>
            <a:ext cx="7162800" cy="923330"/>
          </a:xfrm>
          <a:prstGeom prst="rect">
            <a:avLst/>
          </a:prstGeom>
          <a:noFill/>
        </p:spPr>
        <p:txBody>
          <a:bodyPr wrap="square" rtlCol="0">
            <a:spAutoFit/>
          </a:bodyPr>
          <a:lstStyle/>
          <a:p>
            <a:pPr lvl="1"/>
            <a:r>
              <a:rPr lang="en-US" dirty="0" smtClean="0"/>
              <a:t>A1.	</a:t>
            </a:r>
            <a:r>
              <a:rPr lang="en-US" dirty="0" smtClean="0">
                <a:hlinkClick r:id="rId4"/>
              </a:rPr>
              <a:t>www.ahfa.com</a:t>
            </a:r>
            <a:endParaRPr lang="en-US" dirty="0" smtClean="0"/>
          </a:p>
          <a:p>
            <a:pPr lvl="1"/>
            <a:r>
              <a:rPr lang="en-US" dirty="0" smtClean="0"/>
              <a:t>A2.   Join the multifamily mailing list</a:t>
            </a:r>
          </a:p>
          <a:p>
            <a:pPr lvl="1"/>
            <a:r>
              <a:rPr lang="en-US" dirty="0" smtClean="0"/>
              <a:t>A3.   View annual report or online newsletter (Thresholds)</a:t>
            </a:r>
            <a:endParaRPr lang="en-US" dirty="0"/>
          </a:p>
        </p:txBody>
      </p:sp>
    </p:spTree>
    <p:extLst>
      <p:ext uri="{BB962C8B-B14F-4D97-AF65-F5344CB8AC3E}">
        <p14:creationId xmlns:p14="http://schemas.microsoft.com/office/powerpoint/2010/main" val="117010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914400"/>
          </a:xfrm>
        </p:spPr>
        <p:txBody>
          <a:bodyPr>
            <a:normAutofit/>
          </a:bodyPr>
          <a:lstStyle/>
          <a:p>
            <a:pPr algn="ctr"/>
            <a:r>
              <a:rPr lang="en-US" dirty="0" smtClean="0"/>
              <a:t>Housing Credit Overview</a:t>
            </a:r>
            <a:endParaRPr lang="en-US" dirty="0"/>
          </a:p>
        </p:txBody>
      </p:sp>
    </p:spTree>
    <p:extLst>
      <p:ext uri="{BB962C8B-B14F-4D97-AF65-F5344CB8AC3E}">
        <p14:creationId xmlns:p14="http://schemas.microsoft.com/office/powerpoint/2010/main" val="181205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Low Income Housing Tax Credit Program (Housing Credit) Overview</a:t>
            </a:r>
            <a:endParaRPr lang="en-US" dirty="0"/>
          </a:p>
        </p:txBody>
      </p:sp>
      <p:sp>
        <p:nvSpPr>
          <p:cNvPr id="5" name="Content Placeholder 4"/>
          <p:cNvSpPr>
            <a:spLocks noGrp="1"/>
          </p:cNvSpPr>
          <p:nvPr>
            <p:ph sz="quarter" idx="1"/>
          </p:nvPr>
        </p:nvSpPr>
        <p:spPr>
          <a:xfrm>
            <a:off x="990600" y="1752600"/>
            <a:ext cx="8153400" cy="4495800"/>
          </a:xfrm>
        </p:spPr>
        <p:txBody>
          <a:bodyPr>
            <a:normAutofit fontScale="85000" lnSpcReduction="20000"/>
          </a:bodyPr>
          <a:lstStyle/>
          <a:p>
            <a:pPr>
              <a:spcBef>
                <a:spcPts val="0"/>
              </a:spcBef>
              <a:buFont typeface="Wingdings" panose="05000000000000000000" pitchFamily="2" charset="2"/>
              <a:buChar char="Ø"/>
            </a:pPr>
            <a:r>
              <a:rPr lang="en-US" dirty="0"/>
              <a:t>Governing Document: Section 42 of the Internal Revenue Code in </a:t>
            </a:r>
            <a:r>
              <a:rPr lang="en-US" dirty="0" smtClean="0"/>
              <a:t>1986</a:t>
            </a:r>
            <a:endParaRPr lang="en-US" dirty="0"/>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The </a:t>
            </a:r>
            <a:r>
              <a:rPr lang="en-US" dirty="0" smtClean="0"/>
              <a:t>Housing Credit program </a:t>
            </a:r>
            <a:r>
              <a:rPr lang="en-US" dirty="0"/>
              <a:t>is the country’s most extensive affordable </a:t>
            </a:r>
            <a:r>
              <a:rPr lang="en-US" dirty="0" smtClean="0"/>
              <a:t>rental housing program. </a:t>
            </a:r>
            <a:endParaRPr lang="en-US" dirty="0"/>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Over 2.7 million affordable </a:t>
            </a:r>
            <a:r>
              <a:rPr lang="en-US" dirty="0" smtClean="0"/>
              <a:t>rental housing </a:t>
            </a:r>
            <a:r>
              <a:rPr lang="en-US" dirty="0"/>
              <a:t>units created or preserved.</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Provides a place to call home for low- and moderate-income households</a:t>
            </a:r>
            <a:r>
              <a:rPr lang="en-US" dirty="0" smtClean="0"/>
              <a:t>.</a:t>
            </a:r>
          </a:p>
          <a:p>
            <a:pPr marL="0" lvl="0" indent="0">
              <a:spcBef>
                <a:spcPts val="0"/>
              </a:spcBef>
              <a:spcAft>
                <a:spcPts val="1200"/>
              </a:spcAft>
              <a:buClr>
                <a:srgbClr val="297FD5"/>
              </a:buClr>
              <a:buNone/>
            </a:pPr>
            <a:endParaRPr lang="en-US" sz="1500" dirty="0" smtClean="0">
              <a:solidFill>
                <a:prstClr val="black"/>
              </a:solidFill>
            </a:endParaRPr>
          </a:p>
          <a:p>
            <a:pPr marL="0" lvl="0" indent="0">
              <a:spcBef>
                <a:spcPts val="0"/>
              </a:spcBef>
              <a:spcAft>
                <a:spcPts val="1200"/>
              </a:spcAft>
              <a:buClr>
                <a:srgbClr val="297FD5"/>
              </a:buClr>
              <a:buNone/>
            </a:pPr>
            <a:endParaRPr lang="en-US" sz="1500" dirty="0">
              <a:solidFill>
                <a:prstClr val="black"/>
              </a:solidFill>
            </a:endParaRPr>
          </a:p>
          <a:p>
            <a:pPr marL="0" lvl="0" indent="0">
              <a:spcBef>
                <a:spcPts val="0"/>
              </a:spcBef>
              <a:spcAft>
                <a:spcPts val="1200"/>
              </a:spcAft>
              <a:buClr>
                <a:srgbClr val="297FD5"/>
              </a:buClr>
              <a:buNone/>
            </a:pPr>
            <a:r>
              <a:rPr lang="en-US" sz="1600" dirty="0" err="1" smtClean="0">
                <a:solidFill>
                  <a:prstClr val="black"/>
                </a:solidFill>
              </a:rPr>
              <a:t>Novogradac</a:t>
            </a:r>
            <a:r>
              <a:rPr lang="en-US" sz="1600" dirty="0">
                <a:solidFill>
                  <a:prstClr val="black"/>
                </a:solidFill>
              </a:rPr>
              <a:t>, Michael J., CPA. "Exporting the Low-Income Housing Tax Credit." </a:t>
            </a:r>
            <a:r>
              <a:rPr lang="en-US" sz="1600" dirty="0" err="1">
                <a:solidFill>
                  <a:prstClr val="black"/>
                </a:solidFill>
              </a:rPr>
              <a:t>Novogradac</a:t>
            </a:r>
            <a:r>
              <a:rPr lang="en-US" sz="1600" dirty="0">
                <a:solidFill>
                  <a:prstClr val="black"/>
                </a:solidFill>
              </a:rPr>
              <a:t>, Journal of Tax Credits, June 2015, 4-6</a:t>
            </a:r>
            <a:r>
              <a:rPr lang="en-US" sz="1600" dirty="0" smtClean="0">
                <a:solidFill>
                  <a:prstClr val="black"/>
                </a:solidFill>
              </a:rPr>
              <a:t>.</a:t>
            </a:r>
            <a:endParaRPr lang="en-US" sz="1600" dirty="0">
              <a:solidFill>
                <a:prstClr val="black"/>
              </a:solidFill>
            </a:endParaRPr>
          </a:p>
        </p:txBody>
      </p:sp>
      <p:cxnSp>
        <p:nvCxnSpPr>
          <p:cNvPr id="6" name="Straight Connector 5"/>
          <p:cNvCxnSpPr/>
          <p:nvPr/>
        </p:nvCxnSpPr>
        <p:spPr>
          <a:xfrm>
            <a:off x="1066800" y="5715000"/>
            <a:ext cx="3124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65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Housing Credit Overview</a:t>
            </a:r>
            <a:endParaRPr lang="en-US" dirty="0"/>
          </a:p>
        </p:txBody>
      </p:sp>
      <p:sp>
        <p:nvSpPr>
          <p:cNvPr id="5" name="Content Placeholder 4"/>
          <p:cNvSpPr>
            <a:spLocks noGrp="1"/>
          </p:cNvSpPr>
          <p:nvPr>
            <p:ph sz="quarter" idx="1"/>
          </p:nvPr>
        </p:nvSpPr>
        <p:spPr>
          <a:xfrm>
            <a:off x="1066800" y="1600200"/>
            <a:ext cx="8001000" cy="4724400"/>
          </a:xfrm>
        </p:spPr>
        <p:txBody>
          <a:bodyPr>
            <a:normAutofit fontScale="85000" lnSpcReduction="10000"/>
          </a:bodyPr>
          <a:lstStyle/>
          <a:p>
            <a:pPr>
              <a:spcBef>
                <a:spcPts val="0"/>
              </a:spcBef>
              <a:buFont typeface="Wingdings" panose="05000000000000000000" pitchFamily="2" charset="2"/>
              <a:buChar char="Ø"/>
            </a:pPr>
            <a:r>
              <a:rPr lang="en-US" dirty="0" smtClean="0"/>
              <a:t>Subsidy </a:t>
            </a:r>
            <a:r>
              <a:rPr lang="en-US" dirty="0"/>
              <a:t>Program offering an incentive to build </a:t>
            </a:r>
            <a:r>
              <a:rPr lang="en-US" dirty="0" smtClean="0"/>
              <a:t>affordable </a:t>
            </a:r>
            <a:r>
              <a:rPr lang="en-US" dirty="0"/>
              <a:t>housing which can compete in the general marketplace.</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Generates approximately 96,000 jobs per year.</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Approximately $100 billion in private investment has been leveraged by the program.</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Generates $3.5 billion in federal, state and local taxes.</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t>Generates $9.1 billion in economic income</a:t>
            </a:r>
            <a:r>
              <a:rPr lang="en-US" dirty="0" smtClean="0"/>
              <a:t>.</a:t>
            </a:r>
          </a:p>
          <a:p>
            <a:pPr marL="0" indent="0">
              <a:spcBef>
                <a:spcPts val="0"/>
              </a:spcBef>
              <a:buNone/>
            </a:pPr>
            <a:endParaRPr lang="en-US" dirty="0" smtClean="0"/>
          </a:p>
          <a:p>
            <a:pPr marL="0" lvl="0" indent="0">
              <a:spcBef>
                <a:spcPts val="0"/>
              </a:spcBef>
              <a:spcAft>
                <a:spcPts val="1200"/>
              </a:spcAft>
              <a:buClr>
                <a:srgbClr val="297FD5"/>
              </a:buClr>
              <a:buNone/>
            </a:pPr>
            <a:r>
              <a:rPr lang="en-US" sz="1600" dirty="0" err="1">
                <a:solidFill>
                  <a:prstClr val="black"/>
                </a:solidFill>
              </a:rPr>
              <a:t>Novogradac</a:t>
            </a:r>
            <a:r>
              <a:rPr lang="en-US" sz="1600" dirty="0">
                <a:solidFill>
                  <a:prstClr val="black"/>
                </a:solidFill>
              </a:rPr>
              <a:t>, Michael J., CPA. "Exporting the Low-Income Housing Tax Credit." </a:t>
            </a:r>
            <a:r>
              <a:rPr lang="en-US" sz="1600" dirty="0" err="1">
                <a:solidFill>
                  <a:prstClr val="black"/>
                </a:solidFill>
              </a:rPr>
              <a:t>Novogradac</a:t>
            </a:r>
            <a:r>
              <a:rPr lang="en-US" sz="1600" dirty="0">
                <a:solidFill>
                  <a:prstClr val="black"/>
                </a:solidFill>
              </a:rPr>
              <a:t>, Journal of Tax Credits, June 2015, 4-6</a:t>
            </a:r>
            <a:r>
              <a:rPr lang="en-US" sz="1600" dirty="0" smtClean="0">
                <a:solidFill>
                  <a:prstClr val="black"/>
                </a:solidFill>
              </a:rPr>
              <a:t>.</a:t>
            </a:r>
            <a:endParaRPr lang="en-US" sz="1200" dirty="0"/>
          </a:p>
        </p:txBody>
      </p:sp>
      <p:cxnSp>
        <p:nvCxnSpPr>
          <p:cNvPr id="3" name="Straight Connector 2"/>
          <p:cNvCxnSpPr/>
          <p:nvPr/>
        </p:nvCxnSpPr>
        <p:spPr>
          <a:xfrm>
            <a:off x="1143000" y="5715000"/>
            <a:ext cx="3124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297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Housing Credit Overview</a:t>
            </a:r>
            <a:endParaRPr lang="en-US" dirty="0"/>
          </a:p>
        </p:txBody>
      </p:sp>
      <p:sp>
        <p:nvSpPr>
          <p:cNvPr id="5" name="Content Placeholder 4"/>
          <p:cNvSpPr>
            <a:spLocks noGrp="1"/>
          </p:cNvSpPr>
          <p:nvPr>
            <p:ph sz="quarter" idx="1"/>
          </p:nvPr>
        </p:nvSpPr>
        <p:spPr>
          <a:xfrm>
            <a:off x="612648" y="1600200"/>
            <a:ext cx="8153400" cy="4800600"/>
          </a:xfrm>
        </p:spPr>
        <p:txBody>
          <a:bodyPr>
            <a:normAutofit lnSpcReduction="10000"/>
          </a:bodyPr>
          <a:lstStyle/>
          <a:p>
            <a:pPr>
              <a:buFont typeface="Wingdings" panose="05000000000000000000" pitchFamily="2" charset="2"/>
              <a:buChar char="Ø"/>
            </a:pPr>
            <a:r>
              <a:rPr lang="en-US" sz="2600" dirty="0"/>
              <a:t>Internal Revenue Service (IRS) allocates funds to states on a per capita basis. </a:t>
            </a:r>
          </a:p>
          <a:p>
            <a:pPr lvl="1">
              <a:buFont typeface="Wingdings" panose="05000000000000000000" pitchFamily="2" charset="2"/>
              <a:buChar char="Ø"/>
            </a:pPr>
            <a:r>
              <a:rPr lang="en-US" sz="2200" dirty="0" smtClean="0"/>
              <a:t>Rates </a:t>
            </a:r>
            <a:r>
              <a:rPr lang="en-US" sz="2200" dirty="0"/>
              <a:t>are </a:t>
            </a:r>
            <a:r>
              <a:rPr lang="en-US" sz="2200" dirty="0" smtClean="0"/>
              <a:t>adjusted annually for </a:t>
            </a:r>
            <a:r>
              <a:rPr lang="en-US" sz="2200" dirty="0" smtClean="0"/>
              <a:t>inflation</a:t>
            </a:r>
            <a:endParaRPr lang="en-US" sz="2400" dirty="0"/>
          </a:p>
          <a:p>
            <a:pPr>
              <a:buFont typeface="Wingdings" panose="05000000000000000000" pitchFamily="2" charset="2"/>
              <a:buChar char="Ø"/>
            </a:pPr>
            <a:r>
              <a:rPr lang="en-US" sz="2600" dirty="0"/>
              <a:t>Investors </a:t>
            </a:r>
            <a:r>
              <a:rPr lang="en-US" sz="2600" dirty="0" smtClean="0"/>
              <a:t>purchase housing </a:t>
            </a:r>
            <a:r>
              <a:rPr lang="en-US" sz="2600" dirty="0"/>
              <a:t>credits in qualified properties that have received state </a:t>
            </a:r>
            <a:r>
              <a:rPr lang="en-US" sz="2600" dirty="0" smtClean="0"/>
              <a:t>award.</a:t>
            </a:r>
            <a:endParaRPr lang="en-US" sz="2600" dirty="0"/>
          </a:p>
          <a:p>
            <a:pPr lvl="1">
              <a:buFont typeface="Wingdings" panose="05000000000000000000" pitchFamily="2" charset="2"/>
              <a:buChar char="Ø"/>
            </a:pPr>
            <a:r>
              <a:rPr lang="en-US" sz="2400" dirty="0"/>
              <a:t>Creates cash equity for owners that reduces project development debt burden. </a:t>
            </a:r>
          </a:p>
          <a:p>
            <a:pPr lvl="1">
              <a:buFont typeface="Wingdings" panose="05000000000000000000" pitchFamily="2" charset="2"/>
              <a:buChar char="Ø"/>
            </a:pPr>
            <a:r>
              <a:rPr lang="en-US" sz="2400" dirty="0"/>
              <a:t>The owner agrees to rent a specific number of units to qualified tenants at specified </a:t>
            </a:r>
            <a:r>
              <a:rPr lang="en-US" sz="2400" dirty="0" smtClean="0"/>
              <a:t>rents. </a:t>
            </a:r>
            <a:endParaRPr lang="en-US" sz="2400" dirty="0"/>
          </a:p>
          <a:p>
            <a:pPr lvl="1">
              <a:buFont typeface="Wingdings" panose="05000000000000000000" pitchFamily="2" charset="2"/>
              <a:buChar char="Ø"/>
            </a:pPr>
            <a:r>
              <a:rPr lang="en-US" sz="2400" dirty="0"/>
              <a:t>Two levels of tax credits are available: </a:t>
            </a:r>
          </a:p>
          <a:p>
            <a:pPr lvl="2">
              <a:buFont typeface="Wingdings" panose="05000000000000000000" pitchFamily="2" charset="2"/>
              <a:buChar char="Ø"/>
            </a:pPr>
            <a:r>
              <a:rPr lang="en-US" sz="2000" dirty="0"/>
              <a:t>9% C</a:t>
            </a:r>
            <a:r>
              <a:rPr lang="en-US" sz="2000" dirty="0" smtClean="0"/>
              <a:t>redits for New Construction or Rehabilitation</a:t>
            </a:r>
            <a:endParaRPr lang="en-US" sz="2000" dirty="0"/>
          </a:p>
          <a:p>
            <a:pPr lvl="2">
              <a:buFont typeface="Wingdings" panose="05000000000000000000" pitchFamily="2" charset="2"/>
              <a:buChar char="Ø"/>
            </a:pPr>
            <a:r>
              <a:rPr lang="en-US" sz="2000" dirty="0"/>
              <a:t>4% </a:t>
            </a:r>
            <a:r>
              <a:rPr lang="en-US" sz="2000" dirty="0" smtClean="0"/>
              <a:t>Credits for Acquisition or </a:t>
            </a:r>
            <a:r>
              <a:rPr lang="en-US" sz="2000" dirty="0" err="1" smtClean="0"/>
              <a:t>MultiFamily</a:t>
            </a:r>
            <a:r>
              <a:rPr lang="en-US" sz="2000" dirty="0" smtClean="0"/>
              <a:t> Bond Financing</a:t>
            </a:r>
            <a:endParaRPr lang="en-US" sz="2000" dirty="0"/>
          </a:p>
        </p:txBody>
      </p:sp>
    </p:spTree>
    <p:extLst>
      <p:ext uri="{BB962C8B-B14F-4D97-AF65-F5344CB8AC3E}">
        <p14:creationId xmlns:p14="http://schemas.microsoft.com/office/powerpoint/2010/main" val="3617630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Housing Credit Overview</a:t>
            </a:r>
            <a:endParaRPr lang="en-US" dirty="0"/>
          </a:p>
        </p:txBody>
      </p:sp>
      <p:graphicFrame>
        <p:nvGraphicFramePr>
          <p:cNvPr id="6" name="Diagram 5"/>
          <p:cNvGraphicFramePr/>
          <p:nvPr>
            <p:extLst>
              <p:ext uri="{D42A27DB-BD31-4B8C-83A1-F6EECF244321}">
                <p14:modId xmlns:p14="http://schemas.microsoft.com/office/powerpoint/2010/main" val="835702576"/>
              </p:ext>
            </p:extLst>
          </p:nvPr>
        </p:nvGraphicFramePr>
        <p:xfrm>
          <a:off x="16764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174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Housing Credit Overview</a:t>
            </a:r>
            <a:br>
              <a:rPr lang="en-US" dirty="0" smtClean="0"/>
            </a:br>
            <a:r>
              <a:rPr lang="en-US" sz="2800" dirty="0" smtClean="0"/>
              <a:t>Ownership Requirements</a:t>
            </a:r>
            <a:endParaRPr lang="en-US" dirty="0">
              <a:solidFill>
                <a:srgbClr val="FF0000"/>
              </a:solidFill>
            </a:endParaRPr>
          </a:p>
        </p:txBody>
      </p:sp>
      <p:sp>
        <p:nvSpPr>
          <p:cNvPr id="5" name="Content Placeholder 4"/>
          <p:cNvSpPr>
            <a:spLocks noGrp="1"/>
          </p:cNvSpPr>
          <p:nvPr>
            <p:ph sz="quarter" idx="1"/>
          </p:nvPr>
        </p:nvSpPr>
        <p:spPr>
          <a:xfrm>
            <a:off x="990600" y="1600200"/>
            <a:ext cx="8153400" cy="5029200"/>
          </a:xfrm>
        </p:spPr>
        <p:txBody>
          <a:bodyPr>
            <a:normAutofit lnSpcReduction="10000"/>
          </a:bodyPr>
          <a:lstStyle/>
          <a:p>
            <a:pPr>
              <a:buFont typeface="Wingdings" panose="05000000000000000000" pitchFamily="2" charset="2"/>
              <a:buChar char="Ø"/>
            </a:pPr>
            <a:r>
              <a:rPr lang="en-US" sz="2000" dirty="0" smtClean="0"/>
              <a:t>Initial </a:t>
            </a:r>
            <a:r>
              <a:rPr lang="en-US" sz="2000" dirty="0"/>
              <a:t>15-year compliance </a:t>
            </a:r>
            <a:r>
              <a:rPr lang="en-US" sz="2000" dirty="0" smtClean="0"/>
              <a:t>period</a:t>
            </a:r>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Housing Credits are </a:t>
            </a:r>
            <a:r>
              <a:rPr lang="en-US" sz="2000" dirty="0"/>
              <a:t>subject to </a:t>
            </a:r>
            <a:r>
              <a:rPr lang="en-US" sz="2000" dirty="0" smtClean="0"/>
              <a:t>recapture penalties</a:t>
            </a:r>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Owner </a:t>
            </a:r>
            <a:r>
              <a:rPr lang="en-US" sz="2000" dirty="0"/>
              <a:t>(a corporation, nonprofit, or individual) </a:t>
            </a:r>
            <a:r>
              <a:rPr lang="en-US" sz="2000" dirty="0" smtClean="0"/>
              <a:t>partners with investors </a:t>
            </a:r>
            <a:r>
              <a:rPr lang="en-US" sz="2000" dirty="0"/>
              <a:t>(generally a corporation or individual) </a:t>
            </a: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Housing Credits are sold to </a:t>
            </a:r>
            <a:r>
              <a:rPr lang="en-US" sz="2000" dirty="0"/>
              <a:t>the investors in exchange for </a:t>
            </a:r>
            <a:r>
              <a:rPr lang="en-US" sz="2000" dirty="0" smtClean="0"/>
              <a:t>cash equity </a:t>
            </a:r>
          </a:p>
          <a:p>
            <a:pPr lvl="1">
              <a:buFont typeface="Wingdings" panose="05000000000000000000" pitchFamily="2" charset="2"/>
              <a:buChar char="Ø"/>
            </a:pPr>
            <a:r>
              <a:rPr lang="en-US" sz="1700" dirty="0" smtClean="0"/>
              <a:t>Investors</a:t>
            </a:r>
            <a:r>
              <a:rPr lang="en-US" sz="1700" dirty="0"/>
              <a:t>, </a:t>
            </a:r>
            <a:r>
              <a:rPr lang="en-US" sz="1700" dirty="0" smtClean="0"/>
              <a:t>usually the Limited Partnership (LP), </a:t>
            </a:r>
            <a:r>
              <a:rPr lang="en-US" sz="1700" dirty="0"/>
              <a:t>benefit from the </a:t>
            </a:r>
            <a:r>
              <a:rPr lang="en-US" sz="1700" dirty="0" smtClean="0"/>
              <a:t>Housing Credits</a:t>
            </a:r>
          </a:p>
          <a:p>
            <a:pPr lvl="1">
              <a:buFont typeface="Wingdings" panose="05000000000000000000" pitchFamily="2" charset="2"/>
              <a:buChar char="Ø"/>
            </a:pPr>
            <a:r>
              <a:rPr lang="en-US" sz="1700" dirty="0" smtClean="0"/>
              <a:t>The Development benefits </a:t>
            </a:r>
            <a:r>
              <a:rPr lang="en-US" sz="1700" dirty="0"/>
              <a:t>from the cash infusion </a:t>
            </a:r>
            <a:r>
              <a:rPr lang="en-US" sz="1700" dirty="0" smtClean="0"/>
              <a:t>received </a:t>
            </a:r>
            <a:r>
              <a:rPr lang="en-US" sz="1700" dirty="0"/>
              <a:t>from </a:t>
            </a:r>
            <a:r>
              <a:rPr lang="en-US" sz="1700" dirty="0" smtClean="0"/>
              <a:t>the sale of Housing Credits </a:t>
            </a:r>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Investors generally transfer the LP interest to the GP at </a:t>
            </a:r>
            <a:r>
              <a:rPr lang="en-US" sz="2000" dirty="0"/>
              <a:t>the end of the initial 15-year compliance </a:t>
            </a:r>
            <a:r>
              <a:rPr lang="en-US" sz="2000" dirty="0" smtClean="0"/>
              <a:t>period</a:t>
            </a:r>
            <a:endParaRPr lang="en-US" sz="2000" dirty="0"/>
          </a:p>
        </p:txBody>
      </p:sp>
    </p:spTree>
    <p:extLst>
      <p:ext uri="{BB962C8B-B14F-4D97-AF65-F5344CB8AC3E}">
        <p14:creationId xmlns:p14="http://schemas.microsoft.com/office/powerpoint/2010/main" val="2892012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057400"/>
            <a:ext cx="7123113" cy="3276600"/>
          </a:xfrm>
        </p:spPr>
        <p:txBody>
          <a:bodyPr>
            <a:normAutofit/>
          </a:bodyPr>
          <a:lstStyle/>
          <a:p>
            <a:pPr algn="ctr"/>
            <a:r>
              <a:rPr lang="en-US" dirty="0"/>
              <a:t>AHFA Staff/Presenters:</a:t>
            </a:r>
          </a:p>
          <a:p>
            <a:pPr lvl="0" algn="ctr">
              <a:buClr>
                <a:srgbClr val="297FD5"/>
              </a:buClr>
            </a:pPr>
            <a:r>
              <a:rPr lang="en-US" sz="2400" dirty="0">
                <a:solidFill>
                  <a:srgbClr val="242852"/>
                </a:solidFill>
              </a:rPr>
              <a:t>Ketcia Barlow, Multifamily Technician</a:t>
            </a:r>
          </a:p>
          <a:p>
            <a:pPr lvl="0" algn="ctr">
              <a:buClr>
                <a:srgbClr val="297FD5"/>
              </a:buClr>
            </a:pPr>
            <a:r>
              <a:rPr lang="en-US" sz="2400" dirty="0">
                <a:solidFill>
                  <a:srgbClr val="242852"/>
                </a:solidFill>
              </a:rPr>
              <a:t>Dondra Houlditch, HOME </a:t>
            </a:r>
            <a:r>
              <a:rPr lang="en-US" sz="2400" dirty="0" smtClean="0">
                <a:solidFill>
                  <a:srgbClr val="242852"/>
                </a:solidFill>
              </a:rPr>
              <a:t>Technician</a:t>
            </a:r>
          </a:p>
          <a:p>
            <a:pPr lvl="0" algn="ctr">
              <a:buClr>
                <a:srgbClr val="297FD5"/>
              </a:buClr>
            </a:pPr>
            <a:r>
              <a:rPr lang="en-US" sz="2400" dirty="0" smtClean="0">
                <a:solidFill>
                  <a:srgbClr val="242852"/>
                </a:solidFill>
              </a:rPr>
              <a:t>--</a:t>
            </a:r>
            <a:endParaRPr lang="en-US" sz="2400" dirty="0">
              <a:solidFill>
                <a:srgbClr val="242852"/>
              </a:solidFill>
            </a:endParaRPr>
          </a:p>
          <a:p>
            <a:pPr algn="ctr"/>
            <a:r>
              <a:rPr lang="en-US" sz="2400" dirty="0" smtClean="0"/>
              <a:t>Barbara </a:t>
            </a:r>
            <a:r>
              <a:rPr lang="en-US" sz="2400" dirty="0"/>
              <a:t>Wallace, Multifamily Manager</a:t>
            </a:r>
          </a:p>
          <a:p>
            <a:pPr algn="ctr"/>
            <a:r>
              <a:rPr lang="en-US" sz="2400" dirty="0"/>
              <a:t>Chris Hert, Multifamily Coordinator</a:t>
            </a:r>
          </a:p>
          <a:p>
            <a:pPr algn="ctr"/>
            <a:r>
              <a:rPr lang="en-US" sz="2000" dirty="0" smtClean="0">
                <a:hlinkClick r:id="rId3"/>
              </a:rPr>
              <a:t>ahfa.mf.general@ahfa.com</a:t>
            </a:r>
            <a:endParaRPr lang="en-US" sz="2000" dirty="0" smtClean="0"/>
          </a:p>
        </p:txBody>
      </p:sp>
      <p:sp>
        <p:nvSpPr>
          <p:cNvPr id="4" name="Title 3"/>
          <p:cNvSpPr>
            <a:spLocks noGrp="1"/>
          </p:cNvSpPr>
          <p:nvPr>
            <p:ph type="title"/>
          </p:nvPr>
        </p:nvSpPr>
        <p:spPr>
          <a:xfrm>
            <a:off x="1447800" y="914400"/>
            <a:ext cx="6934200" cy="914400"/>
          </a:xfrm>
        </p:spPr>
        <p:txBody>
          <a:bodyPr>
            <a:normAutofit/>
          </a:bodyPr>
          <a:lstStyle/>
          <a:p>
            <a:pPr algn="ctr"/>
            <a:r>
              <a:rPr lang="en-US" dirty="0" smtClean="0"/>
              <a:t>WELCOME</a:t>
            </a:r>
            <a:endParaRPr lang="en-US" dirty="0"/>
          </a:p>
        </p:txBody>
      </p:sp>
    </p:spTree>
    <p:extLst>
      <p:ext uri="{BB962C8B-B14F-4D97-AF65-F5344CB8AC3E}">
        <p14:creationId xmlns:p14="http://schemas.microsoft.com/office/powerpoint/2010/main" val="187021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Housing Credit </a:t>
            </a:r>
            <a:r>
              <a:rPr lang="en-US" dirty="0" smtClean="0"/>
              <a:t>Overview</a:t>
            </a:r>
            <a:br>
              <a:rPr lang="en-US" dirty="0" smtClean="0"/>
            </a:br>
            <a:r>
              <a:rPr lang="en-US" sz="2800" dirty="0" smtClean="0">
                <a:solidFill>
                  <a:srgbClr val="242852"/>
                </a:solidFill>
              </a:rPr>
              <a:t>How Housing Credits Work</a:t>
            </a:r>
            <a:endParaRPr lang="en-US" dirty="0"/>
          </a:p>
        </p:txBody>
      </p:sp>
      <p:pic>
        <p:nvPicPr>
          <p:cNvPr id="3074" name="Picture 2" descr="C:\Users\dhoulditch\AppData\Local\Microsoft\Windows\Temporary Internet Files\Content.IE5\58Y8JN5E\Educated-Women-Investing-221x3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dhoulditch\AppData\Local\Microsoft\Windows\Temporary Internet Files\Content.IE5\ARNXVLV8\womanmone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590800"/>
            <a:ext cx="1295400" cy="12144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dhoulditch\AppData\Local\Microsoft\Windows\Temporary Internet Files\Content.IE5\ARNXVLV8\3997025450_741cf1ed1b[1].jpg"/>
          <p:cNvPicPr>
            <a:picLocks noChangeAspect="1" noChangeArrowheads="1"/>
          </p:cNvPicPr>
          <p:nvPr/>
        </p:nvPicPr>
        <p:blipFill rotWithShape="1">
          <a:blip r:embed="rId5">
            <a:extLst>
              <a:ext uri="{28A0092B-C50C-407E-A947-70E740481C1C}">
                <a14:useLocalDpi xmlns:a14="http://schemas.microsoft.com/office/drawing/2010/main" val="0"/>
              </a:ext>
            </a:extLst>
          </a:blip>
          <a:srcRect t="1" b="19183"/>
          <a:stretch/>
        </p:blipFill>
        <p:spPr bwMode="auto">
          <a:xfrm>
            <a:off x="3048000" y="1962800"/>
            <a:ext cx="2895600" cy="367946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dhoulditch\AppData\Local\Microsoft\Windows\Temporary Internet Files\Content.IE5\352I6C8K\logo-mr-monopoly[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362200"/>
            <a:ext cx="15240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85800" y="3886200"/>
            <a:ext cx="1588897" cy="1447800"/>
            <a:chOff x="685800" y="3886200"/>
            <a:chExt cx="1588897" cy="1447800"/>
          </a:xfrm>
        </p:grpSpPr>
        <p:pic>
          <p:nvPicPr>
            <p:cNvPr id="309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886200"/>
              <a:ext cx="1219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4410670"/>
              <a:ext cx="158889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 name="Group 8"/>
          <p:cNvGrpSpPr/>
          <p:nvPr/>
        </p:nvGrpSpPr>
        <p:grpSpPr>
          <a:xfrm>
            <a:off x="6083961" y="3733800"/>
            <a:ext cx="2602839" cy="1447800"/>
            <a:chOff x="6083961" y="3733800"/>
            <a:chExt cx="2602839" cy="1447800"/>
          </a:xfrm>
        </p:grpSpPr>
        <p:pic>
          <p:nvPicPr>
            <p:cNvPr id="3089" name="Picture 17" descr="C:\Users\dhoulditch\AppData\Local\Microsoft\Windows\Temporary Internet Files\Content.IE5\U570MXRS\clipart027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3961" y="3733800"/>
              <a:ext cx="1219332" cy="6921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810000"/>
              <a:ext cx="1219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77000" y="4258270"/>
              <a:ext cx="15888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540078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085"/>
                                        </p:tgtEl>
                                        <p:attrNameLst>
                                          <p:attrName>style.visibility</p:attrName>
                                        </p:attrNameLst>
                                      </p:cBhvr>
                                      <p:to>
                                        <p:strVal val="visible"/>
                                      </p:to>
                                    </p:set>
                                    <p:animEffect transition="in" filter="wipe(down)">
                                      <p:cBhvr>
                                        <p:cTn id="16" dur="2000"/>
                                        <p:tgtEl>
                                          <p:spTgt spid="308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086"/>
                                        </p:tgtEl>
                                        <p:attrNameLst>
                                          <p:attrName>style.visibility</p:attrName>
                                        </p:attrNameLst>
                                      </p:cBhvr>
                                      <p:to>
                                        <p:strVal val="visible"/>
                                      </p:to>
                                    </p:set>
                                    <p:animEffect transition="in" filter="wipe(down)">
                                      <p:cBhvr>
                                        <p:cTn id="21" dur="580">
                                          <p:stCondLst>
                                            <p:cond delay="0"/>
                                          </p:stCondLst>
                                        </p:cTn>
                                        <p:tgtEl>
                                          <p:spTgt spid="3086"/>
                                        </p:tgtEl>
                                      </p:cBhvr>
                                    </p:animEffect>
                                    <p:anim calcmode="lin" valueType="num">
                                      <p:cBhvr>
                                        <p:cTn id="22" dur="1822" tmFilter="0,0; 0.14,0.36; 0.43,0.73; 0.71,0.91; 1.0,1.0">
                                          <p:stCondLst>
                                            <p:cond delay="0"/>
                                          </p:stCondLst>
                                        </p:cTn>
                                        <p:tgtEl>
                                          <p:spTgt spid="308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8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8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8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86"/>
                                        </p:tgtEl>
                                        <p:attrNameLst>
                                          <p:attrName>ppt_y</p:attrName>
                                        </p:attrNameLst>
                                      </p:cBhvr>
                                      <p:tavLst>
                                        <p:tav tm="0" fmla="#ppt_y-sin(pi*$)/81">
                                          <p:val>
                                            <p:fltVal val="0"/>
                                          </p:val>
                                        </p:tav>
                                        <p:tav tm="100000">
                                          <p:val>
                                            <p:fltVal val="1"/>
                                          </p:val>
                                        </p:tav>
                                      </p:tavLst>
                                    </p:anim>
                                    <p:animScale>
                                      <p:cBhvr>
                                        <p:cTn id="27" dur="26">
                                          <p:stCondLst>
                                            <p:cond delay="650"/>
                                          </p:stCondLst>
                                        </p:cTn>
                                        <p:tgtEl>
                                          <p:spTgt spid="3086"/>
                                        </p:tgtEl>
                                      </p:cBhvr>
                                      <p:to x="100000" y="60000"/>
                                    </p:animScale>
                                    <p:animScale>
                                      <p:cBhvr>
                                        <p:cTn id="28" dur="166" decel="50000">
                                          <p:stCondLst>
                                            <p:cond delay="676"/>
                                          </p:stCondLst>
                                        </p:cTn>
                                        <p:tgtEl>
                                          <p:spTgt spid="3086"/>
                                        </p:tgtEl>
                                      </p:cBhvr>
                                      <p:to x="100000" y="100000"/>
                                    </p:animScale>
                                    <p:animScale>
                                      <p:cBhvr>
                                        <p:cTn id="29" dur="26">
                                          <p:stCondLst>
                                            <p:cond delay="1312"/>
                                          </p:stCondLst>
                                        </p:cTn>
                                        <p:tgtEl>
                                          <p:spTgt spid="3086"/>
                                        </p:tgtEl>
                                      </p:cBhvr>
                                      <p:to x="100000" y="80000"/>
                                    </p:animScale>
                                    <p:animScale>
                                      <p:cBhvr>
                                        <p:cTn id="30" dur="166" decel="50000">
                                          <p:stCondLst>
                                            <p:cond delay="1338"/>
                                          </p:stCondLst>
                                        </p:cTn>
                                        <p:tgtEl>
                                          <p:spTgt spid="3086"/>
                                        </p:tgtEl>
                                      </p:cBhvr>
                                      <p:to x="100000" y="100000"/>
                                    </p:animScale>
                                    <p:animScale>
                                      <p:cBhvr>
                                        <p:cTn id="31" dur="26">
                                          <p:stCondLst>
                                            <p:cond delay="1642"/>
                                          </p:stCondLst>
                                        </p:cTn>
                                        <p:tgtEl>
                                          <p:spTgt spid="3086"/>
                                        </p:tgtEl>
                                      </p:cBhvr>
                                      <p:to x="100000" y="90000"/>
                                    </p:animScale>
                                    <p:animScale>
                                      <p:cBhvr>
                                        <p:cTn id="32" dur="166" decel="50000">
                                          <p:stCondLst>
                                            <p:cond delay="1668"/>
                                          </p:stCondLst>
                                        </p:cTn>
                                        <p:tgtEl>
                                          <p:spTgt spid="3086"/>
                                        </p:tgtEl>
                                      </p:cBhvr>
                                      <p:to x="100000" y="100000"/>
                                    </p:animScale>
                                    <p:animScale>
                                      <p:cBhvr>
                                        <p:cTn id="33" dur="26">
                                          <p:stCondLst>
                                            <p:cond delay="1808"/>
                                          </p:stCondLst>
                                        </p:cTn>
                                        <p:tgtEl>
                                          <p:spTgt spid="3086"/>
                                        </p:tgtEl>
                                      </p:cBhvr>
                                      <p:to x="100000" y="95000"/>
                                    </p:animScale>
                                    <p:animScale>
                                      <p:cBhvr>
                                        <p:cTn id="34" dur="166" decel="50000">
                                          <p:stCondLst>
                                            <p:cond delay="1834"/>
                                          </p:stCondLst>
                                        </p:cTn>
                                        <p:tgtEl>
                                          <p:spTgt spid="308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Housing Credit </a:t>
            </a:r>
            <a:r>
              <a:rPr lang="en-US" dirty="0" smtClean="0"/>
              <a:t>Overview</a:t>
            </a:r>
            <a:br>
              <a:rPr lang="en-US" dirty="0" smtClean="0"/>
            </a:br>
            <a:r>
              <a:rPr lang="en-US" sz="2800" dirty="0">
                <a:solidFill>
                  <a:srgbClr val="242852"/>
                </a:solidFill>
              </a:rPr>
              <a:t>How Housing Credits Work</a:t>
            </a:r>
            <a:endParaRPr lang="en-US" dirty="0"/>
          </a:p>
        </p:txBody>
      </p:sp>
      <p:pic>
        <p:nvPicPr>
          <p:cNvPr id="3074" name="Picture 2" descr="C:\Users\dhoulditch\AppData\Local\Microsoft\Windows\Temporary Internet Files\Content.IE5\58Y8JN5E\Educated-Women-Investing-221x3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dhoulditch\AppData\Local\Microsoft\Windows\Temporary Internet Files\Content.IE5\ARNXVLV8\womanmone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695989"/>
            <a:ext cx="1457961" cy="13668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houlditch\AppData\Local\Microsoft\Windows\Temporary Internet Files\Content.IE5\2RRJJGPS\credit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1650" y="1634624"/>
            <a:ext cx="1409700" cy="8037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943600" y="2444610"/>
            <a:ext cx="1295400" cy="3803789"/>
            <a:chOff x="5867400" y="2444610"/>
            <a:chExt cx="1295400" cy="3803789"/>
          </a:xfrm>
        </p:grpSpPr>
        <p:pic>
          <p:nvPicPr>
            <p:cNvPr id="5123" name="Picture 3" descr="C:\Users\dhoulditch\AppData\Local\Microsoft\Windows\Temporary Internet Files\Content.IE5\58Y8JN5E\building-48626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4118" y="2444610"/>
              <a:ext cx="1108682" cy="9891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dhoulditch\AppData\Local\Microsoft\Windows\Temporary Internet Files\Content.IE5\ARNXVLV8\15363-illustration-of-office-buildings-in-a-city-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3657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dhoulditch\AppData\Local\Microsoft\Windows\Temporary Internet Files\Content.IE5\0XNA3TTA\15362-illustration-of-office-buildings-in-a-city-pv[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5334" y="5100934"/>
              <a:ext cx="1147465" cy="11474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1763" y="4139027"/>
            <a:ext cx="1163637" cy="66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219950" y="2556842"/>
            <a:ext cx="1531547" cy="774700"/>
            <a:chOff x="5842000" y="2556842"/>
            <a:chExt cx="1531547" cy="774700"/>
          </a:xfrm>
        </p:grpSpPr>
        <p:pic>
          <p:nvPicPr>
            <p:cNvPr id="512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2000" y="2743200"/>
              <a:ext cx="704850" cy="40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dhoulditch\AppData\Local\Microsoft\Windows\Temporary Internet Files\Content.IE5\2RRJJGPS\dollar-sign[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13550" y="2556842"/>
              <a:ext cx="559997" cy="774700"/>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6553200" y="2800350"/>
              <a:ext cx="266700" cy="3448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4797" y="4019550"/>
            <a:ext cx="1536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6150" y="5284141"/>
            <a:ext cx="15367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9458" y="3005758"/>
            <a:ext cx="128833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7058" y="3733800"/>
            <a:ext cx="161754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dhoulditch\AppData\Local\Microsoft\Windows\Temporary Internet Files\Content.IE5\2RRJJGPS\shocked-monopoly-man-t[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1752600"/>
            <a:ext cx="1024501" cy="11620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657600" y="4715470"/>
            <a:ext cx="158889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4995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2000"/>
                                        <p:tgtEl>
                                          <p:spTgt spid="5124"/>
                                        </p:tgtEl>
                                      </p:cBhvr>
                                    </p:animEffect>
                                    <p:anim calcmode="lin" valueType="num">
                                      <p:cBhvr>
                                        <p:cTn id="21" dur="2000" fill="hold"/>
                                        <p:tgtEl>
                                          <p:spTgt spid="5124"/>
                                        </p:tgtEl>
                                        <p:attrNameLst>
                                          <p:attrName>ppt_w</p:attrName>
                                        </p:attrNameLst>
                                      </p:cBhvr>
                                      <p:tavLst>
                                        <p:tav tm="0" fmla="#ppt_w*sin(2.5*pi*$)">
                                          <p:val>
                                            <p:fltVal val="0"/>
                                          </p:val>
                                        </p:tav>
                                        <p:tav tm="100000">
                                          <p:val>
                                            <p:fltVal val="1"/>
                                          </p:val>
                                        </p:tav>
                                      </p:tavLst>
                                    </p:anim>
                                    <p:anim calcmode="lin" valueType="num">
                                      <p:cBhvr>
                                        <p:cTn id="22"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 calcmode="lin" valueType="num">
                                      <p:cBhvr>
                                        <p:cTn id="34" dur="1000" fill="hold"/>
                                        <p:tgtEl>
                                          <p:spTgt spid="1032"/>
                                        </p:tgtEl>
                                        <p:attrNameLst>
                                          <p:attrName>ppt_w</p:attrName>
                                        </p:attrNameLst>
                                      </p:cBhvr>
                                      <p:tavLst>
                                        <p:tav tm="0">
                                          <p:val>
                                            <p:strVal val="#ppt_w*0.70"/>
                                          </p:val>
                                        </p:tav>
                                        <p:tav tm="100000">
                                          <p:val>
                                            <p:strVal val="#ppt_w"/>
                                          </p:val>
                                        </p:tav>
                                      </p:tavLst>
                                    </p:anim>
                                    <p:anim calcmode="lin" valueType="num">
                                      <p:cBhvr>
                                        <p:cTn id="35" dur="1000" fill="hold"/>
                                        <p:tgtEl>
                                          <p:spTgt spid="1032"/>
                                        </p:tgtEl>
                                        <p:attrNameLst>
                                          <p:attrName>ppt_h</p:attrName>
                                        </p:attrNameLst>
                                      </p:cBhvr>
                                      <p:tavLst>
                                        <p:tav tm="0">
                                          <p:val>
                                            <p:strVal val="#ppt_h"/>
                                          </p:val>
                                        </p:tav>
                                        <p:tav tm="100000">
                                          <p:val>
                                            <p:strVal val="#ppt_h"/>
                                          </p:val>
                                        </p:tav>
                                      </p:tavLst>
                                    </p:anim>
                                    <p:animEffect transition="in" filter="fade">
                                      <p:cBhvr>
                                        <p:cTn id="36" dur="1000"/>
                                        <p:tgtEl>
                                          <p:spTgt spid="103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033"/>
                                        </p:tgtEl>
                                        <p:attrNameLst>
                                          <p:attrName>style.visibility</p:attrName>
                                        </p:attrNameLst>
                                      </p:cBhvr>
                                      <p:to>
                                        <p:strVal val="visible"/>
                                      </p:to>
                                    </p:set>
                                    <p:anim calcmode="lin" valueType="num">
                                      <p:cBhvr>
                                        <p:cTn id="41" dur="1000" fill="hold"/>
                                        <p:tgtEl>
                                          <p:spTgt spid="1033"/>
                                        </p:tgtEl>
                                        <p:attrNameLst>
                                          <p:attrName>ppt_w</p:attrName>
                                        </p:attrNameLst>
                                      </p:cBhvr>
                                      <p:tavLst>
                                        <p:tav tm="0">
                                          <p:val>
                                            <p:strVal val="#ppt_w*0.70"/>
                                          </p:val>
                                        </p:tav>
                                        <p:tav tm="100000">
                                          <p:val>
                                            <p:strVal val="#ppt_w"/>
                                          </p:val>
                                        </p:tav>
                                      </p:tavLst>
                                    </p:anim>
                                    <p:anim calcmode="lin" valueType="num">
                                      <p:cBhvr>
                                        <p:cTn id="42" dur="1000" fill="hold"/>
                                        <p:tgtEl>
                                          <p:spTgt spid="1033"/>
                                        </p:tgtEl>
                                        <p:attrNameLst>
                                          <p:attrName>ppt_h</p:attrName>
                                        </p:attrNameLst>
                                      </p:cBhvr>
                                      <p:tavLst>
                                        <p:tav tm="0">
                                          <p:val>
                                            <p:strVal val="#ppt_h"/>
                                          </p:val>
                                        </p:tav>
                                        <p:tav tm="100000">
                                          <p:val>
                                            <p:strVal val="#ppt_h"/>
                                          </p:val>
                                        </p:tav>
                                      </p:tavLst>
                                    </p:anim>
                                    <p:animEffect transition="in" filter="fade">
                                      <p:cBhvr>
                                        <p:cTn id="43" dur="1000"/>
                                        <p:tgtEl>
                                          <p:spTgt spid="103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500" fill="hold"/>
                                        <p:tgtEl>
                                          <p:spTgt spid="1026"/>
                                        </p:tgtEl>
                                        <p:attrNameLst>
                                          <p:attrName>ppt_w</p:attrName>
                                        </p:attrNameLst>
                                      </p:cBhvr>
                                      <p:tavLst>
                                        <p:tav tm="0">
                                          <p:val>
                                            <p:fltVal val="0"/>
                                          </p:val>
                                        </p:tav>
                                        <p:tav tm="100000">
                                          <p:val>
                                            <p:strVal val="#ppt_w"/>
                                          </p:val>
                                        </p:tav>
                                      </p:tavLst>
                                    </p:anim>
                                    <p:anim calcmode="lin" valueType="num">
                                      <p:cBhvr>
                                        <p:cTn id="49" dur="500" fill="hold"/>
                                        <p:tgtEl>
                                          <p:spTgt spid="1026"/>
                                        </p:tgtEl>
                                        <p:attrNameLst>
                                          <p:attrName>ppt_h</p:attrName>
                                        </p:attrNameLst>
                                      </p:cBhvr>
                                      <p:tavLst>
                                        <p:tav tm="0">
                                          <p:val>
                                            <p:fltVal val="0"/>
                                          </p:val>
                                        </p:tav>
                                        <p:tav tm="100000">
                                          <p:val>
                                            <p:strVal val="#ppt_h"/>
                                          </p:val>
                                        </p:tav>
                                      </p:tavLst>
                                    </p:anim>
                                    <p:animEffect transition="in" filter="fade">
                                      <p:cBhvr>
                                        <p:cTn id="50" dur="500"/>
                                        <p:tgtEl>
                                          <p:spTgt spid="102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1000" fill="hold"/>
                                        <p:tgtEl>
                                          <p:spTgt spid="2"/>
                                        </p:tgtEl>
                                        <p:attrNameLst>
                                          <p:attrName>ppt_w</p:attrName>
                                        </p:attrNameLst>
                                      </p:cBhvr>
                                      <p:tavLst>
                                        <p:tav tm="0">
                                          <p:val>
                                            <p:fltVal val="0"/>
                                          </p:val>
                                        </p:tav>
                                        <p:tav tm="100000">
                                          <p:val>
                                            <p:strVal val="#ppt_w"/>
                                          </p:val>
                                        </p:tav>
                                      </p:tavLst>
                                    </p:anim>
                                    <p:anim calcmode="lin" valueType="num">
                                      <p:cBhvr>
                                        <p:cTn id="61" dur="1000" fill="hold"/>
                                        <p:tgtEl>
                                          <p:spTgt spid="2"/>
                                        </p:tgtEl>
                                        <p:attrNameLst>
                                          <p:attrName>ppt_h</p:attrName>
                                        </p:attrNameLst>
                                      </p:cBhvr>
                                      <p:tavLst>
                                        <p:tav tm="0">
                                          <p:val>
                                            <p:fltVal val="0"/>
                                          </p:val>
                                        </p:tav>
                                        <p:tav tm="100000">
                                          <p:val>
                                            <p:strVal val="#ppt_h"/>
                                          </p:val>
                                        </p:tav>
                                      </p:tavLst>
                                    </p:anim>
                                    <p:anim calcmode="lin" valueType="num">
                                      <p:cBhvr>
                                        <p:cTn id="62" dur="1000" fill="hold"/>
                                        <p:tgtEl>
                                          <p:spTgt spid="2"/>
                                        </p:tgtEl>
                                        <p:attrNameLst>
                                          <p:attrName>style.rotation</p:attrName>
                                        </p:attrNameLst>
                                      </p:cBhvr>
                                      <p:tavLst>
                                        <p:tav tm="0">
                                          <p:val>
                                            <p:fltVal val="90"/>
                                          </p:val>
                                        </p:tav>
                                        <p:tav tm="100000">
                                          <p:val>
                                            <p:fltVal val="0"/>
                                          </p:val>
                                        </p:tav>
                                      </p:tavLst>
                                    </p:anim>
                                    <p:animEffect transition="in" filter="fade">
                                      <p:cBhvr>
                                        <p:cTn id="6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Housing Credit Overview </a:t>
            </a:r>
            <a:br>
              <a:rPr lang="en-US" dirty="0" smtClean="0"/>
            </a:br>
            <a:r>
              <a:rPr lang="en-US" sz="2800" dirty="0" smtClean="0"/>
              <a:t>Restrictive Covenants</a:t>
            </a:r>
            <a:endParaRPr lang="en-US" sz="2800" dirty="0"/>
          </a:p>
        </p:txBody>
      </p:sp>
      <p:sp>
        <p:nvSpPr>
          <p:cNvPr id="5" name="Content Placeholder 4"/>
          <p:cNvSpPr>
            <a:spLocks noGrp="1"/>
          </p:cNvSpPr>
          <p:nvPr>
            <p:ph sz="quarter" idx="1"/>
          </p:nvPr>
        </p:nvSpPr>
        <p:spPr/>
        <p:txBody>
          <a:bodyPr>
            <a:normAutofit/>
          </a:bodyPr>
          <a:lstStyle/>
          <a:p>
            <a:pPr>
              <a:buFont typeface="Wingdings" panose="05000000000000000000" pitchFamily="2" charset="2"/>
              <a:buChar char="Ø"/>
            </a:pPr>
            <a:r>
              <a:rPr lang="en-US" sz="2400" dirty="0" smtClean="0"/>
              <a:t>Term of Restrictions</a:t>
            </a:r>
          </a:p>
          <a:p>
            <a:pPr lvl="1">
              <a:buFont typeface="Wingdings" panose="05000000000000000000" pitchFamily="2" charset="2"/>
              <a:buChar char="Ø"/>
            </a:pPr>
            <a:r>
              <a:rPr lang="en-US" sz="2400" dirty="0"/>
              <a:t>Properties developed 1986-1989 had 15-year compliance period.</a:t>
            </a:r>
          </a:p>
          <a:p>
            <a:pPr lvl="1">
              <a:buFont typeface="Wingdings" panose="05000000000000000000" pitchFamily="2" charset="2"/>
              <a:buChar char="Ø"/>
            </a:pPr>
            <a:r>
              <a:rPr lang="en-US" sz="2400" dirty="0"/>
              <a:t>Properties developed since 1990 have at least </a:t>
            </a:r>
            <a:r>
              <a:rPr lang="en-US" sz="2400" dirty="0" smtClean="0"/>
              <a:t>30-year affordability </a:t>
            </a:r>
            <a:r>
              <a:rPr lang="en-US" sz="2400" dirty="0"/>
              <a:t>period</a:t>
            </a:r>
            <a:r>
              <a:rPr lang="en-US" sz="2400" dirty="0" smtClean="0"/>
              <a:t>.</a:t>
            </a:r>
          </a:p>
          <a:p>
            <a:pPr lvl="2">
              <a:buFont typeface="Wingdings" panose="05000000000000000000" pitchFamily="2" charset="2"/>
              <a:buChar char="Ø"/>
            </a:pPr>
            <a:r>
              <a:rPr lang="en-US" sz="2400" dirty="0" smtClean="0"/>
              <a:t>15-year compliance period</a:t>
            </a:r>
          </a:p>
          <a:p>
            <a:pPr lvl="2">
              <a:buFont typeface="Wingdings" panose="05000000000000000000" pitchFamily="2" charset="2"/>
              <a:buChar char="Ø"/>
            </a:pPr>
            <a:r>
              <a:rPr lang="en-US" sz="2400" dirty="0" smtClean="0"/>
              <a:t>15-year extended use period </a:t>
            </a:r>
          </a:p>
          <a:p>
            <a:pPr lvl="2">
              <a:buFont typeface="Wingdings" panose="05000000000000000000" pitchFamily="2" charset="2"/>
              <a:buChar char="Ø"/>
            </a:pPr>
            <a:r>
              <a:rPr lang="en-US" sz="2400" dirty="0" smtClean="0"/>
              <a:t>Additional Extended Use</a:t>
            </a:r>
            <a:endParaRPr lang="en-US" sz="2400" dirty="0" smtClean="0"/>
          </a:p>
          <a:p>
            <a:pPr lvl="1">
              <a:buFont typeface="Wingdings" panose="05000000000000000000" pitchFamily="2" charset="2"/>
              <a:buChar char="Ø"/>
            </a:pPr>
            <a:r>
              <a:rPr lang="en-US" sz="2400" dirty="0" smtClean="0"/>
              <a:t>Restrictions are recorded against the property</a:t>
            </a:r>
          </a:p>
        </p:txBody>
      </p:sp>
    </p:spTree>
    <p:extLst>
      <p:ext uri="{BB962C8B-B14F-4D97-AF65-F5344CB8AC3E}">
        <p14:creationId xmlns:p14="http://schemas.microsoft.com/office/powerpoint/2010/main" val="477247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Housing Credit Overview</a:t>
            </a:r>
            <a:br>
              <a:rPr lang="en-US" sz="3800" dirty="0" smtClean="0"/>
            </a:br>
            <a:r>
              <a:rPr lang="en-US" sz="2800" dirty="0" smtClean="0"/>
              <a:t>Income and Rent Restrictions</a:t>
            </a:r>
            <a:endParaRPr lang="en-US" sz="2800" dirty="0"/>
          </a:p>
        </p:txBody>
      </p:sp>
      <p:sp>
        <p:nvSpPr>
          <p:cNvPr id="5" name="Content Placeholder 4"/>
          <p:cNvSpPr>
            <a:spLocks noGrp="1"/>
          </p:cNvSpPr>
          <p:nvPr>
            <p:ph sz="quarter" idx="1"/>
          </p:nvPr>
        </p:nvSpPr>
        <p:spPr/>
        <p:txBody>
          <a:bodyPr>
            <a:normAutofit/>
          </a:bodyPr>
          <a:lstStyle/>
          <a:p>
            <a:pPr>
              <a:buFont typeface="Wingdings" panose="05000000000000000000" pitchFamily="2" charset="2"/>
              <a:buChar char="Ø"/>
            </a:pPr>
            <a:r>
              <a:rPr lang="en-US" sz="2000" dirty="0"/>
              <a:t>An owner </a:t>
            </a:r>
            <a:r>
              <a:rPr lang="en-US" sz="2000" dirty="0" smtClean="0"/>
              <a:t>must </a:t>
            </a:r>
            <a:r>
              <a:rPr lang="en-US" sz="2000" dirty="0"/>
              <a:t>choose one of </a:t>
            </a:r>
            <a:r>
              <a:rPr lang="en-US" sz="2000" dirty="0" smtClean="0"/>
              <a:t>three </a:t>
            </a:r>
            <a:r>
              <a:rPr lang="en-US" sz="2000" dirty="0"/>
              <a:t>occupancy restrictions:</a:t>
            </a:r>
          </a:p>
          <a:p>
            <a:pPr lvl="1">
              <a:buFont typeface="Wingdings" panose="05000000000000000000" pitchFamily="2" charset="2"/>
              <a:buChar char="Ø"/>
            </a:pPr>
            <a:r>
              <a:rPr lang="en-US" sz="2000" dirty="0"/>
              <a:t>At least 20% </a:t>
            </a:r>
            <a:r>
              <a:rPr lang="en-US" sz="2000" dirty="0" smtClean="0"/>
              <a:t>of residential rental units shall be rent &amp; income restricted at 50% of AMI*.</a:t>
            </a:r>
            <a:endParaRPr lang="en-US" sz="2000" dirty="0"/>
          </a:p>
          <a:p>
            <a:pPr lvl="1">
              <a:buClr>
                <a:srgbClr val="629DD1"/>
              </a:buClr>
              <a:buFont typeface="Wingdings" panose="05000000000000000000" pitchFamily="2" charset="2"/>
              <a:buChar char="Ø"/>
            </a:pPr>
            <a:r>
              <a:rPr lang="en-US" sz="2100" dirty="0">
                <a:solidFill>
                  <a:prstClr val="black"/>
                </a:solidFill>
              </a:rPr>
              <a:t>At least </a:t>
            </a:r>
            <a:r>
              <a:rPr lang="en-US" sz="2100" dirty="0" smtClean="0">
                <a:solidFill>
                  <a:prstClr val="black"/>
                </a:solidFill>
              </a:rPr>
              <a:t>40</a:t>
            </a:r>
            <a:r>
              <a:rPr lang="en-US" sz="2100" dirty="0">
                <a:solidFill>
                  <a:prstClr val="black"/>
                </a:solidFill>
              </a:rPr>
              <a:t>% of residential rental units shall be rent &amp; income restricted at </a:t>
            </a:r>
            <a:r>
              <a:rPr lang="en-US" sz="2100" dirty="0" smtClean="0">
                <a:solidFill>
                  <a:prstClr val="black"/>
                </a:solidFill>
              </a:rPr>
              <a:t>60</a:t>
            </a:r>
            <a:r>
              <a:rPr lang="en-US" sz="2100" dirty="0">
                <a:solidFill>
                  <a:prstClr val="black"/>
                </a:solidFill>
              </a:rPr>
              <a:t>% of </a:t>
            </a:r>
            <a:r>
              <a:rPr lang="en-US" sz="2100" dirty="0" smtClean="0">
                <a:solidFill>
                  <a:prstClr val="black"/>
                </a:solidFill>
              </a:rPr>
              <a:t>AMI.</a:t>
            </a:r>
            <a:endParaRPr lang="en-US" sz="2100" dirty="0">
              <a:solidFill>
                <a:prstClr val="black"/>
              </a:solidFill>
            </a:endParaRPr>
          </a:p>
          <a:p>
            <a:pPr lvl="1">
              <a:buFont typeface="Wingdings" panose="05000000000000000000" pitchFamily="2" charset="2"/>
              <a:buChar char="Ø"/>
            </a:pPr>
            <a:r>
              <a:rPr lang="en-US" sz="2000" dirty="0" smtClean="0"/>
              <a:t>Most applicants select 100% </a:t>
            </a:r>
            <a:r>
              <a:rPr lang="en-US" sz="2000" dirty="0"/>
              <a:t>of the rental residential units </a:t>
            </a:r>
            <a:r>
              <a:rPr lang="en-US" sz="2000" dirty="0" smtClean="0"/>
              <a:t>to be </a:t>
            </a:r>
            <a:r>
              <a:rPr lang="en-US" sz="2000" dirty="0"/>
              <a:t>rent restricted at the </a:t>
            </a:r>
            <a:r>
              <a:rPr lang="en-US" sz="2000" dirty="0" smtClean="0"/>
              <a:t>60% </a:t>
            </a:r>
            <a:r>
              <a:rPr lang="en-US" sz="2000" dirty="0"/>
              <a:t>rent level or less as defined by the rent limits published by HUD </a:t>
            </a:r>
            <a:r>
              <a:rPr lang="en-US" sz="2000" dirty="0" smtClean="0"/>
              <a:t>and occupied </a:t>
            </a:r>
            <a:r>
              <a:rPr lang="en-US" sz="2000" dirty="0"/>
              <a:t>by individuals whose income is </a:t>
            </a:r>
            <a:r>
              <a:rPr lang="en-US" sz="2000" dirty="0" smtClean="0"/>
              <a:t>60% or </a:t>
            </a:r>
            <a:r>
              <a:rPr lang="en-US" sz="2000" dirty="0"/>
              <a:t>less of the </a:t>
            </a:r>
            <a:r>
              <a:rPr lang="en-US" sz="2000" dirty="0" smtClean="0"/>
              <a:t>AMI.</a:t>
            </a:r>
            <a:endParaRPr lang="en-US" sz="2000" dirty="0"/>
          </a:p>
          <a:p>
            <a:pPr marL="365760" lvl="1" indent="0">
              <a:buNone/>
            </a:pPr>
            <a:endParaRPr lang="en-US" sz="1700" dirty="0" smtClean="0"/>
          </a:p>
          <a:p>
            <a:pPr marL="365760" lvl="1" indent="0">
              <a:buNone/>
            </a:pPr>
            <a:endParaRPr lang="en-US" sz="1700" dirty="0"/>
          </a:p>
          <a:p>
            <a:pPr marL="365760" lvl="1" indent="0">
              <a:buNone/>
            </a:pPr>
            <a:endParaRPr lang="en-US" sz="1700" dirty="0" smtClean="0"/>
          </a:p>
          <a:p>
            <a:pPr marL="365760" lvl="1" indent="0">
              <a:buNone/>
            </a:pPr>
            <a:r>
              <a:rPr lang="en-US" sz="1400" dirty="0" smtClean="0"/>
              <a:t>                                                                                                                                           *AMI: Area Median Income</a:t>
            </a:r>
          </a:p>
        </p:txBody>
      </p:sp>
    </p:spTree>
    <p:extLst>
      <p:ext uri="{BB962C8B-B14F-4D97-AF65-F5344CB8AC3E}">
        <p14:creationId xmlns:p14="http://schemas.microsoft.com/office/powerpoint/2010/main" val="1129097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3323" y="1219200"/>
            <a:ext cx="7391400" cy="338554"/>
          </a:xfrm>
          <a:prstGeom prst="rect">
            <a:avLst/>
          </a:prstGeom>
          <a:noFill/>
        </p:spPr>
        <p:txBody>
          <a:bodyPr wrap="square" rtlCol="0">
            <a:spAutoFit/>
          </a:bodyPr>
          <a:lstStyle/>
          <a:p>
            <a:r>
              <a:rPr lang="en-US" sz="1600" dirty="0" smtClean="0"/>
              <a:t>Q. What is the governing document for the LIHTC Program?</a:t>
            </a:r>
          </a:p>
        </p:txBody>
      </p:sp>
      <p:sp>
        <p:nvSpPr>
          <p:cNvPr id="14" name="TextBox 13"/>
          <p:cNvSpPr txBox="1"/>
          <p:nvPr/>
        </p:nvSpPr>
        <p:spPr>
          <a:xfrm>
            <a:off x="1371600" y="1490246"/>
            <a:ext cx="7391400" cy="338554"/>
          </a:xfrm>
          <a:prstGeom prst="rect">
            <a:avLst/>
          </a:prstGeom>
          <a:noFill/>
        </p:spPr>
        <p:txBody>
          <a:bodyPr wrap="square" rtlCol="0">
            <a:spAutoFit/>
          </a:bodyPr>
          <a:lstStyle/>
          <a:p>
            <a:r>
              <a:rPr lang="en-US" sz="1600" dirty="0"/>
              <a:t>	</a:t>
            </a:r>
            <a:r>
              <a:rPr lang="en-US" sz="1600" dirty="0" smtClean="0"/>
              <a:t>A: Section 42 of the Internal Revenue Code</a:t>
            </a:r>
          </a:p>
        </p:txBody>
      </p:sp>
      <p:sp>
        <p:nvSpPr>
          <p:cNvPr id="15" name="TextBox 14"/>
          <p:cNvSpPr txBox="1"/>
          <p:nvPr/>
        </p:nvSpPr>
        <p:spPr>
          <a:xfrm>
            <a:off x="1371600" y="1906489"/>
            <a:ext cx="7391400" cy="338554"/>
          </a:xfrm>
          <a:prstGeom prst="rect">
            <a:avLst/>
          </a:prstGeom>
          <a:noFill/>
        </p:spPr>
        <p:txBody>
          <a:bodyPr wrap="square" rtlCol="0">
            <a:spAutoFit/>
          </a:bodyPr>
          <a:lstStyle/>
          <a:p>
            <a:r>
              <a:rPr lang="en-US" sz="1600" dirty="0" smtClean="0"/>
              <a:t>Q. What are the two levels of tax credits available?</a:t>
            </a:r>
          </a:p>
        </p:txBody>
      </p:sp>
      <p:sp>
        <p:nvSpPr>
          <p:cNvPr id="16" name="TextBox 15"/>
          <p:cNvSpPr txBox="1"/>
          <p:nvPr/>
        </p:nvSpPr>
        <p:spPr>
          <a:xfrm>
            <a:off x="1371600" y="2158425"/>
            <a:ext cx="7391400" cy="584775"/>
          </a:xfrm>
          <a:prstGeom prst="rect">
            <a:avLst/>
          </a:prstGeom>
          <a:noFill/>
        </p:spPr>
        <p:txBody>
          <a:bodyPr wrap="square" rtlCol="0">
            <a:spAutoFit/>
          </a:bodyPr>
          <a:lstStyle/>
          <a:p>
            <a:r>
              <a:rPr lang="en-US" sz="1600" dirty="0"/>
              <a:t>	</a:t>
            </a:r>
            <a:r>
              <a:rPr lang="en-US" sz="1600" dirty="0" smtClean="0"/>
              <a:t>A: 9% credit for New Construction or Rehabilitation</a:t>
            </a:r>
          </a:p>
          <a:p>
            <a:r>
              <a:rPr lang="en-US" sz="1600" dirty="0"/>
              <a:t>	 </a:t>
            </a:r>
            <a:r>
              <a:rPr lang="en-US" sz="1600" dirty="0" smtClean="0"/>
              <a:t>    4% credit for Acquisition or Multifamily Bonds</a:t>
            </a:r>
          </a:p>
        </p:txBody>
      </p:sp>
      <p:sp>
        <p:nvSpPr>
          <p:cNvPr id="17" name="TextBox 16"/>
          <p:cNvSpPr txBox="1"/>
          <p:nvPr/>
        </p:nvSpPr>
        <p:spPr>
          <a:xfrm>
            <a:off x="1371600" y="2873276"/>
            <a:ext cx="7391400" cy="338554"/>
          </a:xfrm>
          <a:prstGeom prst="rect">
            <a:avLst/>
          </a:prstGeom>
          <a:noFill/>
        </p:spPr>
        <p:txBody>
          <a:bodyPr wrap="square" rtlCol="0">
            <a:spAutoFit/>
          </a:bodyPr>
          <a:lstStyle/>
          <a:p>
            <a:r>
              <a:rPr lang="en-US" sz="1600" dirty="0" smtClean="0"/>
              <a:t>Q. Housing Credits are sold to investors in exchange for what?</a:t>
            </a:r>
          </a:p>
        </p:txBody>
      </p:sp>
      <p:sp>
        <p:nvSpPr>
          <p:cNvPr id="18" name="TextBox 17"/>
          <p:cNvSpPr txBox="1"/>
          <p:nvPr/>
        </p:nvSpPr>
        <p:spPr>
          <a:xfrm>
            <a:off x="1371600" y="3166646"/>
            <a:ext cx="7391400" cy="338554"/>
          </a:xfrm>
          <a:prstGeom prst="rect">
            <a:avLst/>
          </a:prstGeom>
          <a:noFill/>
        </p:spPr>
        <p:txBody>
          <a:bodyPr wrap="square" rtlCol="0">
            <a:spAutoFit/>
          </a:bodyPr>
          <a:lstStyle/>
          <a:p>
            <a:r>
              <a:rPr lang="en-US" sz="1600" dirty="0"/>
              <a:t>	</a:t>
            </a:r>
            <a:r>
              <a:rPr lang="en-US" sz="1600" dirty="0" smtClean="0"/>
              <a:t>A: Cash Equity</a:t>
            </a:r>
          </a:p>
        </p:txBody>
      </p:sp>
      <p:sp>
        <p:nvSpPr>
          <p:cNvPr id="19" name="TextBox 18"/>
          <p:cNvSpPr txBox="1"/>
          <p:nvPr/>
        </p:nvSpPr>
        <p:spPr>
          <a:xfrm>
            <a:off x="1371600" y="3606225"/>
            <a:ext cx="7391400" cy="584775"/>
          </a:xfrm>
          <a:prstGeom prst="rect">
            <a:avLst/>
          </a:prstGeom>
          <a:noFill/>
        </p:spPr>
        <p:txBody>
          <a:bodyPr wrap="square" rtlCol="0">
            <a:spAutoFit/>
          </a:bodyPr>
          <a:lstStyle/>
          <a:p>
            <a:r>
              <a:rPr lang="en-US" sz="1600" dirty="0" smtClean="0"/>
              <a:t>Q. Properties developed since 1990 are subject to a 15-year compliance period followed by what?</a:t>
            </a:r>
          </a:p>
        </p:txBody>
      </p:sp>
      <p:sp>
        <p:nvSpPr>
          <p:cNvPr id="20" name="TextBox 19"/>
          <p:cNvSpPr txBox="1"/>
          <p:nvPr/>
        </p:nvSpPr>
        <p:spPr>
          <a:xfrm>
            <a:off x="1371600" y="4157246"/>
            <a:ext cx="7391400" cy="338554"/>
          </a:xfrm>
          <a:prstGeom prst="rect">
            <a:avLst/>
          </a:prstGeom>
          <a:noFill/>
        </p:spPr>
        <p:txBody>
          <a:bodyPr wrap="square" rtlCol="0">
            <a:spAutoFit/>
          </a:bodyPr>
          <a:lstStyle/>
          <a:p>
            <a:r>
              <a:rPr lang="en-US" sz="1600" dirty="0"/>
              <a:t>	</a:t>
            </a:r>
            <a:r>
              <a:rPr lang="en-US" sz="1600" dirty="0" smtClean="0"/>
              <a:t>A: 15-year extended use period</a:t>
            </a:r>
          </a:p>
        </p:txBody>
      </p:sp>
      <p:sp>
        <p:nvSpPr>
          <p:cNvPr id="21" name="TextBox 20"/>
          <p:cNvSpPr txBox="1"/>
          <p:nvPr/>
        </p:nvSpPr>
        <p:spPr>
          <a:xfrm>
            <a:off x="1371600" y="4648200"/>
            <a:ext cx="7391400" cy="338554"/>
          </a:xfrm>
          <a:prstGeom prst="rect">
            <a:avLst/>
          </a:prstGeom>
          <a:noFill/>
        </p:spPr>
        <p:txBody>
          <a:bodyPr wrap="square" rtlCol="0">
            <a:spAutoFit/>
          </a:bodyPr>
          <a:lstStyle/>
          <a:p>
            <a:r>
              <a:rPr lang="en-US" sz="1600" dirty="0" smtClean="0"/>
              <a:t>Q. What percentage of rental units do applicants usually select as rent restricted?</a:t>
            </a:r>
          </a:p>
        </p:txBody>
      </p:sp>
      <p:sp>
        <p:nvSpPr>
          <p:cNvPr id="22" name="TextBox 21"/>
          <p:cNvSpPr txBox="1"/>
          <p:nvPr/>
        </p:nvSpPr>
        <p:spPr>
          <a:xfrm>
            <a:off x="1371600" y="4919246"/>
            <a:ext cx="7391400" cy="338554"/>
          </a:xfrm>
          <a:prstGeom prst="rect">
            <a:avLst/>
          </a:prstGeom>
          <a:noFill/>
        </p:spPr>
        <p:txBody>
          <a:bodyPr wrap="square" rtlCol="0">
            <a:spAutoFit/>
          </a:bodyPr>
          <a:lstStyle/>
          <a:p>
            <a:r>
              <a:rPr lang="en-US" sz="1600" dirty="0" smtClean="0"/>
              <a:t>	A: 100% </a:t>
            </a:r>
          </a:p>
        </p:txBody>
      </p:sp>
    </p:spTree>
    <p:extLst>
      <p:ext uri="{BB962C8B-B14F-4D97-AF65-F5344CB8AC3E}">
        <p14:creationId xmlns:p14="http://schemas.microsoft.com/office/powerpoint/2010/main" val="419634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3352800"/>
          </a:xfrm>
        </p:spPr>
        <p:txBody>
          <a:bodyPr>
            <a:normAutofit fontScale="90000"/>
          </a:bodyPr>
          <a:lstStyle/>
          <a:p>
            <a:pPr algn="ctr"/>
            <a:r>
              <a:rPr lang="en-US" dirty="0" smtClean="0"/>
              <a:t>HOME Investment</a:t>
            </a:r>
            <a:br>
              <a:rPr lang="en-US" dirty="0" smtClean="0"/>
            </a:br>
            <a:r>
              <a:rPr lang="en-US" dirty="0" smtClean="0"/>
              <a:t>Partnerships Program (HOME)</a:t>
            </a:r>
            <a:br>
              <a:rPr lang="en-US" dirty="0" smtClean="0"/>
            </a:br>
            <a:r>
              <a:rPr lang="en-US" dirty="0"/>
              <a:t/>
            </a:r>
            <a:br>
              <a:rPr lang="en-US" dirty="0"/>
            </a:br>
            <a:r>
              <a:rPr lang="en-US" dirty="0" smtClean="0"/>
              <a:t>Overview</a:t>
            </a:r>
            <a:br>
              <a:rPr lang="en-US" dirty="0" smtClean="0"/>
            </a:br>
            <a:endParaRPr lang="en-US" dirty="0"/>
          </a:p>
        </p:txBody>
      </p:sp>
    </p:spTree>
    <p:extLst>
      <p:ext uri="{BB962C8B-B14F-4D97-AF65-F5344CB8AC3E}">
        <p14:creationId xmlns:p14="http://schemas.microsoft.com/office/powerpoint/2010/main" val="204267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 </a:t>
            </a:r>
            <a:r>
              <a:rPr lang="en-US" sz="3800" dirty="0" smtClean="0"/>
              <a:t/>
            </a:r>
            <a:br>
              <a:rPr lang="en-US" sz="3800" dirty="0" smtClean="0"/>
            </a:br>
            <a:r>
              <a:rPr lang="en-US" sz="2800" dirty="0" smtClean="0"/>
              <a:t>Federal</a:t>
            </a:r>
            <a:endParaRPr lang="en-US" sz="2800" dirty="0"/>
          </a:p>
        </p:txBody>
      </p:sp>
      <p:sp>
        <p:nvSpPr>
          <p:cNvPr id="5" name="Content Placeholder 4"/>
          <p:cNvSpPr>
            <a:spLocks noGrp="1"/>
          </p:cNvSpPr>
          <p:nvPr>
            <p:ph sz="quarter" idx="1"/>
          </p:nvPr>
        </p:nvSpPr>
        <p:spPr>
          <a:xfrm>
            <a:off x="1066800" y="1600200"/>
            <a:ext cx="7699248" cy="4648200"/>
          </a:xfrm>
        </p:spPr>
        <p:txBody>
          <a:bodyPr>
            <a:noAutofit/>
          </a:bodyPr>
          <a:lstStyle/>
          <a:p>
            <a:pPr>
              <a:buFont typeface="Wingdings" panose="05000000000000000000" pitchFamily="2" charset="2"/>
              <a:buChar char="Ø"/>
            </a:pPr>
            <a:r>
              <a:rPr lang="en-US" sz="1800" dirty="0" smtClean="0"/>
              <a:t>Governing Agency</a:t>
            </a:r>
          </a:p>
          <a:p>
            <a:pPr lvl="1">
              <a:spcBef>
                <a:spcPts val="0"/>
              </a:spcBef>
              <a:spcAft>
                <a:spcPts val="600"/>
              </a:spcAft>
              <a:buFont typeface="Wingdings" panose="05000000000000000000" pitchFamily="2" charset="2"/>
              <a:buChar char="Ø"/>
            </a:pPr>
            <a:r>
              <a:rPr lang="en-US" sz="1800" dirty="0" smtClean="0"/>
              <a:t>US Department of Housing and Urban Development (HUD)</a:t>
            </a:r>
          </a:p>
          <a:p>
            <a:pPr>
              <a:buFont typeface="Wingdings" panose="05000000000000000000" pitchFamily="2" charset="2"/>
              <a:buChar char="Ø"/>
            </a:pPr>
            <a:r>
              <a:rPr lang="en-US" sz="1800" dirty="0" smtClean="0"/>
              <a:t>Law: </a:t>
            </a:r>
          </a:p>
          <a:p>
            <a:pPr lvl="1">
              <a:spcBef>
                <a:spcPts val="0"/>
              </a:spcBef>
              <a:spcAft>
                <a:spcPts val="600"/>
              </a:spcAft>
              <a:buFont typeface="Wingdings" panose="05000000000000000000" pitchFamily="2" charset="2"/>
              <a:buChar char="Ø"/>
            </a:pPr>
            <a:r>
              <a:rPr lang="en-US" sz="1800" dirty="0" smtClean="0"/>
              <a:t>TITLE II of the Cranston-Gonzalez National Affordable Housing Act </a:t>
            </a:r>
          </a:p>
          <a:p>
            <a:pPr>
              <a:buFont typeface="Wingdings" panose="05000000000000000000" pitchFamily="2" charset="2"/>
              <a:buChar char="Ø"/>
            </a:pPr>
            <a:r>
              <a:rPr lang="en-US" sz="1800" dirty="0" smtClean="0"/>
              <a:t>Regulations:</a:t>
            </a:r>
          </a:p>
          <a:p>
            <a:pPr lvl="1">
              <a:spcBef>
                <a:spcPts val="0"/>
              </a:spcBef>
              <a:buFont typeface="Wingdings" panose="05000000000000000000" pitchFamily="2" charset="2"/>
              <a:buChar char="Ø"/>
            </a:pPr>
            <a:r>
              <a:rPr lang="en-US" sz="1800" dirty="0" smtClean="0"/>
              <a:t>TITLE 24 CFR, Subtitle A., Part 92 – HOME Investment Partnerships Program, Final Rule </a:t>
            </a:r>
          </a:p>
          <a:p>
            <a:pPr lvl="1">
              <a:buFont typeface="Wingdings" panose="05000000000000000000" pitchFamily="2" charset="2"/>
              <a:buChar char="Ø"/>
            </a:pPr>
            <a:r>
              <a:rPr lang="en-US" sz="1800" dirty="0" smtClean="0"/>
              <a:t>TITLE 24 CFR, Parts 5, 91, 92, et al. Affirmatively Furthering Fair Housing; Final Rule</a:t>
            </a:r>
          </a:p>
          <a:p>
            <a:pPr>
              <a:buFont typeface="Wingdings" panose="05000000000000000000" pitchFamily="2" charset="2"/>
              <a:buChar char="Ø"/>
            </a:pPr>
            <a:r>
              <a:rPr lang="en-US" sz="1800" dirty="0" smtClean="0"/>
              <a:t>Policy</a:t>
            </a:r>
          </a:p>
          <a:p>
            <a:pPr lvl="1">
              <a:spcBef>
                <a:spcPts val="0"/>
              </a:spcBef>
              <a:spcAft>
                <a:spcPts val="600"/>
              </a:spcAft>
              <a:buFont typeface="Wingdings" panose="05000000000000000000" pitchFamily="2" charset="2"/>
              <a:buChar char="Ø"/>
            </a:pPr>
            <a:r>
              <a:rPr lang="en-US" sz="1800" dirty="0" smtClean="0"/>
              <a:t>CPD Notices</a:t>
            </a:r>
          </a:p>
          <a:p>
            <a:pPr>
              <a:buFont typeface="Wingdings" panose="05000000000000000000" pitchFamily="2" charset="2"/>
              <a:buChar char="Ø"/>
            </a:pPr>
            <a:r>
              <a:rPr lang="en-US" sz="1800" dirty="0"/>
              <a:t>Web Source: </a:t>
            </a:r>
            <a:r>
              <a:rPr lang="en-US" sz="1800" dirty="0">
                <a:hlinkClick r:id="rId3"/>
              </a:rPr>
              <a:t>https://www.hudexchange.info/programs/home</a:t>
            </a:r>
            <a:r>
              <a:rPr lang="en-US" sz="1800" dirty="0" smtClean="0">
                <a:hlinkClick r:id="rId3"/>
              </a:rPr>
              <a:t>/</a:t>
            </a:r>
            <a:endParaRPr lang="en-US" sz="1800" dirty="0" smtClean="0"/>
          </a:p>
          <a:p>
            <a:pPr>
              <a:buFont typeface="Wingdings" panose="05000000000000000000" pitchFamily="2" charset="2"/>
              <a:buChar char="Ø"/>
            </a:pPr>
            <a:r>
              <a:rPr lang="en-US" sz="1800" dirty="0" smtClean="0"/>
              <a:t>States are Permitted to Determine How the Program is Administered .</a:t>
            </a:r>
            <a:endParaRPr lang="en-US" sz="1800" dirty="0" smtClean="0"/>
          </a:p>
          <a:p>
            <a:pPr>
              <a:buFont typeface="Wingdings" panose="05000000000000000000" pitchFamily="2" charset="2"/>
              <a:buChar char="Ø"/>
            </a:pPr>
            <a:endParaRPr lang="en-US" sz="1800" dirty="0"/>
          </a:p>
        </p:txBody>
      </p:sp>
    </p:spTree>
    <p:extLst>
      <p:ext uri="{BB962C8B-B14F-4D97-AF65-F5344CB8AC3E}">
        <p14:creationId xmlns:p14="http://schemas.microsoft.com/office/powerpoint/2010/main" val="3111420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a:t>HOME Overview </a:t>
            </a:r>
            <a:br>
              <a:rPr lang="en-US" sz="3800" dirty="0"/>
            </a:br>
            <a:r>
              <a:rPr lang="en-US" sz="2800" dirty="0" smtClean="0"/>
              <a:t>Federal</a:t>
            </a:r>
            <a:endParaRPr lang="en-US" sz="3800" dirty="0"/>
          </a:p>
        </p:txBody>
      </p:sp>
      <p:sp>
        <p:nvSpPr>
          <p:cNvPr id="5" name="Content Placeholder 4"/>
          <p:cNvSpPr>
            <a:spLocks noGrp="1"/>
          </p:cNvSpPr>
          <p:nvPr>
            <p:ph sz="quarter" idx="1"/>
          </p:nvPr>
        </p:nvSpPr>
        <p:spPr>
          <a:xfrm>
            <a:off x="612648" y="1600200"/>
            <a:ext cx="8153400" cy="4800600"/>
          </a:xfrm>
        </p:spPr>
        <p:txBody>
          <a:bodyPr>
            <a:noAutofit/>
          </a:bodyPr>
          <a:lstStyle/>
          <a:p>
            <a:pPr>
              <a:spcAft>
                <a:spcPts val="1200"/>
              </a:spcAft>
              <a:buFont typeface="Wingdings" panose="05000000000000000000" pitchFamily="2" charset="2"/>
              <a:buChar char="Ø"/>
            </a:pPr>
            <a:r>
              <a:rPr lang="en-US" sz="2400" dirty="0" smtClean="0"/>
              <a:t>HOME Program started in 1992</a:t>
            </a:r>
          </a:p>
          <a:p>
            <a:pPr>
              <a:spcAft>
                <a:spcPts val="1200"/>
              </a:spcAft>
              <a:buFont typeface="Wingdings" panose="05000000000000000000" pitchFamily="2" charset="2"/>
              <a:buChar char="Ø"/>
            </a:pPr>
            <a:r>
              <a:rPr lang="en-US" sz="2400" dirty="0" smtClean="0"/>
              <a:t>HOME has produced over 1 million units</a:t>
            </a:r>
          </a:p>
          <a:p>
            <a:pPr>
              <a:spcAft>
                <a:spcPts val="1200"/>
              </a:spcAft>
              <a:buFont typeface="Wingdings" panose="05000000000000000000" pitchFamily="2" charset="2"/>
              <a:buChar char="Ø"/>
            </a:pPr>
            <a:r>
              <a:rPr lang="en-US" sz="2400" dirty="0" smtClean="0"/>
              <a:t>Congress cut funding 38% in 2012 and imposed tighter restrictions on the Program in FY12 and FY13</a:t>
            </a:r>
          </a:p>
          <a:p>
            <a:pPr>
              <a:spcAft>
                <a:spcPts val="1200"/>
              </a:spcAft>
              <a:buFont typeface="Wingdings" panose="05000000000000000000" pitchFamily="2" charset="2"/>
              <a:buChar char="Ø"/>
            </a:pPr>
            <a:r>
              <a:rPr lang="en-US" sz="2400" dirty="0" smtClean="0"/>
              <a:t>HOME Final Rule was published and became effective in 2013</a:t>
            </a:r>
          </a:p>
          <a:p>
            <a:pPr>
              <a:spcAft>
                <a:spcPts val="1200"/>
              </a:spcAft>
              <a:buFont typeface="Wingdings" panose="05000000000000000000" pitchFamily="2" charset="2"/>
              <a:buChar char="Ø"/>
            </a:pPr>
            <a:r>
              <a:rPr lang="en-US" sz="2400" dirty="0" smtClean="0"/>
              <a:t>The Affirmatively Furthering Fair Housing Final Rule was published and became effective in 2015</a:t>
            </a:r>
          </a:p>
          <a:p>
            <a:pPr>
              <a:spcAft>
                <a:spcPts val="1200"/>
              </a:spcAft>
              <a:buFont typeface="Wingdings" panose="05000000000000000000" pitchFamily="2" charset="2"/>
              <a:buChar char="Ø"/>
            </a:pPr>
            <a:r>
              <a:rPr lang="en-US" sz="2400" dirty="0" smtClean="0"/>
              <a:t>Further cuts to the Program are expected</a:t>
            </a:r>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2127688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 </a:t>
            </a:r>
            <a:br>
              <a:rPr lang="en-US" sz="3800" dirty="0" smtClean="0"/>
            </a:br>
            <a:r>
              <a:rPr lang="en-US" sz="2700" dirty="0" smtClean="0"/>
              <a:t>Participating Jurisdictions (PJs)</a:t>
            </a:r>
            <a:endParaRPr lang="en-US" sz="2700" dirty="0"/>
          </a:p>
        </p:txBody>
      </p:sp>
      <p:sp>
        <p:nvSpPr>
          <p:cNvPr id="5" name="Content Placeholder 4"/>
          <p:cNvSpPr>
            <a:spLocks noGrp="1"/>
          </p:cNvSpPr>
          <p:nvPr>
            <p:ph sz="quarter" idx="1"/>
          </p:nvPr>
        </p:nvSpPr>
        <p:spPr>
          <a:xfrm>
            <a:off x="612648" y="1600200"/>
            <a:ext cx="8153400" cy="4800600"/>
          </a:xfrm>
        </p:spPr>
        <p:txBody>
          <a:bodyPr>
            <a:noAutofit/>
          </a:bodyPr>
          <a:lstStyle/>
          <a:p>
            <a:pPr>
              <a:buFont typeface="Wingdings" panose="05000000000000000000" pitchFamily="2" charset="2"/>
              <a:buChar char="Ø"/>
            </a:pPr>
            <a:r>
              <a:rPr lang="en-US" sz="2700" dirty="0" smtClean="0"/>
              <a:t>State PJ</a:t>
            </a:r>
          </a:p>
          <a:p>
            <a:pPr lvl="1">
              <a:buFont typeface="Wingdings" panose="05000000000000000000" pitchFamily="2" charset="2"/>
              <a:buChar char="Ø"/>
            </a:pPr>
            <a:r>
              <a:rPr lang="en-US" sz="2400" dirty="0" smtClean="0"/>
              <a:t>Alabama Housing Finance Authority</a:t>
            </a:r>
          </a:p>
          <a:p>
            <a:pPr lvl="1">
              <a:buFont typeface="Wingdings" panose="05000000000000000000" pitchFamily="2" charset="2"/>
              <a:buChar char="Ø"/>
            </a:pPr>
            <a:r>
              <a:rPr lang="en-US" sz="2400" dirty="0"/>
              <a:t>States receive 40% of the total HOME funding </a:t>
            </a:r>
          </a:p>
          <a:p>
            <a:pPr marL="365760" lvl="1" indent="0">
              <a:buNone/>
            </a:pPr>
            <a:endParaRPr lang="en-US" sz="2100" dirty="0" smtClean="0"/>
          </a:p>
          <a:p>
            <a:pPr>
              <a:buFont typeface="Wingdings" panose="05000000000000000000" pitchFamily="2" charset="2"/>
              <a:buChar char="Ø"/>
            </a:pPr>
            <a:r>
              <a:rPr lang="en-US" sz="2700" dirty="0" smtClean="0"/>
              <a:t>City/County PJs</a:t>
            </a:r>
          </a:p>
          <a:p>
            <a:pPr lvl="1">
              <a:buFont typeface="Wingdings" panose="05000000000000000000" pitchFamily="2" charset="2"/>
              <a:buChar char="Ø"/>
            </a:pPr>
            <a:r>
              <a:rPr lang="en-US" sz="2400" dirty="0" smtClean="0"/>
              <a:t>Localities receive 60% of the total HOME funding based on a formula established by HUD.</a:t>
            </a:r>
          </a:p>
          <a:p>
            <a:pPr lvl="1">
              <a:buFont typeface="Wingdings" panose="05000000000000000000" pitchFamily="2" charset="2"/>
              <a:buChar char="Ø"/>
            </a:pPr>
            <a:r>
              <a:rPr lang="en-US" sz="2400" dirty="0" smtClean="0"/>
              <a:t>Various Housing Programs</a:t>
            </a:r>
          </a:p>
          <a:p>
            <a:pPr lvl="2">
              <a:buFont typeface="Wingdings" panose="05000000000000000000" pitchFamily="2" charset="2"/>
              <a:buChar char="Ø"/>
            </a:pPr>
            <a:r>
              <a:rPr lang="en-US" sz="2100" dirty="0" smtClean="0"/>
              <a:t>Homebuyer</a:t>
            </a:r>
          </a:p>
          <a:p>
            <a:pPr lvl="2">
              <a:buFont typeface="Wingdings" panose="05000000000000000000" pitchFamily="2" charset="2"/>
              <a:buChar char="Ø"/>
            </a:pPr>
            <a:r>
              <a:rPr lang="en-US" sz="2100" dirty="0" smtClean="0"/>
              <a:t>Homeowner</a:t>
            </a:r>
          </a:p>
          <a:p>
            <a:pPr lvl="2">
              <a:buFont typeface="Wingdings" panose="05000000000000000000" pitchFamily="2" charset="2"/>
              <a:buChar char="Ø"/>
            </a:pPr>
            <a:r>
              <a:rPr lang="en-US" sz="2100" dirty="0" smtClean="0"/>
              <a:t>Rental Assistance</a:t>
            </a:r>
          </a:p>
          <a:p>
            <a:pPr marL="0" indent="0">
              <a:buNone/>
            </a:pPr>
            <a:endParaRPr lang="en-US" sz="2700" dirty="0"/>
          </a:p>
        </p:txBody>
      </p:sp>
    </p:spTree>
    <p:extLst>
      <p:ext uri="{BB962C8B-B14F-4D97-AF65-F5344CB8AC3E}">
        <p14:creationId xmlns:p14="http://schemas.microsoft.com/office/powerpoint/2010/main" val="2688482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 </a:t>
            </a:r>
            <a:br>
              <a:rPr lang="en-US" sz="3800" dirty="0" smtClean="0"/>
            </a:br>
            <a:r>
              <a:rPr lang="en-US" sz="2700" dirty="0" smtClean="0"/>
              <a:t>Alabama Funding Distribution</a:t>
            </a:r>
            <a:endParaRPr lang="en-US" sz="2700" dirty="0"/>
          </a:p>
        </p:txBody>
      </p:sp>
      <p:pic>
        <p:nvPicPr>
          <p:cNvPr id="2051" name="Picture 3" descr="C:\Users\dhoulditch\AppData\Local\Microsoft\Windows\Temporary Internet Files\Content.IE5\ARNXVLV8\hudseal_teal_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638300"/>
            <a:ext cx="19050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N:\Multifamily\POLICIES &amp; PROCEDURES\LOGOs\Logo_280 &amp; black_without tagl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581400"/>
            <a:ext cx="2667000" cy="520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895600"/>
            <a:ext cx="2743200" cy="523220"/>
          </a:xfrm>
          <a:prstGeom prst="rect">
            <a:avLst/>
          </a:prstGeom>
          <a:noFill/>
        </p:spPr>
        <p:txBody>
          <a:bodyPr wrap="square" rtlCol="0">
            <a:spAutoFit/>
          </a:bodyPr>
          <a:lstStyle/>
          <a:p>
            <a:pPr algn="ctr"/>
            <a:r>
              <a:rPr lang="en-US" sz="2800" dirty="0"/>
              <a:t>4</a:t>
            </a:r>
            <a:r>
              <a:rPr lang="en-US" sz="2800" dirty="0" smtClean="0"/>
              <a:t>0% State Agency </a:t>
            </a:r>
            <a:endParaRPr lang="en-US" sz="2800" dirty="0"/>
          </a:p>
        </p:txBody>
      </p:sp>
      <p:sp>
        <p:nvSpPr>
          <p:cNvPr id="8" name="TextBox 7"/>
          <p:cNvSpPr txBox="1"/>
          <p:nvPr/>
        </p:nvSpPr>
        <p:spPr>
          <a:xfrm>
            <a:off x="5791200" y="2905780"/>
            <a:ext cx="2995168" cy="523220"/>
          </a:xfrm>
          <a:prstGeom prst="rect">
            <a:avLst/>
          </a:prstGeom>
          <a:noFill/>
        </p:spPr>
        <p:txBody>
          <a:bodyPr wrap="square" rtlCol="0">
            <a:spAutoFit/>
          </a:bodyPr>
          <a:lstStyle/>
          <a:p>
            <a:pPr algn="ctr"/>
            <a:r>
              <a:rPr lang="en-US" sz="2800" dirty="0" smtClean="0"/>
              <a:t>60% Local PJs</a:t>
            </a:r>
            <a:endParaRPr lang="en-US" sz="2800" dirty="0"/>
          </a:p>
        </p:txBody>
      </p:sp>
      <p:cxnSp>
        <p:nvCxnSpPr>
          <p:cNvPr id="3" name="Straight Arrow Connector 2"/>
          <p:cNvCxnSpPr>
            <a:stCxn id="2051" idx="1"/>
            <a:endCxn id="7" idx="0"/>
          </p:cNvCxnSpPr>
          <p:nvPr/>
        </p:nvCxnSpPr>
        <p:spPr>
          <a:xfrm flipH="1">
            <a:off x="1828800" y="2533650"/>
            <a:ext cx="1790700"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051" idx="3"/>
            <a:endCxn id="8" idx="0"/>
          </p:cNvCxnSpPr>
          <p:nvPr/>
        </p:nvCxnSpPr>
        <p:spPr>
          <a:xfrm>
            <a:off x="5524500" y="2533650"/>
            <a:ext cx="1764284" cy="372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79701" y="3453825"/>
            <a:ext cx="2607099" cy="584775"/>
          </a:xfrm>
          <a:prstGeom prst="rect">
            <a:avLst/>
          </a:prstGeom>
          <a:noFill/>
        </p:spPr>
        <p:txBody>
          <a:bodyPr wrap="square" rtlCol="0">
            <a:spAutoFit/>
          </a:bodyPr>
          <a:lstStyle/>
          <a:p>
            <a:pPr algn="r"/>
            <a:r>
              <a:rPr lang="en-US" sz="1600" b="1" dirty="0" smtClean="0"/>
              <a:t>Anniston / Calhoun County HOME Consortium</a:t>
            </a:r>
            <a:endParaRPr lang="en-US" sz="1600" b="1" dirty="0"/>
          </a:p>
        </p:txBody>
      </p:sp>
      <p:sp>
        <p:nvSpPr>
          <p:cNvPr id="19" name="TextBox 18"/>
          <p:cNvSpPr txBox="1"/>
          <p:nvPr/>
        </p:nvSpPr>
        <p:spPr>
          <a:xfrm>
            <a:off x="5181600" y="3987225"/>
            <a:ext cx="3505199" cy="584775"/>
          </a:xfrm>
          <a:prstGeom prst="rect">
            <a:avLst/>
          </a:prstGeom>
          <a:noFill/>
        </p:spPr>
        <p:txBody>
          <a:bodyPr wrap="square" rtlCol="0">
            <a:spAutoFit/>
          </a:bodyPr>
          <a:lstStyle/>
          <a:p>
            <a:pPr algn="r"/>
            <a:r>
              <a:rPr lang="en-US" sz="1600" dirty="0" smtClean="0"/>
              <a:t>City of Birmingham, Department of Community Development</a:t>
            </a:r>
            <a:endParaRPr lang="en-US" sz="1600" dirty="0"/>
          </a:p>
        </p:txBody>
      </p:sp>
      <p:sp>
        <p:nvSpPr>
          <p:cNvPr id="20" name="TextBox 19"/>
          <p:cNvSpPr txBox="1"/>
          <p:nvPr/>
        </p:nvSpPr>
        <p:spPr>
          <a:xfrm>
            <a:off x="5181600" y="4572000"/>
            <a:ext cx="3505199" cy="584775"/>
          </a:xfrm>
          <a:prstGeom prst="rect">
            <a:avLst/>
          </a:prstGeom>
          <a:noFill/>
        </p:spPr>
        <p:txBody>
          <a:bodyPr wrap="square" rtlCol="0">
            <a:spAutoFit/>
          </a:bodyPr>
          <a:lstStyle/>
          <a:p>
            <a:pPr algn="r"/>
            <a:r>
              <a:rPr lang="en-US" sz="1600" b="1" dirty="0" smtClean="0"/>
              <a:t>City of Huntsville, Department of Community Development</a:t>
            </a:r>
            <a:endParaRPr lang="en-US" sz="1600" b="1" dirty="0"/>
          </a:p>
        </p:txBody>
      </p:sp>
      <p:sp>
        <p:nvSpPr>
          <p:cNvPr id="21" name="TextBox 20"/>
          <p:cNvSpPr txBox="1"/>
          <p:nvPr/>
        </p:nvSpPr>
        <p:spPr>
          <a:xfrm>
            <a:off x="4572000" y="5130225"/>
            <a:ext cx="4114799" cy="584775"/>
          </a:xfrm>
          <a:prstGeom prst="rect">
            <a:avLst/>
          </a:prstGeom>
          <a:noFill/>
        </p:spPr>
        <p:txBody>
          <a:bodyPr wrap="square" rtlCol="0">
            <a:spAutoFit/>
          </a:bodyPr>
          <a:lstStyle/>
          <a:p>
            <a:pPr algn="r"/>
            <a:r>
              <a:rPr lang="en-US" sz="1600" dirty="0" smtClean="0"/>
              <a:t>Jefferson County Office of Human-Community Services and Economic Development</a:t>
            </a:r>
            <a:endParaRPr lang="en-US" sz="1600" dirty="0"/>
          </a:p>
        </p:txBody>
      </p:sp>
      <p:sp>
        <p:nvSpPr>
          <p:cNvPr id="22" name="TextBox 21"/>
          <p:cNvSpPr txBox="1"/>
          <p:nvPr/>
        </p:nvSpPr>
        <p:spPr>
          <a:xfrm>
            <a:off x="4572000" y="5681246"/>
            <a:ext cx="4114799" cy="338554"/>
          </a:xfrm>
          <a:prstGeom prst="rect">
            <a:avLst/>
          </a:prstGeom>
          <a:noFill/>
        </p:spPr>
        <p:txBody>
          <a:bodyPr wrap="square" rtlCol="0">
            <a:spAutoFit/>
          </a:bodyPr>
          <a:lstStyle/>
          <a:p>
            <a:pPr algn="r"/>
            <a:r>
              <a:rPr lang="en-US" sz="1600" b="1" dirty="0" smtClean="0"/>
              <a:t>Mobile County, Grants Department</a:t>
            </a:r>
            <a:endParaRPr lang="en-US" sz="1600" b="1" dirty="0"/>
          </a:p>
        </p:txBody>
      </p:sp>
      <p:sp>
        <p:nvSpPr>
          <p:cNvPr id="24" name="TextBox 23"/>
          <p:cNvSpPr txBox="1"/>
          <p:nvPr/>
        </p:nvSpPr>
        <p:spPr>
          <a:xfrm>
            <a:off x="4572000" y="6019800"/>
            <a:ext cx="4114799" cy="338554"/>
          </a:xfrm>
          <a:prstGeom prst="rect">
            <a:avLst/>
          </a:prstGeom>
          <a:noFill/>
        </p:spPr>
        <p:txBody>
          <a:bodyPr wrap="square" rtlCol="0">
            <a:spAutoFit/>
          </a:bodyPr>
          <a:lstStyle/>
          <a:p>
            <a:pPr algn="r"/>
            <a:r>
              <a:rPr lang="en-US" sz="1600" dirty="0" smtClean="0"/>
              <a:t>City of Montgomery, Department of Planning</a:t>
            </a:r>
            <a:endParaRPr lang="en-US" sz="1600" dirty="0"/>
          </a:p>
        </p:txBody>
      </p:sp>
      <p:sp>
        <p:nvSpPr>
          <p:cNvPr id="25" name="TextBox 24"/>
          <p:cNvSpPr txBox="1"/>
          <p:nvPr/>
        </p:nvSpPr>
        <p:spPr>
          <a:xfrm>
            <a:off x="4572000" y="6367046"/>
            <a:ext cx="4114799" cy="338554"/>
          </a:xfrm>
          <a:prstGeom prst="rect">
            <a:avLst/>
          </a:prstGeom>
          <a:noFill/>
        </p:spPr>
        <p:txBody>
          <a:bodyPr wrap="square" rtlCol="0">
            <a:spAutoFit/>
          </a:bodyPr>
          <a:lstStyle/>
          <a:p>
            <a:pPr algn="r"/>
            <a:r>
              <a:rPr lang="en-US" sz="1600" b="1" dirty="0" smtClean="0"/>
              <a:t>City of Tuscaloosa, Office of Federal Programs</a:t>
            </a:r>
            <a:endParaRPr lang="en-US" sz="1600" b="1" dirty="0"/>
          </a:p>
        </p:txBody>
      </p:sp>
    </p:spTree>
    <p:extLst>
      <p:ext uri="{BB962C8B-B14F-4D97-AF65-F5344CB8AC3E}">
        <p14:creationId xmlns:p14="http://schemas.microsoft.com/office/powerpoint/2010/main" val="3518162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
        <p:nvSpPr>
          <p:cNvPr id="5" name="Content Placeholder 4"/>
          <p:cNvSpPr>
            <a:spLocks noGrp="1"/>
          </p:cNvSpPr>
          <p:nvPr>
            <p:ph sz="quarter" idx="1"/>
          </p:nvPr>
        </p:nvSpPr>
        <p:spPr/>
        <p:txBody>
          <a:bodyPr/>
          <a:lstStyle/>
          <a:p>
            <a:pPr marL="0" indent="0">
              <a:buNone/>
            </a:pPr>
            <a:r>
              <a:rPr lang="en-US" dirty="0" smtClean="0"/>
              <a:t>Getting to Know YOU!</a:t>
            </a:r>
          </a:p>
          <a:p>
            <a:pPr>
              <a:buFont typeface="Wingdings" panose="05000000000000000000" pitchFamily="2" charset="2"/>
              <a:buChar char="Ø"/>
            </a:pPr>
            <a:r>
              <a:rPr lang="en-US" dirty="0"/>
              <a:t>Name</a:t>
            </a:r>
          </a:p>
          <a:p>
            <a:pPr>
              <a:buFont typeface="Wingdings" panose="05000000000000000000" pitchFamily="2" charset="2"/>
              <a:buChar char="Ø"/>
            </a:pPr>
            <a:r>
              <a:rPr lang="en-US" dirty="0"/>
              <a:t>Organization (Non-Profit / For Profit) (Role)</a:t>
            </a:r>
          </a:p>
          <a:p>
            <a:pPr>
              <a:buFont typeface="Wingdings" panose="05000000000000000000" pitchFamily="2" charset="2"/>
              <a:buChar char="Ø"/>
            </a:pPr>
            <a:r>
              <a:rPr lang="en-US" dirty="0"/>
              <a:t>Experience in Affordable Housing</a:t>
            </a:r>
          </a:p>
          <a:p>
            <a:pPr>
              <a:buFont typeface="Wingdings" panose="05000000000000000000" pitchFamily="2" charset="2"/>
              <a:buChar char="Ø"/>
            </a:pPr>
            <a:r>
              <a:rPr lang="en-US" dirty="0"/>
              <a:t>What </a:t>
            </a:r>
            <a:r>
              <a:rPr lang="en-US" dirty="0" smtClean="0"/>
              <a:t>is your interest in attending today?</a:t>
            </a:r>
            <a:endParaRPr lang="en-US" dirty="0"/>
          </a:p>
          <a:p>
            <a:endParaRPr lang="en-US" dirty="0"/>
          </a:p>
        </p:txBody>
      </p:sp>
    </p:spTree>
    <p:extLst>
      <p:ext uri="{BB962C8B-B14F-4D97-AF65-F5344CB8AC3E}">
        <p14:creationId xmlns:p14="http://schemas.microsoft.com/office/powerpoint/2010/main" val="3209221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730276"/>
            <a:ext cx="7391400" cy="338554"/>
          </a:xfrm>
          <a:prstGeom prst="rect">
            <a:avLst/>
          </a:prstGeom>
          <a:noFill/>
        </p:spPr>
        <p:txBody>
          <a:bodyPr wrap="square" rtlCol="0">
            <a:spAutoFit/>
          </a:bodyPr>
          <a:lstStyle/>
          <a:p>
            <a:r>
              <a:rPr lang="en-US" sz="1600" dirty="0" smtClean="0"/>
              <a:t>Q. What agency governs the HOME program?</a:t>
            </a:r>
          </a:p>
        </p:txBody>
      </p:sp>
      <p:sp>
        <p:nvSpPr>
          <p:cNvPr id="5" name="TextBox 4"/>
          <p:cNvSpPr txBox="1"/>
          <p:nvPr/>
        </p:nvSpPr>
        <p:spPr>
          <a:xfrm>
            <a:off x="1371600" y="2023646"/>
            <a:ext cx="7391400" cy="338554"/>
          </a:xfrm>
          <a:prstGeom prst="rect">
            <a:avLst/>
          </a:prstGeom>
          <a:noFill/>
        </p:spPr>
        <p:txBody>
          <a:bodyPr wrap="square" rtlCol="0">
            <a:spAutoFit/>
          </a:bodyPr>
          <a:lstStyle/>
          <a:p>
            <a:r>
              <a:rPr lang="en-US" sz="1600" dirty="0"/>
              <a:t>	</a:t>
            </a:r>
            <a:r>
              <a:rPr lang="en-US" sz="1600" dirty="0" smtClean="0"/>
              <a:t>A: US Department of Housing and Urban Development</a:t>
            </a:r>
          </a:p>
        </p:txBody>
      </p:sp>
      <p:sp>
        <p:nvSpPr>
          <p:cNvPr id="6" name="TextBox 5"/>
          <p:cNvSpPr txBox="1"/>
          <p:nvPr/>
        </p:nvSpPr>
        <p:spPr>
          <a:xfrm>
            <a:off x="1371600" y="2819400"/>
            <a:ext cx="7391400" cy="338554"/>
          </a:xfrm>
          <a:prstGeom prst="rect">
            <a:avLst/>
          </a:prstGeom>
          <a:noFill/>
        </p:spPr>
        <p:txBody>
          <a:bodyPr wrap="square" rtlCol="0">
            <a:spAutoFit/>
          </a:bodyPr>
          <a:lstStyle/>
          <a:p>
            <a:r>
              <a:rPr lang="en-US" sz="1600" dirty="0" smtClean="0"/>
              <a:t>Q. Who is the state PJ of Alabama’s HOME Program?</a:t>
            </a:r>
          </a:p>
        </p:txBody>
      </p:sp>
      <p:sp>
        <p:nvSpPr>
          <p:cNvPr id="7" name="TextBox 6"/>
          <p:cNvSpPr txBox="1"/>
          <p:nvPr/>
        </p:nvSpPr>
        <p:spPr>
          <a:xfrm>
            <a:off x="1371600" y="3093660"/>
            <a:ext cx="7391400" cy="338554"/>
          </a:xfrm>
          <a:prstGeom prst="rect">
            <a:avLst/>
          </a:prstGeom>
          <a:noFill/>
        </p:spPr>
        <p:txBody>
          <a:bodyPr wrap="square" rtlCol="0">
            <a:spAutoFit/>
          </a:bodyPr>
          <a:lstStyle/>
          <a:p>
            <a:r>
              <a:rPr lang="en-US" sz="1600" dirty="0"/>
              <a:t>	</a:t>
            </a:r>
            <a:r>
              <a:rPr lang="en-US" sz="1600" dirty="0" smtClean="0"/>
              <a:t>A: AHFA</a:t>
            </a:r>
          </a:p>
        </p:txBody>
      </p:sp>
      <p:sp>
        <p:nvSpPr>
          <p:cNvPr id="8" name="TextBox 7"/>
          <p:cNvSpPr txBox="1"/>
          <p:nvPr/>
        </p:nvSpPr>
        <p:spPr>
          <a:xfrm>
            <a:off x="1371600" y="3733800"/>
            <a:ext cx="7391400" cy="584775"/>
          </a:xfrm>
          <a:prstGeom prst="rect">
            <a:avLst/>
          </a:prstGeom>
          <a:noFill/>
        </p:spPr>
        <p:txBody>
          <a:bodyPr wrap="square" rtlCol="0">
            <a:spAutoFit/>
          </a:bodyPr>
          <a:lstStyle/>
          <a:p>
            <a:r>
              <a:rPr lang="en-US" sz="1600" dirty="0" smtClean="0"/>
              <a:t>Q. What is the percentage split of Alabama’s HOME funds distributed to the State PJ and Local PJs?</a:t>
            </a:r>
          </a:p>
        </p:txBody>
      </p:sp>
      <p:sp>
        <p:nvSpPr>
          <p:cNvPr id="9" name="TextBox 8"/>
          <p:cNvSpPr txBox="1"/>
          <p:nvPr/>
        </p:nvSpPr>
        <p:spPr>
          <a:xfrm>
            <a:off x="1371600" y="4259997"/>
            <a:ext cx="7391400" cy="338554"/>
          </a:xfrm>
          <a:prstGeom prst="rect">
            <a:avLst/>
          </a:prstGeom>
          <a:noFill/>
        </p:spPr>
        <p:txBody>
          <a:bodyPr wrap="square" rtlCol="0">
            <a:spAutoFit/>
          </a:bodyPr>
          <a:lstStyle/>
          <a:p>
            <a:r>
              <a:rPr lang="en-US" sz="1600" dirty="0" smtClean="0"/>
              <a:t>	A: 40% to AHFA, 60% to Local PJs</a:t>
            </a:r>
          </a:p>
        </p:txBody>
      </p:sp>
    </p:spTree>
    <p:extLst>
      <p:ext uri="{BB962C8B-B14F-4D97-AF65-F5344CB8AC3E}">
        <p14:creationId xmlns:p14="http://schemas.microsoft.com/office/powerpoint/2010/main" val="215253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The CHDO Set-Aside</a:t>
            </a:r>
            <a:endParaRPr lang="en-US" sz="2800" dirty="0"/>
          </a:p>
        </p:txBody>
      </p:sp>
      <p:sp>
        <p:nvSpPr>
          <p:cNvPr id="5" name="Content Placeholder 4"/>
          <p:cNvSpPr>
            <a:spLocks noGrp="1"/>
          </p:cNvSpPr>
          <p:nvPr>
            <p:ph sz="quarter" idx="1"/>
          </p:nvPr>
        </p:nvSpPr>
        <p:spPr>
          <a:xfrm>
            <a:off x="612648" y="1600200"/>
            <a:ext cx="7616952" cy="4495800"/>
          </a:xfrm>
        </p:spPr>
        <p:txBody>
          <a:bodyPr>
            <a:normAutofit/>
          </a:bodyPr>
          <a:lstStyle/>
          <a:p>
            <a:pPr>
              <a:buFont typeface="Wingdings" panose="05000000000000000000" pitchFamily="2" charset="2"/>
              <a:buChar char="Ø"/>
            </a:pPr>
            <a:r>
              <a:rPr lang="en-US" dirty="0" smtClean="0"/>
              <a:t>Community Housing Development Organization</a:t>
            </a:r>
          </a:p>
          <a:p>
            <a:pPr lvl="1">
              <a:buFont typeface="Wingdings" panose="05000000000000000000" pitchFamily="2" charset="2"/>
              <a:buChar char="Ø"/>
            </a:pPr>
            <a:r>
              <a:rPr lang="en-US" dirty="0" smtClean="0"/>
              <a:t>Specific type of designation for non-profits</a:t>
            </a:r>
            <a:endParaRPr lang="en-US" dirty="0" smtClean="0"/>
          </a:p>
          <a:p>
            <a:pPr>
              <a:buFont typeface="Wingdings" panose="05000000000000000000" pitchFamily="2" charset="2"/>
              <a:buChar char="Ø"/>
            </a:pPr>
            <a:r>
              <a:rPr lang="en-US" dirty="0" smtClean="0"/>
              <a:t>15</a:t>
            </a:r>
            <a:r>
              <a:rPr lang="en-US" dirty="0" smtClean="0"/>
              <a:t>% of the Annual Allocation is reserved for CHDO projects:</a:t>
            </a:r>
          </a:p>
          <a:p>
            <a:pPr lvl="1">
              <a:buFont typeface="Wingdings" panose="05000000000000000000" pitchFamily="2" charset="2"/>
              <a:buChar char="Ø"/>
            </a:pPr>
            <a:r>
              <a:rPr lang="en-US" dirty="0" smtClean="0"/>
              <a:t>Rental Housing</a:t>
            </a:r>
          </a:p>
          <a:p>
            <a:pPr lvl="1">
              <a:buFont typeface="Wingdings" panose="05000000000000000000" pitchFamily="2" charset="2"/>
              <a:buChar char="Ø"/>
            </a:pPr>
            <a:r>
              <a:rPr lang="en-US" dirty="0" smtClean="0"/>
              <a:t>Reservation = project commitment</a:t>
            </a:r>
          </a:p>
          <a:p>
            <a:pPr lvl="1">
              <a:buFont typeface="Wingdings" panose="05000000000000000000" pitchFamily="2" charset="2"/>
              <a:buChar char="Ø"/>
            </a:pPr>
            <a:r>
              <a:rPr lang="en-US" dirty="0" smtClean="0"/>
              <a:t>92.300 definitions: owned/developed/sponsored</a:t>
            </a:r>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43131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CHDO Certification</a:t>
            </a:r>
            <a:endParaRPr lang="en-US" sz="2800" dirty="0"/>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4215035979"/>
              </p:ext>
            </p:extLst>
          </p:nvPr>
        </p:nvGraphicFramePr>
        <p:xfrm>
          <a:off x="1295400" y="3657600"/>
          <a:ext cx="6702426" cy="2225040"/>
        </p:xfrm>
        <a:graphic>
          <a:graphicData uri="http://schemas.openxmlformats.org/drawingml/2006/table">
            <a:tbl>
              <a:tblPr firstRow="1" bandRow="1">
                <a:tableStyleId>{5C22544A-7EE6-4342-B048-85BDC9FD1C3A}</a:tableStyleId>
              </a:tblPr>
              <a:tblGrid>
                <a:gridCol w="3351213"/>
                <a:gridCol w="3351213"/>
              </a:tblGrid>
              <a:tr h="370840">
                <a:tc>
                  <a:txBody>
                    <a:bodyPr/>
                    <a:lstStyle/>
                    <a:p>
                      <a:r>
                        <a:rPr lang="en-US" dirty="0" smtClean="0"/>
                        <a:t>Checklist Item</a:t>
                      </a:r>
                      <a:endParaRPr lang="en-US" dirty="0"/>
                    </a:p>
                  </a:txBody>
                  <a:tcPr/>
                </a:tc>
                <a:tc>
                  <a:txBody>
                    <a:bodyPr/>
                    <a:lstStyle/>
                    <a:p>
                      <a:r>
                        <a:rPr lang="en-US" dirty="0" smtClean="0"/>
                        <a:t>Set-Aside</a:t>
                      </a:r>
                      <a:r>
                        <a:rPr lang="en-US" baseline="0" dirty="0" smtClean="0"/>
                        <a:t> Reservation</a:t>
                      </a:r>
                      <a:endParaRPr lang="en-US" dirty="0"/>
                    </a:p>
                  </a:txBody>
                  <a:tcPr/>
                </a:tc>
              </a:tr>
              <a:tr h="370840">
                <a:tc>
                  <a:txBody>
                    <a:bodyPr/>
                    <a:lstStyle/>
                    <a:p>
                      <a:r>
                        <a:rPr lang="en-US" dirty="0" smtClean="0"/>
                        <a:t>1. Legal Structure</a:t>
                      </a:r>
                      <a:endParaRPr lang="en-US" dirty="0"/>
                    </a:p>
                  </a:txBody>
                  <a:tcPr/>
                </a:tc>
                <a:tc>
                  <a:txBody>
                    <a:bodyPr/>
                    <a:lstStyle/>
                    <a:p>
                      <a:endParaRPr lang="en-US" dirty="0"/>
                    </a:p>
                  </a:txBody>
                  <a:tcPr/>
                </a:tc>
              </a:tr>
              <a:tr h="370840">
                <a:tc>
                  <a:txBody>
                    <a:bodyPr/>
                    <a:lstStyle/>
                    <a:p>
                      <a:r>
                        <a:rPr lang="en-US" dirty="0" smtClean="0"/>
                        <a:t>2. Independence</a:t>
                      </a:r>
                      <a:endParaRPr lang="en-US" dirty="0"/>
                    </a:p>
                  </a:txBody>
                  <a:tcPr/>
                </a:tc>
                <a:tc>
                  <a:txBody>
                    <a:bodyPr/>
                    <a:lstStyle/>
                    <a:p>
                      <a:endParaRPr lang="en-US" dirty="0"/>
                    </a:p>
                  </a:txBody>
                  <a:tcPr/>
                </a:tc>
              </a:tr>
              <a:tr h="370840">
                <a:tc>
                  <a:txBody>
                    <a:bodyPr/>
                    <a:lstStyle/>
                    <a:p>
                      <a:r>
                        <a:rPr lang="en-US" dirty="0" smtClean="0"/>
                        <a:t>3. LI Community Accountability</a:t>
                      </a:r>
                      <a:endParaRPr lang="en-US" dirty="0"/>
                    </a:p>
                  </a:txBody>
                  <a:tcPr/>
                </a:tc>
                <a:tc>
                  <a:txBody>
                    <a:bodyPr/>
                    <a:lstStyle/>
                    <a:p>
                      <a:endParaRPr lang="en-US" dirty="0"/>
                    </a:p>
                  </a:txBody>
                  <a:tcPr/>
                </a:tc>
              </a:tr>
              <a:tr h="370840">
                <a:tc>
                  <a:txBody>
                    <a:bodyPr/>
                    <a:lstStyle/>
                    <a:p>
                      <a:r>
                        <a:rPr lang="en-US" dirty="0" smtClean="0"/>
                        <a:t>4. Capacity</a:t>
                      </a:r>
                      <a:endParaRPr lang="en-US" dirty="0"/>
                    </a:p>
                  </a:txBody>
                  <a:tcPr/>
                </a:tc>
                <a:tc>
                  <a:txBody>
                    <a:bodyPr/>
                    <a:lstStyle/>
                    <a:p>
                      <a:endParaRPr lang="en-US" dirty="0"/>
                    </a:p>
                  </a:txBody>
                  <a:tcPr/>
                </a:tc>
              </a:tr>
              <a:tr h="370840">
                <a:tc>
                  <a:txBody>
                    <a:bodyPr/>
                    <a:lstStyle/>
                    <a:p>
                      <a:r>
                        <a:rPr lang="en-US" dirty="0" smtClean="0"/>
                        <a:t>5.</a:t>
                      </a:r>
                      <a:r>
                        <a:rPr lang="en-US" baseline="0" dirty="0" smtClean="0"/>
                        <a:t> Role</a:t>
                      </a:r>
                      <a:endParaRPr lang="en-US" dirty="0"/>
                    </a:p>
                  </a:txBody>
                  <a:tcPr/>
                </a:tc>
                <a:tc>
                  <a:txBody>
                    <a:bodyPr/>
                    <a:lstStyle/>
                    <a:p>
                      <a:endParaRPr lang="en-US" dirty="0"/>
                    </a:p>
                  </a:txBody>
                  <a:tcPr/>
                </a:tc>
              </a:tr>
            </a:tbl>
          </a:graphicData>
        </a:graphic>
      </p:graphicFrame>
      <p:pic>
        <p:nvPicPr>
          <p:cNvPr id="1026" name="Picture 2" descr="C:\Users\dhoulditch\AppData\Local\Microsoft\Windows\Temporary Internet Files\Content.IE5\C8FRRRHV\check-30349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6" y="4114800"/>
            <a:ext cx="21967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26" y="4498975"/>
            <a:ext cx="2190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houlditch\AppData\Local\Microsoft\Windows\Temporary Internet Files\Content.IE5\C8FRRRHV\check-30349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6" y="4876800"/>
            <a:ext cx="219671" cy="22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houlditch\AppData\Local\Microsoft\Windows\Temporary Internet Files\Content.IE5\C8FRRRHV\check-30349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6" y="5257800"/>
            <a:ext cx="21967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houlditch\AppData\Local\Microsoft\Windows\Temporary Internet Files\Content.IE5\C8FRRRHV\check-30349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6" y="5562600"/>
            <a:ext cx="219671"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1752600"/>
            <a:ext cx="7772400" cy="1492716"/>
          </a:xfrm>
          <a:prstGeom prst="rect">
            <a:avLst/>
          </a:prstGeom>
        </p:spPr>
        <p:txBody>
          <a:bodyPr wrap="square">
            <a:spAutoFit/>
          </a:bodyPr>
          <a:lstStyle/>
          <a:p>
            <a:pPr marL="320040" lvl="0" indent="-320040">
              <a:spcBef>
                <a:spcPts val="700"/>
              </a:spcBef>
              <a:buClr>
                <a:srgbClr val="297FD5"/>
              </a:buClr>
              <a:buSzPct val="60000"/>
              <a:buFont typeface="Wingdings" panose="05000000000000000000" pitchFamily="2" charset="2"/>
              <a:buChar char="Ø"/>
            </a:pPr>
            <a:r>
              <a:rPr lang="en-US" sz="2900" dirty="0">
                <a:solidFill>
                  <a:prstClr val="black"/>
                </a:solidFill>
              </a:rPr>
              <a:t>Nonprofit must qualify as CHDO</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At time of reservation (commitment)</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Must meet CHDO definition (92.2) capacity (staff)</a:t>
            </a:r>
          </a:p>
        </p:txBody>
      </p:sp>
    </p:spTree>
    <p:extLst>
      <p:ext uri="{BB962C8B-B14F-4D97-AF65-F5344CB8AC3E}">
        <p14:creationId xmlns:p14="http://schemas.microsoft.com/office/powerpoint/2010/main" val="2210397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a:t>HOME Overview </a:t>
            </a:r>
            <a:br>
              <a:rPr lang="en-US" sz="3800" dirty="0"/>
            </a:br>
            <a:r>
              <a:rPr lang="en-US" sz="2800" dirty="0" smtClean="0"/>
              <a:t>Federal</a:t>
            </a:r>
            <a:endParaRPr lang="en-US" sz="2800" dirty="0"/>
          </a:p>
        </p:txBody>
      </p:sp>
      <p:sp>
        <p:nvSpPr>
          <p:cNvPr id="5" name="Content Placeholder 4"/>
          <p:cNvSpPr>
            <a:spLocks noGrp="1"/>
          </p:cNvSpPr>
          <p:nvPr>
            <p:ph sz="quarter" idx="1"/>
          </p:nvPr>
        </p:nvSpPr>
        <p:spPr>
          <a:xfrm>
            <a:off x="914400" y="1600200"/>
            <a:ext cx="8153400" cy="4495800"/>
          </a:xfrm>
        </p:spPr>
        <p:txBody>
          <a:bodyPr>
            <a:normAutofit/>
          </a:bodyPr>
          <a:lstStyle/>
          <a:p>
            <a:pPr>
              <a:buFont typeface="Wingdings" panose="05000000000000000000" pitchFamily="2" charset="2"/>
              <a:buChar char="Ø"/>
            </a:pPr>
            <a:r>
              <a:rPr lang="en-US" sz="3200" dirty="0" smtClean="0"/>
              <a:t>HOME provides capital funds, not operating. </a:t>
            </a:r>
          </a:p>
          <a:p>
            <a:pPr>
              <a:buFont typeface="Wingdings" panose="05000000000000000000" pitchFamily="2" charset="2"/>
              <a:buChar char="Ø"/>
            </a:pPr>
            <a:r>
              <a:rPr lang="en-US" sz="3200" dirty="0" smtClean="0"/>
              <a:t>There are deadlines for project completion and unit occupancy.</a:t>
            </a:r>
          </a:p>
          <a:p>
            <a:pPr>
              <a:buFont typeface="Wingdings" panose="05000000000000000000" pitchFamily="2" charset="2"/>
              <a:buChar char="Ø"/>
            </a:pPr>
            <a:r>
              <a:rPr lang="en-US" sz="3200" dirty="0" smtClean="0"/>
              <a:t>There is a 20 year </a:t>
            </a:r>
            <a:r>
              <a:rPr lang="en-US" sz="3200" dirty="0" smtClean="0"/>
              <a:t>affordability </a:t>
            </a:r>
            <a:r>
              <a:rPr lang="en-US" sz="3200" dirty="0" smtClean="0"/>
              <a:t>period.</a:t>
            </a:r>
          </a:p>
          <a:p>
            <a:pPr>
              <a:buFont typeface="Wingdings" panose="05000000000000000000" pitchFamily="2" charset="2"/>
              <a:buChar char="Ø"/>
            </a:pPr>
            <a:r>
              <a:rPr lang="en-US" sz="3200" dirty="0" smtClean="0"/>
              <a:t>If requirements are not met, the HOME funds must be repaid</a:t>
            </a:r>
            <a:r>
              <a:rPr lang="en-US" sz="3200" dirty="0"/>
              <a:t>.</a:t>
            </a:r>
            <a:r>
              <a:rPr lang="en-US" sz="3200" dirty="0" smtClean="0"/>
              <a:t>   </a:t>
            </a:r>
            <a:endParaRPr lang="en-US" sz="3200" dirty="0" smtClean="0"/>
          </a:p>
          <a:p>
            <a:pPr>
              <a:buFont typeface="Wingdings" panose="05000000000000000000" pitchFamily="2" charset="2"/>
              <a:buChar char="Ø"/>
            </a:pPr>
            <a:r>
              <a:rPr lang="en-US" sz="3200" dirty="0" smtClean="0"/>
              <a:t>HOME is a Repayable and Foreclosable Loan – Not a Grant Program</a:t>
            </a:r>
            <a:r>
              <a:rPr lang="en-US" sz="3200" dirty="0" smtClean="0"/>
              <a:t>                                                       </a:t>
            </a:r>
            <a:endParaRPr lang="en-US" sz="3200" dirty="0" smtClean="0"/>
          </a:p>
        </p:txBody>
      </p:sp>
    </p:spTree>
    <p:extLst>
      <p:ext uri="{BB962C8B-B14F-4D97-AF65-F5344CB8AC3E}">
        <p14:creationId xmlns:p14="http://schemas.microsoft.com/office/powerpoint/2010/main" val="663279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Eligible/Ineligible Uses</a:t>
            </a:r>
            <a:endParaRPr lang="en-US" sz="2800" dirty="0"/>
          </a:p>
        </p:txBody>
      </p:sp>
      <p:sp>
        <p:nvSpPr>
          <p:cNvPr id="5" name="Content Placeholder 4"/>
          <p:cNvSpPr>
            <a:spLocks noGrp="1"/>
          </p:cNvSpPr>
          <p:nvPr>
            <p:ph sz="quarter" idx="1"/>
          </p:nvPr>
        </p:nvSpPr>
        <p:spPr>
          <a:xfrm>
            <a:off x="612648" y="1600200"/>
            <a:ext cx="4035552" cy="4495800"/>
          </a:xfrm>
        </p:spPr>
        <p:txBody>
          <a:bodyPr>
            <a:normAutofit/>
          </a:bodyPr>
          <a:lstStyle/>
          <a:p>
            <a:pPr marL="0" indent="0">
              <a:buNone/>
            </a:pPr>
            <a:r>
              <a:rPr lang="en-US" sz="2600" u="sng" dirty="0" smtClean="0"/>
              <a:t>Eligible Uses</a:t>
            </a:r>
          </a:p>
          <a:p>
            <a:pPr lvl="1">
              <a:buFont typeface="Wingdings" panose="05000000000000000000" pitchFamily="2" charset="2"/>
              <a:buChar char="Ø"/>
            </a:pPr>
            <a:r>
              <a:rPr lang="en-US" dirty="0" smtClean="0"/>
              <a:t>Acquisition/Site Improvements</a:t>
            </a:r>
          </a:p>
          <a:p>
            <a:pPr lvl="1">
              <a:buFont typeface="Wingdings" panose="05000000000000000000" pitchFamily="2" charset="2"/>
              <a:buChar char="Ø"/>
            </a:pPr>
            <a:r>
              <a:rPr lang="en-US" dirty="0" smtClean="0"/>
              <a:t>New Construction</a:t>
            </a:r>
          </a:p>
          <a:p>
            <a:pPr lvl="1">
              <a:buFont typeface="Wingdings" panose="05000000000000000000" pitchFamily="2" charset="2"/>
              <a:buChar char="Ø"/>
            </a:pPr>
            <a:r>
              <a:rPr lang="en-US" dirty="0" smtClean="0"/>
              <a:t>Project Soft Costs</a:t>
            </a:r>
          </a:p>
        </p:txBody>
      </p:sp>
      <p:sp>
        <p:nvSpPr>
          <p:cNvPr id="2" name="TextBox 1"/>
          <p:cNvSpPr txBox="1"/>
          <p:nvPr/>
        </p:nvSpPr>
        <p:spPr>
          <a:xfrm>
            <a:off x="4953000" y="1600200"/>
            <a:ext cx="3733800" cy="4267200"/>
          </a:xfrm>
          <a:prstGeom prst="rect">
            <a:avLst/>
          </a:prstGeom>
          <a:noFill/>
        </p:spPr>
        <p:txBody>
          <a:bodyPr wrap="square" rtlCol="0">
            <a:spAutoFit/>
          </a:bodyPr>
          <a:lstStyle/>
          <a:p>
            <a:pPr lvl="0">
              <a:spcBef>
                <a:spcPts val="700"/>
              </a:spcBef>
              <a:buClr>
                <a:srgbClr val="297FD5"/>
              </a:buClr>
              <a:buSzPct val="60000"/>
            </a:pPr>
            <a:r>
              <a:rPr lang="en-US" sz="2900" u="sng" dirty="0">
                <a:solidFill>
                  <a:prstClr val="black"/>
                </a:solidFill>
              </a:rPr>
              <a:t>Ineligible Uses</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Non-housing</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Non-low-income housing</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Shelters</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Off-Site Infrastructure</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Project Reserves</a:t>
            </a:r>
          </a:p>
          <a:p>
            <a:pPr marL="640080" lvl="1" indent="-274320">
              <a:spcBef>
                <a:spcPts val="550"/>
              </a:spcBef>
              <a:buClr>
                <a:srgbClr val="629DD1"/>
              </a:buClr>
              <a:buSzPct val="70000"/>
              <a:buFont typeface="Wingdings" panose="05000000000000000000" pitchFamily="2" charset="2"/>
              <a:buChar char="Ø"/>
            </a:pPr>
            <a:r>
              <a:rPr lang="en-US" sz="2600" dirty="0">
                <a:solidFill>
                  <a:prstClr val="black"/>
                </a:solidFill>
              </a:rPr>
              <a:t>Public Housing</a:t>
            </a:r>
          </a:p>
        </p:txBody>
      </p:sp>
    </p:spTree>
    <p:extLst>
      <p:ext uri="{BB962C8B-B14F-4D97-AF65-F5344CB8AC3E}">
        <p14:creationId xmlns:p14="http://schemas.microsoft.com/office/powerpoint/2010/main" val="2108411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Federal: Project </a:t>
            </a:r>
            <a:r>
              <a:rPr lang="en-US" sz="2800" dirty="0" smtClean="0"/>
              <a:t>Timeline</a:t>
            </a:r>
            <a:endParaRPr lang="en-US" sz="2800" dirty="0"/>
          </a:p>
        </p:txBody>
      </p:sp>
      <p:sp>
        <p:nvSpPr>
          <p:cNvPr id="5" name="Content Placeholder 4"/>
          <p:cNvSpPr>
            <a:spLocks noGrp="1"/>
          </p:cNvSpPr>
          <p:nvPr>
            <p:ph sz="quarter" idx="1"/>
          </p:nvPr>
        </p:nvSpPr>
        <p:spPr>
          <a:xfrm>
            <a:off x="612648" y="1600200"/>
            <a:ext cx="8302752" cy="4495800"/>
          </a:xfrm>
        </p:spPr>
        <p:txBody>
          <a:bodyPr>
            <a:normAutofit/>
          </a:bodyPr>
          <a:lstStyle/>
          <a:p>
            <a:pPr>
              <a:buFont typeface="Wingdings" panose="05000000000000000000" pitchFamily="2" charset="2"/>
              <a:buChar char="Ø"/>
            </a:pPr>
            <a:r>
              <a:rPr lang="en-US" sz="3200" dirty="0" smtClean="0"/>
              <a:t>Project Deadlines</a:t>
            </a:r>
          </a:p>
          <a:p>
            <a:pPr lvl="1">
              <a:buFont typeface="Wingdings" panose="05000000000000000000" pitchFamily="2" charset="2"/>
              <a:buChar char="Ø"/>
            </a:pPr>
            <a:r>
              <a:rPr lang="en-US" dirty="0" smtClean="0"/>
              <a:t>Initial Draw: within 12 months of set-up in IDIS</a:t>
            </a:r>
          </a:p>
          <a:p>
            <a:pPr lvl="1">
              <a:buFont typeface="Wingdings" panose="05000000000000000000" pitchFamily="2" charset="2"/>
              <a:buChar char="Ø"/>
            </a:pPr>
            <a:r>
              <a:rPr lang="en-US" dirty="0" smtClean="0"/>
              <a:t>Completion: 4 </a:t>
            </a:r>
            <a:r>
              <a:rPr lang="en-US" dirty="0" smtClean="0"/>
              <a:t>years* </a:t>
            </a:r>
            <a:r>
              <a:rPr lang="en-US" dirty="0" smtClean="0"/>
              <a:t>from commitment to completion</a:t>
            </a:r>
          </a:p>
          <a:p>
            <a:pPr lvl="2">
              <a:buFont typeface="Wingdings" panose="05000000000000000000" pitchFamily="2" charset="2"/>
              <a:buChar char="Ø"/>
            </a:pPr>
            <a:r>
              <a:rPr lang="en-US" dirty="0" smtClean="0"/>
              <a:t>Construction Completion and all funds drawn</a:t>
            </a:r>
          </a:p>
          <a:p>
            <a:pPr lvl="1">
              <a:buFont typeface="Wingdings" panose="05000000000000000000" pitchFamily="2" charset="2"/>
              <a:buChar char="Ø"/>
            </a:pPr>
            <a:r>
              <a:rPr lang="en-US" dirty="0" smtClean="0"/>
              <a:t>Occupancy: 18 months to rent all </a:t>
            </a:r>
            <a:r>
              <a:rPr lang="en-US" dirty="0" smtClean="0"/>
              <a:t>units</a:t>
            </a:r>
          </a:p>
          <a:p>
            <a:pPr marL="365760" lvl="1" indent="0">
              <a:buNone/>
            </a:pPr>
            <a:endParaRPr lang="en-US" dirty="0"/>
          </a:p>
          <a:p>
            <a:pPr marL="365760" lvl="1" indent="0">
              <a:buNone/>
            </a:pPr>
            <a:r>
              <a:rPr lang="en-US" sz="1800" dirty="0" smtClean="0"/>
              <a:t>*2 years </a:t>
            </a:r>
            <a:r>
              <a:rPr lang="en-US" sz="1800" dirty="0" smtClean="0"/>
              <a:t>allowed for completion w</a:t>
            </a:r>
            <a:r>
              <a:rPr lang="en-US" sz="1800" dirty="0" smtClean="0"/>
              <a:t>hen combined with the Housing Credit Program </a:t>
            </a:r>
            <a:endParaRPr lang="en-US" sz="1800" dirty="0" smtClean="0"/>
          </a:p>
        </p:txBody>
      </p:sp>
    </p:spTree>
    <p:extLst>
      <p:ext uri="{BB962C8B-B14F-4D97-AF65-F5344CB8AC3E}">
        <p14:creationId xmlns:p14="http://schemas.microsoft.com/office/powerpoint/2010/main" val="1645015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solidFill>
                  <a:srgbClr val="242852"/>
                </a:solidFill>
              </a:rPr>
              <a:t>Federal: </a:t>
            </a:r>
            <a:r>
              <a:rPr lang="en-US" sz="2800" dirty="0">
                <a:solidFill>
                  <a:srgbClr val="242852"/>
                </a:solidFill>
              </a:rPr>
              <a:t>Project Timeline</a:t>
            </a:r>
            <a:endParaRPr lang="en-US" sz="28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502109002"/>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3886200" y="2667000"/>
            <a:ext cx="609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38600" y="3886200"/>
            <a:ext cx="4572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5029200" y="2433101"/>
            <a:ext cx="1752600" cy="1981200"/>
          </a:xfrm>
          <a:prstGeom prst="arc">
            <a:avLst>
              <a:gd name="adj1" fmla="val 12553368"/>
              <a:gd name="adj2" fmla="val 21534986"/>
            </a:avLst>
          </a:prstGeom>
          <a:ln w="19050" cmpd="sng">
            <a:solidFill>
              <a:srgbClr val="FF0000"/>
            </a:solidFill>
          </a:ln>
          <a:effectLst>
            <a:outerShdw blurRad="50800" dist="508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p:cNvSpPr txBox="1"/>
          <p:nvPr/>
        </p:nvSpPr>
        <p:spPr>
          <a:xfrm>
            <a:off x="5181600" y="2133600"/>
            <a:ext cx="1600200" cy="307777"/>
          </a:xfrm>
          <a:prstGeom prst="rect">
            <a:avLst/>
          </a:prstGeom>
          <a:noFill/>
        </p:spPr>
        <p:txBody>
          <a:bodyPr wrap="square" rtlCol="0">
            <a:spAutoFit/>
          </a:bodyPr>
          <a:lstStyle/>
          <a:p>
            <a:pPr algn="ctr"/>
            <a:r>
              <a:rPr lang="en-US" sz="1400" b="1" dirty="0" smtClean="0">
                <a:solidFill>
                  <a:srgbClr val="FF0000"/>
                </a:solidFill>
              </a:rPr>
              <a:t>Maximum 4 </a:t>
            </a:r>
            <a:r>
              <a:rPr lang="en-US" sz="1400" b="1" dirty="0" smtClean="0">
                <a:solidFill>
                  <a:srgbClr val="FF0000"/>
                </a:solidFill>
              </a:rPr>
              <a:t>years*</a:t>
            </a:r>
            <a:endParaRPr lang="en-US" sz="1400" b="1" dirty="0">
              <a:solidFill>
                <a:srgbClr val="FF0000"/>
              </a:solidFill>
            </a:endParaRPr>
          </a:p>
        </p:txBody>
      </p:sp>
      <p:sp>
        <p:nvSpPr>
          <p:cNvPr id="30" name="TextBox 29"/>
          <p:cNvSpPr txBox="1"/>
          <p:nvPr/>
        </p:nvSpPr>
        <p:spPr>
          <a:xfrm>
            <a:off x="7162800" y="4264223"/>
            <a:ext cx="1066800" cy="307777"/>
          </a:xfrm>
          <a:prstGeom prst="rect">
            <a:avLst/>
          </a:prstGeom>
          <a:noFill/>
        </p:spPr>
        <p:txBody>
          <a:bodyPr wrap="square" rtlCol="0">
            <a:spAutoFit/>
          </a:bodyPr>
          <a:lstStyle/>
          <a:p>
            <a:pPr algn="ctr"/>
            <a:r>
              <a:rPr lang="en-US" sz="1400" b="1" dirty="0" smtClean="0">
                <a:solidFill>
                  <a:srgbClr val="FF0000"/>
                </a:solidFill>
              </a:rPr>
              <a:t>18 months</a:t>
            </a:r>
            <a:endParaRPr lang="en-US" sz="1400" b="1" dirty="0">
              <a:solidFill>
                <a:srgbClr val="FF0000"/>
              </a:solidFill>
            </a:endParaRPr>
          </a:p>
        </p:txBody>
      </p:sp>
      <p:sp>
        <p:nvSpPr>
          <p:cNvPr id="2" name="Rectangle 1"/>
          <p:cNvSpPr/>
          <p:nvPr/>
        </p:nvSpPr>
        <p:spPr>
          <a:xfrm>
            <a:off x="1219200" y="5830669"/>
            <a:ext cx="7467600" cy="307777"/>
          </a:xfrm>
          <a:prstGeom prst="rect">
            <a:avLst/>
          </a:prstGeom>
        </p:spPr>
        <p:txBody>
          <a:bodyPr wrap="square">
            <a:spAutoFit/>
          </a:bodyPr>
          <a:lstStyle/>
          <a:p>
            <a:pPr marL="365760" lvl="1" indent="0">
              <a:buNone/>
            </a:pPr>
            <a:r>
              <a:rPr lang="en-US" sz="1400" dirty="0"/>
              <a:t>*2 years </a:t>
            </a:r>
            <a:r>
              <a:rPr lang="en-US" sz="1400" dirty="0" smtClean="0"/>
              <a:t>maximum </a:t>
            </a:r>
            <a:r>
              <a:rPr lang="en-US" sz="1400" dirty="0"/>
              <a:t>when combined with the Housing Credit Program </a:t>
            </a:r>
          </a:p>
        </p:txBody>
      </p:sp>
    </p:spTree>
    <p:extLst>
      <p:ext uri="{BB962C8B-B14F-4D97-AF65-F5344CB8AC3E}">
        <p14:creationId xmlns:p14="http://schemas.microsoft.com/office/powerpoint/2010/main" val="136601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Cross-Cutting /Other Federal Requirements</a:t>
            </a:r>
            <a:endParaRPr lang="en-US" sz="2800" dirty="0"/>
          </a:p>
        </p:txBody>
      </p:sp>
      <p:sp>
        <p:nvSpPr>
          <p:cNvPr id="5" name="Content Placeholder 4"/>
          <p:cNvSpPr>
            <a:spLocks noGrp="1"/>
          </p:cNvSpPr>
          <p:nvPr>
            <p:ph sz="quarter" idx="1"/>
          </p:nvPr>
        </p:nvSpPr>
        <p:spPr>
          <a:xfrm>
            <a:off x="841248" y="1600200"/>
            <a:ext cx="8150352" cy="3810000"/>
          </a:xfrm>
        </p:spPr>
        <p:txBody>
          <a:bodyPr>
            <a:normAutofit lnSpcReduction="10000"/>
          </a:bodyPr>
          <a:lstStyle/>
          <a:p>
            <a:pPr>
              <a:buFont typeface="Wingdings" panose="05000000000000000000" pitchFamily="2" charset="2"/>
              <a:buChar char="Ø"/>
            </a:pPr>
            <a:r>
              <a:rPr lang="en-US" dirty="0" smtClean="0"/>
              <a:t>HOME recipients are responsible for all applicable Federal Requirements</a:t>
            </a:r>
          </a:p>
          <a:p>
            <a:pPr lvl="1">
              <a:buFont typeface="Wingdings" panose="05000000000000000000" pitchFamily="2" charset="2"/>
              <a:buChar char="Ø"/>
            </a:pPr>
            <a:r>
              <a:rPr lang="en-US" dirty="0" smtClean="0"/>
              <a:t>Environmental Review</a:t>
            </a:r>
            <a:endParaRPr lang="en-US" dirty="0" smtClean="0"/>
          </a:p>
          <a:p>
            <a:pPr lvl="1">
              <a:buFont typeface="Wingdings" panose="05000000000000000000" pitchFamily="2" charset="2"/>
              <a:buChar char="Ø"/>
            </a:pPr>
            <a:r>
              <a:rPr lang="en-US" dirty="0" smtClean="0"/>
              <a:t>Relocation: URA &amp; HCDA 1974 S. 104(d)</a:t>
            </a:r>
          </a:p>
          <a:p>
            <a:pPr lvl="1">
              <a:buFont typeface="Wingdings" panose="05000000000000000000" pitchFamily="2" charset="2"/>
              <a:buChar char="Ø"/>
            </a:pPr>
            <a:r>
              <a:rPr lang="en-US" dirty="0" smtClean="0"/>
              <a:t>Labor: Davis Bacon (if 12+ units)</a:t>
            </a:r>
          </a:p>
          <a:p>
            <a:pPr lvl="1">
              <a:buFont typeface="Wingdings" panose="05000000000000000000" pitchFamily="2" charset="2"/>
              <a:buChar char="Ø"/>
            </a:pPr>
            <a:r>
              <a:rPr lang="en-US" dirty="0" smtClean="0"/>
              <a:t>EEO, M/WBE, Section </a:t>
            </a:r>
            <a:r>
              <a:rPr lang="en-US" dirty="0" smtClean="0"/>
              <a:t>3</a:t>
            </a:r>
            <a:endParaRPr lang="en-US" dirty="0" smtClean="0"/>
          </a:p>
          <a:p>
            <a:pPr lvl="1">
              <a:buFont typeface="Wingdings" panose="05000000000000000000" pitchFamily="2" charset="2"/>
              <a:buChar char="Ø"/>
            </a:pPr>
            <a:r>
              <a:rPr lang="en-US" dirty="0" smtClean="0"/>
              <a:t>Fair </a:t>
            </a:r>
            <a:r>
              <a:rPr lang="en-US" dirty="0" smtClean="0"/>
              <a:t>Housing </a:t>
            </a:r>
            <a:r>
              <a:rPr lang="en-US" dirty="0" smtClean="0"/>
              <a:t>&amp; </a:t>
            </a:r>
            <a:r>
              <a:rPr lang="en-US" dirty="0" smtClean="0"/>
              <a:t>Accessibility</a:t>
            </a:r>
            <a:r>
              <a:rPr lang="en-US" dirty="0" smtClean="0"/>
              <a:t>: Section 504 &amp; </a:t>
            </a:r>
            <a:r>
              <a:rPr lang="en-US" dirty="0" smtClean="0"/>
              <a:t>FHAA</a:t>
            </a:r>
          </a:p>
          <a:p>
            <a:pPr>
              <a:buFont typeface="Wingdings" panose="05000000000000000000" pitchFamily="2" charset="2"/>
              <a:buChar char="Ø"/>
            </a:pPr>
            <a:r>
              <a:rPr lang="en-US" dirty="0">
                <a:hlinkClick r:id="rId3"/>
              </a:rPr>
              <a:t>www.hudexchange.info/manage-a-program</a:t>
            </a:r>
            <a:r>
              <a:rPr lang="en-US" dirty="0" smtClean="0">
                <a:hlinkClick r:id="rId3"/>
              </a:rPr>
              <a:t>/</a:t>
            </a:r>
            <a:endParaRPr lang="en-US" dirty="0" smtClean="0"/>
          </a:p>
          <a:p>
            <a:pPr>
              <a:buFont typeface="Wingdings" panose="05000000000000000000" pitchFamily="2" charset="2"/>
              <a:buChar char="Ø"/>
            </a:pPr>
            <a:endParaRPr lang="en-US" dirty="0" smtClean="0"/>
          </a:p>
          <a:p>
            <a:pPr marL="365760" lvl="1" indent="0">
              <a:buNone/>
            </a:pPr>
            <a:endParaRPr lang="en-US" dirty="0" smtClean="0"/>
          </a:p>
        </p:txBody>
      </p:sp>
    </p:spTree>
    <p:extLst>
      <p:ext uri="{BB962C8B-B14F-4D97-AF65-F5344CB8AC3E}">
        <p14:creationId xmlns:p14="http://schemas.microsoft.com/office/powerpoint/2010/main" val="2198660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smtClean="0"/>
              <a:t>HOME Assisted Units - HAUs</a:t>
            </a:r>
            <a:endParaRPr lang="en-US" sz="2800" dirty="0"/>
          </a:p>
        </p:txBody>
      </p:sp>
      <p:sp>
        <p:nvSpPr>
          <p:cNvPr id="5" name="Content Placeholder 4"/>
          <p:cNvSpPr>
            <a:spLocks noGrp="1"/>
          </p:cNvSpPr>
          <p:nvPr>
            <p:ph sz="quarter" idx="1"/>
          </p:nvPr>
        </p:nvSpPr>
        <p:spPr/>
        <p:txBody>
          <a:bodyPr>
            <a:normAutofit/>
          </a:bodyPr>
          <a:lstStyle/>
          <a:p>
            <a:pPr>
              <a:buFont typeface="Wingdings" panose="05000000000000000000" pitchFamily="2" charset="2"/>
              <a:buChar char="Ø"/>
            </a:pPr>
            <a:r>
              <a:rPr lang="en-US" sz="2800" dirty="0" smtClean="0"/>
              <a:t>Any unit that receives HOME funds is considered HOME assisted.</a:t>
            </a:r>
          </a:p>
          <a:p>
            <a:pPr>
              <a:buFont typeface="Wingdings" panose="05000000000000000000" pitchFamily="2" charset="2"/>
              <a:buChar char="Ø"/>
            </a:pPr>
            <a:r>
              <a:rPr lang="en-US" sz="2800" dirty="0" smtClean="0"/>
              <a:t>HOME units are subject to all HOME requirements, (income restrictions, property standards, affordability period, etc.)</a:t>
            </a:r>
          </a:p>
          <a:p>
            <a:pPr marL="365760" lvl="1" indent="0">
              <a:buNone/>
            </a:pPr>
            <a:r>
              <a:rPr lang="en-US" sz="1400" dirty="0" smtClean="0"/>
              <a:t>                                                                                                                                  </a:t>
            </a:r>
          </a:p>
        </p:txBody>
      </p:sp>
    </p:spTree>
    <p:extLst>
      <p:ext uri="{BB962C8B-B14F-4D97-AF65-F5344CB8AC3E}">
        <p14:creationId xmlns:p14="http://schemas.microsoft.com/office/powerpoint/2010/main" val="3201935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dirty="0"/>
              <a:t>P</a:t>
            </a:r>
            <a:r>
              <a:rPr lang="en-US" sz="2800" dirty="0" smtClean="0"/>
              <a:t>rogram Compliance - The </a:t>
            </a:r>
            <a:r>
              <a:rPr lang="en-US" sz="2800" dirty="0" smtClean="0"/>
              <a:t>5 P’s of Compliance</a:t>
            </a:r>
            <a:endParaRPr lang="en-US" sz="2800" dirty="0"/>
          </a:p>
        </p:txBody>
      </p:sp>
      <p:sp>
        <p:nvSpPr>
          <p:cNvPr id="5" name="Content Placeholder 4"/>
          <p:cNvSpPr>
            <a:spLocks noGrp="1"/>
          </p:cNvSpPr>
          <p:nvPr>
            <p:ph sz="quarter" idx="1"/>
          </p:nvPr>
        </p:nvSpPr>
        <p:spPr>
          <a:xfrm>
            <a:off x="685800" y="1600200"/>
            <a:ext cx="8153400" cy="4953000"/>
          </a:xfrm>
        </p:spPr>
        <p:txBody>
          <a:bodyPr>
            <a:normAutofit/>
          </a:bodyPr>
          <a:lstStyle/>
          <a:p>
            <a:pPr>
              <a:buFont typeface="Wingdings" panose="05000000000000000000" pitchFamily="2" charset="2"/>
              <a:buChar char="Ø"/>
            </a:pPr>
            <a:r>
              <a:rPr lang="en-US" sz="3000" dirty="0" smtClean="0"/>
              <a:t>Statutory cornerstones for HOME Assisted Units</a:t>
            </a:r>
          </a:p>
          <a:p>
            <a:pPr lvl="1">
              <a:buFont typeface="Wingdings" panose="05000000000000000000" pitchFamily="2" charset="2"/>
              <a:buChar char="Ø"/>
            </a:pPr>
            <a:r>
              <a:rPr lang="en-US" sz="3000" b="1" u="sng" dirty="0" smtClean="0">
                <a:solidFill>
                  <a:schemeClr val="accent2">
                    <a:lumMod val="75000"/>
                  </a:schemeClr>
                </a:solidFill>
              </a:rPr>
              <a:t>P</a:t>
            </a:r>
            <a:r>
              <a:rPr lang="en-US" sz="3000" dirty="0" smtClean="0"/>
              <a:t>eople – income</a:t>
            </a:r>
          </a:p>
          <a:p>
            <a:pPr lvl="1">
              <a:buFont typeface="Wingdings" panose="05000000000000000000" pitchFamily="2" charset="2"/>
              <a:buChar char="Ø"/>
            </a:pPr>
            <a:r>
              <a:rPr lang="en-US" sz="3000" b="1" u="sng" dirty="0">
                <a:solidFill>
                  <a:schemeClr val="accent2">
                    <a:lumMod val="75000"/>
                  </a:schemeClr>
                </a:solidFill>
              </a:rPr>
              <a:t>P</a:t>
            </a:r>
            <a:r>
              <a:rPr lang="en-US" sz="3000" dirty="0" smtClean="0"/>
              <a:t>rice – rent limits</a:t>
            </a:r>
          </a:p>
          <a:p>
            <a:pPr lvl="1">
              <a:buFont typeface="Wingdings" panose="05000000000000000000" pitchFamily="2" charset="2"/>
              <a:buChar char="Ø"/>
            </a:pPr>
            <a:r>
              <a:rPr lang="en-US" sz="3000" b="1" u="sng" dirty="0">
                <a:solidFill>
                  <a:schemeClr val="accent2">
                    <a:lumMod val="75000"/>
                  </a:schemeClr>
                </a:solidFill>
              </a:rPr>
              <a:t>P</a:t>
            </a:r>
            <a:r>
              <a:rPr lang="en-US" sz="3000" dirty="0" smtClean="0"/>
              <a:t>roperty – property standards</a:t>
            </a:r>
          </a:p>
          <a:p>
            <a:pPr lvl="1">
              <a:buFont typeface="Wingdings" panose="05000000000000000000" pitchFamily="2" charset="2"/>
              <a:buChar char="Ø"/>
            </a:pPr>
            <a:r>
              <a:rPr lang="en-US" sz="3000" b="1" u="sng" dirty="0">
                <a:solidFill>
                  <a:schemeClr val="accent2">
                    <a:lumMod val="75000"/>
                  </a:schemeClr>
                </a:solidFill>
              </a:rPr>
              <a:t>P</a:t>
            </a:r>
            <a:r>
              <a:rPr lang="en-US" sz="3000" dirty="0" smtClean="0"/>
              <a:t>eriod – 20 year affordability period</a:t>
            </a:r>
          </a:p>
          <a:p>
            <a:pPr lvl="1">
              <a:buFont typeface="Wingdings" panose="05000000000000000000" pitchFamily="2" charset="2"/>
              <a:buChar char="Ø"/>
            </a:pPr>
            <a:r>
              <a:rPr lang="en-US" sz="3000" b="1" u="sng" dirty="0">
                <a:solidFill>
                  <a:schemeClr val="accent2">
                    <a:lumMod val="75000"/>
                  </a:schemeClr>
                </a:solidFill>
              </a:rPr>
              <a:t>P</a:t>
            </a:r>
            <a:r>
              <a:rPr lang="en-US" sz="3000" dirty="0" smtClean="0"/>
              <a:t>olicies: </a:t>
            </a:r>
            <a:r>
              <a:rPr lang="en-US" sz="3000" b="1" u="sng" dirty="0" smtClean="0">
                <a:solidFill>
                  <a:schemeClr val="accent2">
                    <a:lumMod val="75000"/>
                  </a:schemeClr>
                </a:solidFill>
              </a:rPr>
              <a:t>p</a:t>
            </a:r>
            <a:r>
              <a:rPr lang="en-US" sz="3000" dirty="0" smtClean="0"/>
              <a:t>rocess, </a:t>
            </a:r>
            <a:r>
              <a:rPr lang="en-US" sz="3000" b="1" u="sng" dirty="0">
                <a:solidFill>
                  <a:schemeClr val="accent2">
                    <a:lumMod val="75000"/>
                  </a:schemeClr>
                </a:solidFill>
              </a:rPr>
              <a:t>p</a:t>
            </a:r>
            <a:r>
              <a:rPr lang="en-US" sz="3000" dirty="0" smtClean="0"/>
              <a:t>rocedures, </a:t>
            </a:r>
            <a:r>
              <a:rPr lang="en-US" sz="3000" b="1" u="sng" dirty="0">
                <a:solidFill>
                  <a:schemeClr val="accent2">
                    <a:lumMod val="75000"/>
                  </a:schemeClr>
                </a:solidFill>
              </a:rPr>
              <a:t>p</a:t>
            </a:r>
            <a:r>
              <a:rPr lang="en-US" sz="3000" dirty="0" smtClean="0"/>
              <a:t>aper</a:t>
            </a:r>
            <a:endParaRPr lang="en-US" sz="3000" dirty="0"/>
          </a:p>
          <a:p>
            <a:pPr marL="365760" lvl="1" indent="0">
              <a:buNone/>
            </a:pPr>
            <a:r>
              <a:rPr lang="en-US" sz="1400" dirty="0" smtClean="0"/>
              <a:t>    </a:t>
            </a:r>
            <a:endParaRPr lang="en-US" sz="1400" dirty="0" smtClean="0"/>
          </a:p>
          <a:p>
            <a:pPr marL="365760" lvl="1" indent="0">
              <a:buNone/>
            </a:pPr>
            <a:endParaRPr lang="en-US" sz="1400" dirty="0" smtClean="0"/>
          </a:p>
          <a:p>
            <a:pPr marL="365760" lvl="1" indent="0">
              <a:buNone/>
            </a:pPr>
            <a:endParaRPr lang="en-US" sz="1400" dirty="0" smtClean="0"/>
          </a:p>
          <a:p>
            <a:pPr marL="365760" lvl="1" indent="0">
              <a:buNone/>
            </a:pPr>
            <a:endParaRPr lang="en-US" sz="1400" dirty="0"/>
          </a:p>
          <a:p>
            <a:pPr marL="365760" lvl="1" indent="0">
              <a:buNone/>
            </a:pPr>
            <a:r>
              <a:rPr lang="en-US" sz="1400" dirty="0" smtClean="0"/>
              <a:t>Franke</a:t>
            </a:r>
            <a:r>
              <a:rPr lang="en-US" sz="1400" dirty="0"/>
              <a:t>, Monte. "HOME Essentials." Lecture, The HFA Institute, J.W. Marriott, Washington D.C., January 10, 2016</a:t>
            </a:r>
            <a:r>
              <a:rPr lang="en-US" sz="1400" dirty="0" smtClean="0"/>
              <a:t>.</a:t>
            </a:r>
            <a:r>
              <a:rPr lang="en-US" sz="1400" dirty="0" smtClean="0"/>
              <a:t> </a:t>
            </a:r>
            <a:endParaRPr lang="en-US" sz="1400" dirty="0" smtClean="0"/>
          </a:p>
        </p:txBody>
      </p:sp>
      <p:cxnSp>
        <p:nvCxnSpPr>
          <p:cNvPr id="3" name="Straight Connector 2"/>
          <p:cNvCxnSpPr/>
          <p:nvPr/>
        </p:nvCxnSpPr>
        <p:spPr>
          <a:xfrm>
            <a:off x="1143000" y="5867400"/>
            <a:ext cx="411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559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Objectives</a:t>
            </a:r>
            <a:endParaRPr lang="en-US" dirty="0"/>
          </a:p>
        </p:txBody>
      </p:sp>
      <p:sp>
        <p:nvSpPr>
          <p:cNvPr id="5" name="Content Placeholder 4"/>
          <p:cNvSpPr>
            <a:spLocks noGrp="1"/>
          </p:cNvSpPr>
          <p:nvPr>
            <p:ph sz="quarter" idx="1"/>
          </p:nvPr>
        </p:nvSpPr>
        <p:spPr/>
        <p:txBody>
          <a:bodyPr/>
          <a:lstStyle/>
          <a:p>
            <a:pPr marL="0" indent="0">
              <a:buNone/>
            </a:pPr>
            <a:r>
              <a:rPr lang="en-US" dirty="0"/>
              <a:t>Understand:</a:t>
            </a:r>
          </a:p>
          <a:p>
            <a:pPr>
              <a:buFont typeface="Wingdings" panose="05000000000000000000" pitchFamily="2" charset="2"/>
              <a:buChar char="Ø"/>
            </a:pPr>
            <a:r>
              <a:rPr lang="en-US" dirty="0"/>
              <a:t>AHFA’s </a:t>
            </a:r>
            <a:r>
              <a:rPr lang="en-US" dirty="0" smtClean="0"/>
              <a:t>role </a:t>
            </a:r>
            <a:r>
              <a:rPr lang="en-US" dirty="0"/>
              <a:t>in Affordable Housing in Alabama</a:t>
            </a:r>
          </a:p>
          <a:p>
            <a:pPr>
              <a:buFont typeface="Wingdings" panose="05000000000000000000" pitchFamily="2" charset="2"/>
              <a:buChar char="Ø"/>
            </a:pPr>
            <a:r>
              <a:rPr lang="en-US" dirty="0"/>
              <a:t>AHFA Housing Credit Program and Requirements</a:t>
            </a:r>
          </a:p>
          <a:p>
            <a:pPr>
              <a:buFont typeface="Wingdings" panose="05000000000000000000" pitchFamily="2" charset="2"/>
              <a:buChar char="Ø"/>
            </a:pPr>
            <a:r>
              <a:rPr lang="en-US" dirty="0"/>
              <a:t>AHFA HOME Program and Requirements</a:t>
            </a:r>
          </a:p>
          <a:p>
            <a:pPr>
              <a:buFont typeface="Wingdings" panose="05000000000000000000" pitchFamily="2" charset="2"/>
              <a:buChar char="Ø"/>
            </a:pPr>
            <a:r>
              <a:rPr lang="en-US" dirty="0"/>
              <a:t>AHFA Application Cycle</a:t>
            </a:r>
          </a:p>
          <a:p>
            <a:pPr>
              <a:buFont typeface="Wingdings" panose="05000000000000000000" pitchFamily="2" charset="2"/>
              <a:buChar char="Ø"/>
            </a:pPr>
            <a:r>
              <a:rPr lang="en-US" dirty="0"/>
              <a:t>Award Processes and Timelines</a:t>
            </a:r>
          </a:p>
          <a:p>
            <a:pPr>
              <a:buFont typeface="Wingdings" panose="05000000000000000000" pitchFamily="2" charset="2"/>
              <a:buChar char="Ø"/>
            </a:pPr>
            <a:r>
              <a:rPr lang="en-US" dirty="0"/>
              <a:t>AHFA Program Compliance</a:t>
            </a:r>
          </a:p>
          <a:p>
            <a:pPr>
              <a:buFont typeface="Wingdings" panose="05000000000000000000" pitchFamily="2" charset="2"/>
              <a:buChar char="Ø"/>
            </a:pPr>
            <a:r>
              <a:rPr lang="en-US" dirty="0"/>
              <a:t>Success Stories and Development Spotlights</a:t>
            </a:r>
          </a:p>
          <a:p>
            <a:endParaRPr lang="en-US" dirty="0"/>
          </a:p>
        </p:txBody>
      </p:sp>
    </p:spTree>
    <p:extLst>
      <p:ext uri="{BB962C8B-B14F-4D97-AF65-F5344CB8AC3E}">
        <p14:creationId xmlns:p14="http://schemas.microsoft.com/office/powerpoint/2010/main" val="842311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3000" b="1" u="sng" dirty="0">
                <a:solidFill>
                  <a:srgbClr val="297FD5">
                    <a:lumMod val="75000"/>
                  </a:srgbClr>
                </a:solidFill>
                <a:ea typeface="+mn-ea"/>
                <a:cs typeface="+mn-cs"/>
              </a:rPr>
              <a:t>P</a:t>
            </a:r>
            <a:r>
              <a:rPr lang="en-US" sz="3000" dirty="0">
                <a:solidFill>
                  <a:prstClr val="black"/>
                </a:solidFill>
                <a:ea typeface="+mn-ea"/>
                <a:cs typeface="+mn-cs"/>
              </a:rPr>
              <a:t>eople </a:t>
            </a:r>
            <a:r>
              <a:rPr lang="en-US" sz="2800" dirty="0" smtClean="0"/>
              <a:t>: Income </a:t>
            </a:r>
            <a:r>
              <a:rPr lang="en-US" sz="2800" dirty="0" smtClean="0"/>
              <a:t>and Rent Restrictions</a:t>
            </a:r>
            <a:endParaRPr lang="en-US" sz="2800" dirty="0"/>
          </a:p>
        </p:txBody>
      </p:sp>
      <p:sp>
        <p:nvSpPr>
          <p:cNvPr id="5" name="Content Placeholder 4"/>
          <p:cNvSpPr>
            <a:spLocks noGrp="1"/>
          </p:cNvSpPr>
          <p:nvPr>
            <p:ph sz="quarter" idx="1"/>
          </p:nvPr>
        </p:nvSpPr>
        <p:spPr/>
        <p:txBody>
          <a:bodyPr>
            <a:normAutofit fontScale="92500" lnSpcReduction="20000"/>
          </a:bodyPr>
          <a:lstStyle/>
          <a:p>
            <a:pPr>
              <a:buFont typeface="Wingdings" panose="05000000000000000000" pitchFamily="2" charset="2"/>
              <a:buChar char="Ø"/>
            </a:pPr>
            <a:r>
              <a:rPr lang="en-US" sz="2400" dirty="0"/>
              <a:t>An owner </a:t>
            </a:r>
            <a:r>
              <a:rPr lang="en-US" sz="2400" dirty="0" smtClean="0"/>
              <a:t>must meet the following occupancy </a:t>
            </a:r>
            <a:r>
              <a:rPr lang="en-US" sz="2400" dirty="0"/>
              <a:t>restrictions:</a:t>
            </a:r>
          </a:p>
          <a:p>
            <a:pPr lvl="1">
              <a:buFont typeface="Wingdings" panose="05000000000000000000" pitchFamily="2" charset="2"/>
              <a:buChar char="Ø"/>
            </a:pPr>
            <a:r>
              <a:rPr lang="en-US" sz="2400" dirty="0" smtClean="0"/>
              <a:t>At </a:t>
            </a:r>
            <a:r>
              <a:rPr lang="en-US" sz="2400" dirty="0"/>
              <a:t>least twenty percent (20%) of the </a:t>
            </a:r>
            <a:r>
              <a:rPr lang="en-US" sz="2400" dirty="0" smtClean="0"/>
              <a:t>units are rent restricted </a:t>
            </a:r>
            <a:r>
              <a:rPr lang="en-US" sz="2400" dirty="0"/>
              <a:t>at or below the fifty percent (50%) rent level with the remaining eighty percent (80%) of the </a:t>
            </a:r>
            <a:r>
              <a:rPr lang="en-US" sz="2400" dirty="0" smtClean="0"/>
              <a:t>units restricted </a:t>
            </a:r>
            <a:r>
              <a:rPr lang="en-US" sz="2400" dirty="0"/>
              <a:t>at or below the sixty percent (60%) rent level or fair market value whichever is less as defined by the rent limits published by HUD.</a:t>
            </a:r>
          </a:p>
          <a:p>
            <a:pPr lvl="1">
              <a:buFont typeface="Wingdings" panose="05000000000000000000" pitchFamily="2" charset="2"/>
              <a:buChar char="Ø"/>
            </a:pPr>
            <a:r>
              <a:rPr lang="en-US" sz="2400" dirty="0"/>
              <a:t>At least twenty percent (20%) of </a:t>
            </a:r>
            <a:r>
              <a:rPr lang="en-US" sz="2400" dirty="0" smtClean="0"/>
              <a:t>the </a:t>
            </a:r>
            <a:r>
              <a:rPr lang="en-US" sz="2400" dirty="0"/>
              <a:t>units in this project shall be rent restricted and occupied by individuals whose income is fifty percent (50%) or less of the area median income with the remaining eighty percent (80%) of the </a:t>
            </a:r>
            <a:r>
              <a:rPr lang="en-US" sz="2400" dirty="0" smtClean="0"/>
              <a:t>units </a:t>
            </a:r>
            <a:r>
              <a:rPr lang="en-US" sz="2400" dirty="0"/>
              <a:t>to be rent restricted and occupied by individuals whose income is sixty percent (60%) or less of the area median income. </a:t>
            </a:r>
            <a:endParaRPr lang="en-US" sz="2400" dirty="0" smtClean="0"/>
          </a:p>
          <a:p>
            <a:pPr marL="365760" lvl="1" indent="0">
              <a:buNone/>
            </a:pPr>
            <a:endParaRPr lang="en-US" sz="2400" dirty="0"/>
          </a:p>
          <a:p>
            <a:pPr marL="365760" lvl="1" indent="0">
              <a:buNone/>
            </a:pPr>
            <a:r>
              <a:rPr lang="en-US" sz="14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2348252932"/>
              </p:ext>
            </p:extLst>
          </p:nvPr>
        </p:nvGraphicFramePr>
        <p:xfrm>
          <a:off x="1219200" y="5181600"/>
          <a:ext cx="7086600" cy="1112520"/>
        </p:xfrm>
        <a:graphic>
          <a:graphicData uri="http://schemas.openxmlformats.org/drawingml/2006/table">
            <a:tbl>
              <a:tblPr firstRow="1" bandRow="1">
                <a:tableStyleId>{5C22544A-7EE6-4342-B048-85BDC9FD1C3A}</a:tableStyleId>
              </a:tblPr>
              <a:tblGrid>
                <a:gridCol w="3543300"/>
                <a:gridCol w="3543300"/>
              </a:tblGrid>
              <a:tr h="370840">
                <a:tc>
                  <a:txBody>
                    <a:bodyPr/>
                    <a:lstStyle/>
                    <a:p>
                      <a:pPr algn="ctr"/>
                      <a:r>
                        <a:rPr lang="en-US" dirty="0" smtClean="0"/>
                        <a:t>Rent</a:t>
                      </a:r>
                      <a:r>
                        <a:rPr lang="en-US" baseline="0" dirty="0" smtClean="0"/>
                        <a:t> for </a:t>
                      </a:r>
                      <a:r>
                        <a:rPr lang="en-US" dirty="0" smtClean="0"/>
                        <a:t>Units</a:t>
                      </a:r>
                      <a:endParaRPr lang="en-US" dirty="0"/>
                    </a:p>
                  </a:txBody>
                  <a:tcPr/>
                </a:tc>
                <a:tc>
                  <a:txBody>
                    <a:bodyPr/>
                    <a:lstStyle/>
                    <a:p>
                      <a:pPr algn="ctr"/>
                      <a:r>
                        <a:rPr lang="en-US" dirty="0" smtClean="0"/>
                        <a:t>Income</a:t>
                      </a:r>
                      <a:r>
                        <a:rPr lang="en-US" baseline="0" dirty="0" smtClean="0"/>
                        <a:t> of Tenants</a:t>
                      </a:r>
                      <a:endParaRPr lang="en-US" dirty="0"/>
                    </a:p>
                  </a:txBody>
                  <a:tcPr/>
                </a:tc>
              </a:tr>
              <a:tr h="370840">
                <a:tc>
                  <a:txBody>
                    <a:bodyPr/>
                    <a:lstStyle/>
                    <a:p>
                      <a:pPr algn="ctr"/>
                      <a:r>
                        <a:rPr lang="en-US" dirty="0" smtClean="0"/>
                        <a:t>20% of units @ 50% Rent</a:t>
                      </a:r>
                      <a:r>
                        <a:rPr lang="en-US" baseline="0" dirty="0" smtClean="0"/>
                        <a:t> Level</a:t>
                      </a:r>
                      <a:endParaRPr lang="en-US" dirty="0"/>
                    </a:p>
                  </a:txBody>
                  <a:tcPr/>
                </a:tc>
                <a:tc>
                  <a:txBody>
                    <a:bodyPr/>
                    <a:lstStyle/>
                    <a:p>
                      <a:pPr algn="ctr"/>
                      <a:r>
                        <a:rPr lang="en-US" dirty="0" smtClean="0"/>
                        <a:t>20% of occupants</a:t>
                      </a:r>
                      <a:r>
                        <a:rPr lang="en-US" baseline="0" dirty="0" smtClean="0"/>
                        <a:t> @ 50% </a:t>
                      </a:r>
                      <a:r>
                        <a:rPr lang="en-US" u="none" baseline="0" dirty="0" smtClean="0"/>
                        <a:t>AMI</a:t>
                      </a:r>
                      <a:endParaRPr lang="en-US" u="sng" dirty="0"/>
                    </a:p>
                  </a:txBody>
                  <a:tcPr/>
                </a:tc>
              </a:tr>
              <a:tr h="370840">
                <a:tc>
                  <a:txBody>
                    <a:bodyPr/>
                    <a:lstStyle/>
                    <a:p>
                      <a:pPr algn="ctr"/>
                      <a:r>
                        <a:rPr lang="en-US" dirty="0" smtClean="0"/>
                        <a:t>80% of units</a:t>
                      </a:r>
                      <a:r>
                        <a:rPr lang="en-US" baseline="0" dirty="0" smtClean="0"/>
                        <a:t> </a:t>
                      </a:r>
                      <a:r>
                        <a:rPr lang="en-US" dirty="0" smtClean="0"/>
                        <a:t>@ 60% Rent Level</a:t>
                      </a:r>
                      <a:endParaRPr lang="en-US" dirty="0"/>
                    </a:p>
                  </a:txBody>
                  <a:tcPr/>
                </a:tc>
                <a:tc>
                  <a:txBody>
                    <a:bodyPr/>
                    <a:lstStyle/>
                    <a:p>
                      <a:pPr algn="ctr"/>
                      <a:r>
                        <a:rPr lang="en-US" dirty="0" smtClean="0"/>
                        <a:t>80% of occupants</a:t>
                      </a:r>
                      <a:r>
                        <a:rPr lang="en-US" baseline="0" dirty="0" smtClean="0"/>
                        <a:t> @ 60% AMI</a:t>
                      </a:r>
                      <a:endParaRPr lang="en-US" dirty="0"/>
                    </a:p>
                  </a:txBody>
                  <a:tcPr/>
                </a:tc>
              </a:tr>
            </a:tbl>
          </a:graphicData>
        </a:graphic>
      </p:graphicFrame>
    </p:spTree>
    <p:extLst>
      <p:ext uri="{BB962C8B-B14F-4D97-AF65-F5344CB8AC3E}">
        <p14:creationId xmlns:p14="http://schemas.microsoft.com/office/powerpoint/2010/main" val="4206088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3000" b="1" u="sng" dirty="0">
                <a:solidFill>
                  <a:srgbClr val="297FD5">
                    <a:lumMod val="75000"/>
                  </a:srgbClr>
                </a:solidFill>
                <a:ea typeface="+mn-ea"/>
                <a:cs typeface="+mn-cs"/>
              </a:rPr>
              <a:t>P</a:t>
            </a:r>
            <a:r>
              <a:rPr lang="en-US" sz="3000" dirty="0">
                <a:solidFill>
                  <a:prstClr val="black"/>
                </a:solidFill>
                <a:ea typeface="+mn-ea"/>
                <a:cs typeface="+mn-cs"/>
              </a:rPr>
              <a:t>rice </a:t>
            </a:r>
            <a:r>
              <a:rPr lang="en-US" sz="2800" dirty="0" smtClean="0"/>
              <a:t>: </a:t>
            </a:r>
            <a:r>
              <a:rPr lang="en-US" sz="2800" dirty="0" smtClean="0"/>
              <a:t>Affordability</a:t>
            </a:r>
            <a:endParaRPr lang="en-US" sz="2800" dirty="0"/>
          </a:p>
        </p:txBody>
      </p:sp>
      <p:sp>
        <p:nvSpPr>
          <p:cNvPr id="5" name="Content Placeholder 4"/>
          <p:cNvSpPr>
            <a:spLocks noGrp="1"/>
          </p:cNvSpPr>
          <p:nvPr>
            <p:ph sz="quarter" idx="1"/>
          </p:nvPr>
        </p:nvSpPr>
        <p:spPr>
          <a:xfrm>
            <a:off x="612648" y="1600200"/>
            <a:ext cx="8153400" cy="2819400"/>
          </a:xfrm>
        </p:spPr>
        <p:txBody>
          <a:bodyPr>
            <a:normAutofit/>
          </a:bodyPr>
          <a:lstStyle/>
          <a:p>
            <a:pPr>
              <a:buFont typeface="Wingdings" panose="05000000000000000000" pitchFamily="2" charset="2"/>
              <a:buChar char="Ø"/>
            </a:pPr>
            <a:r>
              <a:rPr lang="en-US" sz="3000" dirty="0" smtClean="0"/>
              <a:t>Rent Limits</a:t>
            </a:r>
          </a:p>
          <a:p>
            <a:pPr lvl="1">
              <a:buFont typeface="Wingdings" panose="05000000000000000000" pitchFamily="2" charset="2"/>
              <a:buChar char="Ø"/>
            </a:pPr>
            <a:r>
              <a:rPr lang="en-US" sz="2400" dirty="0" smtClean="0"/>
              <a:t>HUD </a:t>
            </a:r>
            <a:r>
              <a:rPr lang="en-US" sz="2400" dirty="0" smtClean="0"/>
              <a:t>publishes annually</a:t>
            </a:r>
          </a:p>
          <a:p>
            <a:pPr lvl="1">
              <a:buFont typeface="Wingdings" panose="05000000000000000000" pitchFamily="2" charset="2"/>
              <a:buChar char="Ø"/>
            </a:pPr>
            <a:r>
              <a:rPr lang="en-US" sz="2400" dirty="0" smtClean="0"/>
              <a:t>All rents adjusted for tenant-paid utility allowances</a:t>
            </a:r>
          </a:p>
          <a:p>
            <a:pPr lvl="1">
              <a:buFont typeface="Wingdings" panose="05000000000000000000" pitchFamily="2" charset="2"/>
              <a:buChar char="Ø"/>
            </a:pPr>
            <a:r>
              <a:rPr lang="en-US" sz="2400" dirty="0" smtClean="0"/>
              <a:t>AHFA must approve rents annually</a:t>
            </a:r>
          </a:p>
          <a:p>
            <a:pPr lvl="1">
              <a:buFont typeface="Wingdings" panose="05000000000000000000" pitchFamily="2" charset="2"/>
              <a:buChar char="Ø"/>
            </a:pPr>
            <a:r>
              <a:rPr lang="en-US" sz="2400" dirty="0" smtClean="0"/>
              <a:t>Limits on fees beyond rent (92.214)</a:t>
            </a:r>
            <a:endParaRPr lang="en-US" sz="2400" dirty="0"/>
          </a:p>
          <a:p>
            <a:pPr marL="365760" lvl="1" indent="0">
              <a:buNone/>
            </a:pPr>
            <a:r>
              <a:rPr lang="en-US" sz="1400" dirty="0" smtClean="0"/>
              <a:t>                                                                                                                                  </a:t>
            </a:r>
          </a:p>
        </p:txBody>
      </p:sp>
    </p:spTree>
    <p:extLst>
      <p:ext uri="{BB962C8B-B14F-4D97-AF65-F5344CB8AC3E}">
        <p14:creationId xmlns:p14="http://schemas.microsoft.com/office/powerpoint/2010/main" val="4022879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3000" b="1" u="sng" dirty="0">
                <a:solidFill>
                  <a:srgbClr val="297FD5">
                    <a:lumMod val="75000"/>
                  </a:srgbClr>
                </a:solidFill>
                <a:ea typeface="+mn-ea"/>
                <a:cs typeface="+mn-cs"/>
              </a:rPr>
              <a:t>P</a:t>
            </a:r>
            <a:r>
              <a:rPr lang="en-US" sz="3000" dirty="0">
                <a:solidFill>
                  <a:prstClr val="black"/>
                </a:solidFill>
                <a:ea typeface="+mn-ea"/>
                <a:cs typeface="+mn-cs"/>
              </a:rPr>
              <a:t>roperty </a:t>
            </a:r>
            <a:r>
              <a:rPr lang="en-US" sz="2800" dirty="0" smtClean="0"/>
              <a:t>: </a:t>
            </a:r>
            <a:r>
              <a:rPr lang="en-US" sz="2800" dirty="0" smtClean="0"/>
              <a:t>Property Standards</a:t>
            </a:r>
            <a:endParaRPr lang="en-US" sz="2800" dirty="0"/>
          </a:p>
        </p:txBody>
      </p:sp>
      <p:sp>
        <p:nvSpPr>
          <p:cNvPr id="5" name="Content Placeholder 4"/>
          <p:cNvSpPr>
            <a:spLocks noGrp="1"/>
          </p:cNvSpPr>
          <p:nvPr>
            <p:ph sz="quarter" idx="1"/>
          </p:nvPr>
        </p:nvSpPr>
        <p:spPr/>
        <p:txBody>
          <a:bodyPr>
            <a:noAutofit/>
          </a:bodyPr>
          <a:lstStyle/>
          <a:p>
            <a:pPr>
              <a:buFont typeface="Wingdings" panose="05000000000000000000" pitchFamily="2" charset="2"/>
              <a:buChar char="Ø"/>
            </a:pPr>
            <a:r>
              <a:rPr lang="en-US" sz="2400" dirty="0" smtClean="0"/>
              <a:t>All HAUs must meet property standards to ensure decent &amp; sustainable housing</a:t>
            </a:r>
          </a:p>
          <a:p>
            <a:pPr>
              <a:buFont typeface="Wingdings" panose="05000000000000000000" pitchFamily="2" charset="2"/>
              <a:buChar char="Ø"/>
            </a:pPr>
            <a:r>
              <a:rPr lang="en-US" sz="2400" dirty="0" smtClean="0"/>
              <a:t>All HAUs must meet applicable state/local codes (or model codes in absence)</a:t>
            </a:r>
          </a:p>
          <a:p>
            <a:pPr>
              <a:buFont typeface="Wingdings" panose="05000000000000000000" pitchFamily="2" charset="2"/>
              <a:buChar char="Ø"/>
            </a:pPr>
            <a:r>
              <a:rPr lang="en-US" sz="2400" dirty="0" smtClean="0"/>
              <a:t>Applicable for the full </a:t>
            </a:r>
            <a:r>
              <a:rPr lang="en-US" sz="2400" dirty="0" smtClean="0"/>
              <a:t>affordability </a:t>
            </a:r>
            <a:r>
              <a:rPr lang="en-US" sz="2400" dirty="0" smtClean="0"/>
              <a:t>period</a:t>
            </a:r>
          </a:p>
          <a:p>
            <a:pPr lvl="1">
              <a:buFont typeface="Wingdings" panose="05000000000000000000" pitchFamily="2" charset="2"/>
              <a:buChar char="Ø"/>
            </a:pPr>
            <a:r>
              <a:rPr lang="en-US" sz="2400" dirty="0" smtClean="0"/>
              <a:t>Owners certify annually</a:t>
            </a:r>
          </a:p>
          <a:p>
            <a:pPr>
              <a:buFont typeface="Wingdings" panose="05000000000000000000" pitchFamily="2" charset="2"/>
              <a:buChar char="Ø"/>
            </a:pPr>
            <a:r>
              <a:rPr lang="en-US" sz="2400" dirty="0" smtClean="0"/>
              <a:t>Additional </a:t>
            </a:r>
            <a:r>
              <a:rPr lang="en-US" sz="2400" dirty="0" smtClean="0"/>
              <a:t>HUD standards</a:t>
            </a:r>
          </a:p>
          <a:p>
            <a:pPr lvl="1">
              <a:buFont typeface="Wingdings" panose="05000000000000000000" pitchFamily="2" charset="2"/>
              <a:buChar char="Ø"/>
            </a:pPr>
            <a:r>
              <a:rPr lang="en-US" sz="2400" dirty="0" smtClean="0"/>
              <a:t>Federal requirements (e.g., LBP, accessibility</a:t>
            </a:r>
            <a:r>
              <a:rPr lang="en-US" sz="2400" dirty="0" smtClean="0"/>
              <a:t>)</a:t>
            </a:r>
            <a:endParaRPr lang="en-US" sz="2400" dirty="0" smtClean="0"/>
          </a:p>
        </p:txBody>
      </p:sp>
    </p:spTree>
    <p:extLst>
      <p:ext uri="{BB962C8B-B14F-4D97-AF65-F5344CB8AC3E}">
        <p14:creationId xmlns:p14="http://schemas.microsoft.com/office/powerpoint/2010/main" val="1719202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HOME Overview</a:t>
            </a:r>
            <a:br>
              <a:rPr lang="en-US" sz="3800" dirty="0" smtClean="0"/>
            </a:br>
            <a:r>
              <a:rPr lang="en-US" sz="2800" b="1" u="sng" dirty="0">
                <a:solidFill>
                  <a:schemeClr val="accent2">
                    <a:lumMod val="75000"/>
                  </a:schemeClr>
                </a:solidFill>
              </a:rPr>
              <a:t>P</a:t>
            </a:r>
            <a:r>
              <a:rPr lang="en-US" sz="2800" dirty="0"/>
              <a:t>eriod </a:t>
            </a:r>
            <a:r>
              <a:rPr lang="en-US" sz="2800" dirty="0" smtClean="0"/>
              <a:t>– Affordability Period</a:t>
            </a:r>
            <a:endParaRPr lang="en-US" sz="2800" dirty="0"/>
          </a:p>
        </p:txBody>
      </p:sp>
      <p:sp>
        <p:nvSpPr>
          <p:cNvPr id="5" name="Content Placeholder 4"/>
          <p:cNvSpPr>
            <a:spLocks noGrp="1"/>
          </p:cNvSpPr>
          <p:nvPr>
            <p:ph sz="quarter" idx="1"/>
          </p:nvPr>
        </p:nvSpPr>
        <p:spPr>
          <a:xfrm>
            <a:off x="612648" y="1600200"/>
            <a:ext cx="8531352" cy="4114800"/>
          </a:xfrm>
        </p:spPr>
        <p:txBody>
          <a:bodyPr>
            <a:noAutofit/>
          </a:bodyPr>
          <a:lstStyle/>
          <a:p>
            <a:pPr>
              <a:buFont typeface="Wingdings" panose="05000000000000000000" pitchFamily="2" charset="2"/>
              <a:buChar char="Ø"/>
            </a:pPr>
            <a:r>
              <a:rPr lang="en-US" sz="2400" dirty="0" smtClean="0"/>
              <a:t>Deed restriction (Land Use Restrictive Covenant)</a:t>
            </a:r>
          </a:p>
          <a:p>
            <a:pPr>
              <a:buFont typeface="Wingdings" panose="05000000000000000000" pitchFamily="2" charset="2"/>
              <a:buChar char="Ø"/>
            </a:pPr>
            <a:r>
              <a:rPr lang="en-US" sz="2700" dirty="0" smtClean="0"/>
              <a:t>20 year Affordability </a:t>
            </a:r>
            <a:r>
              <a:rPr lang="en-US" sz="2700" dirty="0" smtClean="0"/>
              <a:t>period for </a:t>
            </a:r>
            <a:r>
              <a:rPr lang="en-US" sz="2700" dirty="0" smtClean="0"/>
              <a:t>New </a:t>
            </a:r>
            <a:r>
              <a:rPr lang="en-US" sz="2700" dirty="0"/>
              <a:t>C</a:t>
            </a:r>
            <a:r>
              <a:rPr lang="en-US" sz="2700" dirty="0" smtClean="0"/>
              <a:t>onstruction </a:t>
            </a:r>
            <a:r>
              <a:rPr lang="en-US" sz="2700" dirty="0"/>
              <a:t>R</a:t>
            </a:r>
            <a:r>
              <a:rPr lang="en-US" sz="2700" dirty="0" smtClean="0"/>
              <a:t>ental</a:t>
            </a:r>
            <a:endParaRPr lang="en-US" sz="2700" dirty="0" smtClean="0"/>
          </a:p>
          <a:p>
            <a:pPr>
              <a:buFont typeface="Wingdings" panose="05000000000000000000" pitchFamily="2" charset="2"/>
              <a:buChar char="Ø"/>
            </a:pPr>
            <a:r>
              <a:rPr lang="en-US" sz="2400" dirty="0" smtClean="0"/>
              <a:t>During </a:t>
            </a:r>
            <a:r>
              <a:rPr lang="en-US" sz="2400" dirty="0" smtClean="0"/>
              <a:t>Affordability Period (reviewed annually):</a:t>
            </a:r>
            <a:endParaRPr lang="en-US" sz="2400" dirty="0" smtClean="0"/>
          </a:p>
          <a:p>
            <a:pPr lvl="1">
              <a:buFont typeface="Wingdings" panose="05000000000000000000" pitchFamily="2" charset="2"/>
              <a:buChar char="Ø"/>
            </a:pPr>
            <a:r>
              <a:rPr lang="en-US" dirty="0" smtClean="0"/>
              <a:t>92.252(f</a:t>
            </a:r>
            <a:r>
              <a:rPr lang="en-US" dirty="0"/>
              <a:t>)(2): owners must provide info </a:t>
            </a:r>
            <a:r>
              <a:rPr lang="en-US" dirty="0" smtClean="0"/>
              <a:t>to </a:t>
            </a:r>
            <a:r>
              <a:rPr lang="en-US" dirty="0"/>
              <a:t>PJ.</a:t>
            </a:r>
          </a:p>
          <a:p>
            <a:pPr lvl="2">
              <a:buFont typeface="Wingdings" panose="05000000000000000000" pitchFamily="2" charset="2"/>
              <a:buChar char="Ø"/>
            </a:pPr>
            <a:r>
              <a:rPr lang="en-US" dirty="0"/>
              <a:t>Certify property standards</a:t>
            </a:r>
          </a:p>
          <a:p>
            <a:pPr lvl="1">
              <a:buFont typeface="Wingdings" panose="05000000000000000000" pitchFamily="2" charset="2"/>
              <a:buChar char="Ø"/>
            </a:pPr>
            <a:r>
              <a:rPr lang="en-US" dirty="0"/>
              <a:t>92.504(d): on-site sample of files &amp; property inspections.</a:t>
            </a:r>
          </a:p>
          <a:p>
            <a:pPr lvl="2">
              <a:buFont typeface="Wingdings" panose="05000000000000000000" pitchFamily="2" charset="2"/>
              <a:buChar char="Ø"/>
            </a:pPr>
            <a:r>
              <a:rPr lang="en-US" dirty="0"/>
              <a:t>Within 12 months of completion &amp; every </a:t>
            </a:r>
            <a:r>
              <a:rPr lang="en-US" dirty="0" smtClean="0"/>
              <a:t>3* years.</a:t>
            </a:r>
            <a:endParaRPr lang="en-US" dirty="0"/>
          </a:p>
          <a:p>
            <a:pPr lvl="1">
              <a:buFont typeface="Wingdings" panose="05000000000000000000" pitchFamily="2" charset="2"/>
              <a:buChar char="Ø"/>
            </a:pPr>
            <a:r>
              <a:rPr lang="en-US" dirty="0"/>
              <a:t>92.504(d)(2): annual financial </a:t>
            </a:r>
            <a:r>
              <a:rPr lang="en-US" dirty="0" smtClean="0"/>
              <a:t>oversight</a:t>
            </a:r>
          </a:p>
          <a:p>
            <a:pPr marL="0" indent="0">
              <a:buNone/>
            </a:pPr>
            <a:r>
              <a:rPr lang="en-US" sz="1400" dirty="0" smtClean="0"/>
              <a:t>*AHFA conducts annual onsite inspections.</a:t>
            </a:r>
            <a:endParaRPr lang="en-US" sz="1400" dirty="0"/>
          </a:p>
          <a:p>
            <a:pPr lvl="1">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3520635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1" algn="l" rtl="0">
              <a:spcBef>
                <a:spcPct val="0"/>
              </a:spcBef>
            </a:pPr>
            <a:r>
              <a:rPr lang="en-US" sz="3800" dirty="0" smtClean="0"/>
              <a:t>HOME Overview</a:t>
            </a:r>
            <a:br>
              <a:rPr lang="en-US" sz="3800" dirty="0" smtClean="0"/>
            </a:br>
            <a:r>
              <a:rPr lang="en-US" sz="2800" u="sng" dirty="0" smtClean="0">
                <a:solidFill>
                  <a:schemeClr val="accent2">
                    <a:lumMod val="75000"/>
                  </a:schemeClr>
                </a:solidFill>
              </a:rPr>
              <a:t>P</a:t>
            </a:r>
            <a:r>
              <a:rPr lang="en-US" sz="2800" dirty="0" smtClean="0"/>
              <a:t>olicies: </a:t>
            </a:r>
            <a:r>
              <a:rPr lang="en-US" sz="2800" u="sng" dirty="0" smtClean="0">
                <a:solidFill>
                  <a:schemeClr val="accent2">
                    <a:lumMod val="75000"/>
                  </a:schemeClr>
                </a:solidFill>
              </a:rPr>
              <a:t>p</a:t>
            </a:r>
            <a:r>
              <a:rPr lang="en-US" sz="2800" dirty="0" smtClean="0"/>
              <a:t>rocess, </a:t>
            </a:r>
            <a:r>
              <a:rPr lang="en-US" sz="2800" u="sng" dirty="0" smtClean="0">
                <a:solidFill>
                  <a:schemeClr val="accent2">
                    <a:lumMod val="75000"/>
                  </a:schemeClr>
                </a:solidFill>
              </a:rPr>
              <a:t>p</a:t>
            </a:r>
            <a:r>
              <a:rPr lang="en-US" sz="2800" dirty="0" smtClean="0"/>
              <a:t>rocedures, </a:t>
            </a:r>
            <a:r>
              <a:rPr lang="en-US" sz="2800" u="sng" dirty="0" smtClean="0">
                <a:solidFill>
                  <a:schemeClr val="accent2">
                    <a:lumMod val="75000"/>
                  </a:schemeClr>
                </a:solidFill>
              </a:rPr>
              <a:t>p</a:t>
            </a:r>
            <a:r>
              <a:rPr lang="en-US" sz="2800" dirty="0" smtClean="0"/>
              <a:t>aper</a:t>
            </a:r>
            <a:endParaRPr lang="en-US" sz="2800" dirty="0"/>
          </a:p>
        </p:txBody>
      </p:sp>
      <p:sp>
        <p:nvSpPr>
          <p:cNvPr id="5" name="Content Placeholder 4"/>
          <p:cNvSpPr>
            <a:spLocks noGrp="1"/>
          </p:cNvSpPr>
          <p:nvPr>
            <p:ph sz="quarter" idx="1"/>
          </p:nvPr>
        </p:nvSpPr>
        <p:spPr/>
        <p:txBody>
          <a:bodyPr>
            <a:normAutofit/>
          </a:bodyPr>
          <a:lstStyle/>
          <a:p>
            <a:pPr marL="365760" lvl="1" indent="0">
              <a:buNone/>
            </a:pPr>
            <a:r>
              <a:rPr lang="en-US" sz="1400" dirty="0" smtClean="0"/>
              <a:t>                                                                                                                                  </a:t>
            </a:r>
          </a:p>
        </p:txBody>
      </p:sp>
      <p:graphicFrame>
        <p:nvGraphicFramePr>
          <p:cNvPr id="2" name="Diagram 1"/>
          <p:cNvGraphicFramePr/>
          <p:nvPr>
            <p:extLst>
              <p:ext uri="{D42A27DB-BD31-4B8C-83A1-F6EECF244321}">
                <p14:modId xmlns:p14="http://schemas.microsoft.com/office/powerpoint/2010/main" val="2858493865"/>
              </p:ext>
            </p:extLst>
          </p:nvPr>
        </p:nvGraphicFramePr>
        <p:xfrm>
          <a:off x="838200" y="17526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19200" y="6019800"/>
            <a:ext cx="5867400" cy="307777"/>
          </a:xfrm>
          <a:prstGeom prst="rect">
            <a:avLst/>
          </a:prstGeom>
          <a:noFill/>
        </p:spPr>
        <p:txBody>
          <a:bodyPr wrap="square" rtlCol="0">
            <a:spAutoFit/>
          </a:bodyPr>
          <a:lstStyle/>
          <a:p>
            <a:r>
              <a:rPr lang="en-US" sz="1400" dirty="0" smtClean="0"/>
              <a:t>*Provided as Addendum to AHFA HOME Written Agreement </a:t>
            </a:r>
            <a:endParaRPr lang="en-US" sz="1400" dirty="0"/>
          </a:p>
        </p:txBody>
      </p:sp>
    </p:spTree>
    <p:extLst>
      <p:ext uri="{BB962C8B-B14F-4D97-AF65-F5344CB8AC3E}">
        <p14:creationId xmlns:p14="http://schemas.microsoft.com/office/powerpoint/2010/main" val="3465179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730276"/>
            <a:ext cx="7391400" cy="338554"/>
          </a:xfrm>
          <a:prstGeom prst="rect">
            <a:avLst/>
          </a:prstGeom>
          <a:noFill/>
        </p:spPr>
        <p:txBody>
          <a:bodyPr wrap="square" rtlCol="0">
            <a:spAutoFit/>
          </a:bodyPr>
          <a:lstStyle/>
          <a:p>
            <a:r>
              <a:rPr lang="en-US" sz="1600" dirty="0" smtClean="0"/>
              <a:t>Q. </a:t>
            </a:r>
            <a:r>
              <a:rPr lang="en-US" sz="1600" dirty="0" smtClean="0"/>
              <a:t>What are HAUs?</a:t>
            </a:r>
            <a:endParaRPr lang="en-US" sz="1600" dirty="0" smtClean="0"/>
          </a:p>
        </p:txBody>
      </p:sp>
      <p:sp>
        <p:nvSpPr>
          <p:cNvPr id="5" name="TextBox 4"/>
          <p:cNvSpPr txBox="1"/>
          <p:nvPr/>
        </p:nvSpPr>
        <p:spPr>
          <a:xfrm>
            <a:off x="1371600" y="2023646"/>
            <a:ext cx="7391400" cy="338554"/>
          </a:xfrm>
          <a:prstGeom prst="rect">
            <a:avLst/>
          </a:prstGeom>
          <a:noFill/>
        </p:spPr>
        <p:txBody>
          <a:bodyPr wrap="square" rtlCol="0">
            <a:spAutoFit/>
          </a:bodyPr>
          <a:lstStyle/>
          <a:p>
            <a:r>
              <a:rPr lang="en-US" sz="1600" dirty="0"/>
              <a:t>	</a:t>
            </a:r>
            <a:r>
              <a:rPr lang="en-US" sz="1600" dirty="0" smtClean="0"/>
              <a:t>A: </a:t>
            </a:r>
            <a:r>
              <a:rPr lang="en-US" sz="1600" dirty="0" smtClean="0"/>
              <a:t>HOME Assisted Units</a:t>
            </a:r>
            <a:endParaRPr lang="en-US" sz="1600" dirty="0" smtClean="0"/>
          </a:p>
        </p:txBody>
      </p:sp>
      <p:sp>
        <p:nvSpPr>
          <p:cNvPr id="6" name="TextBox 5"/>
          <p:cNvSpPr txBox="1"/>
          <p:nvPr/>
        </p:nvSpPr>
        <p:spPr>
          <a:xfrm>
            <a:off x="1371600" y="2819400"/>
            <a:ext cx="7391400" cy="338554"/>
          </a:xfrm>
          <a:prstGeom prst="rect">
            <a:avLst/>
          </a:prstGeom>
          <a:noFill/>
        </p:spPr>
        <p:txBody>
          <a:bodyPr wrap="square" rtlCol="0">
            <a:spAutoFit/>
          </a:bodyPr>
          <a:lstStyle/>
          <a:p>
            <a:r>
              <a:rPr lang="en-US" sz="1600" dirty="0" smtClean="0"/>
              <a:t>Q. </a:t>
            </a:r>
            <a:r>
              <a:rPr lang="en-US" sz="1600" dirty="0" smtClean="0"/>
              <a:t>How long is the HOME Affordability Period?</a:t>
            </a:r>
            <a:endParaRPr lang="en-US" sz="1600" dirty="0" smtClean="0"/>
          </a:p>
        </p:txBody>
      </p:sp>
      <p:sp>
        <p:nvSpPr>
          <p:cNvPr id="7" name="TextBox 6"/>
          <p:cNvSpPr txBox="1"/>
          <p:nvPr/>
        </p:nvSpPr>
        <p:spPr>
          <a:xfrm>
            <a:off x="1371600" y="3093660"/>
            <a:ext cx="7391400" cy="338554"/>
          </a:xfrm>
          <a:prstGeom prst="rect">
            <a:avLst/>
          </a:prstGeom>
          <a:noFill/>
        </p:spPr>
        <p:txBody>
          <a:bodyPr wrap="square" rtlCol="0">
            <a:spAutoFit/>
          </a:bodyPr>
          <a:lstStyle/>
          <a:p>
            <a:r>
              <a:rPr lang="en-US" sz="1600" dirty="0"/>
              <a:t>	</a:t>
            </a:r>
            <a:r>
              <a:rPr lang="en-US" sz="1600" dirty="0" smtClean="0"/>
              <a:t>A: </a:t>
            </a:r>
            <a:r>
              <a:rPr lang="en-US" sz="1600" dirty="0" smtClean="0"/>
              <a:t>20 Years</a:t>
            </a:r>
            <a:endParaRPr lang="en-US" sz="1600" dirty="0" smtClean="0"/>
          </a:p>
        </p:txBody>
      </p:sp>
      <p:sp>
        <p:nvSpPr>
          <p:cNvPr id="8" name="TextBox 7"/>
          <p:cNvSpPr txBox="1"/>
          <p:nvPr/>
        </p:nvSpPr>
        <p:spPr>
          <a:xfrm>
            <a:off x="1371600" y="3733800"/>
            <a:ext cx="7391400" cy="584775"/>
          </a:xfrm>
          <a:prstGeom prst="rect">
            <a:avLst/>
          </a:prstGeom>
          <a:noFill/>
        </p:spPr>
        <p:txBody>
          <a:bodyPr wrap="square" rtlCol="0">
            <a:spAutoFit/>
          </a:bodyPr>
          <a:lstStyle/>
          <a:p>
            <a:r>
              <a:rPr lang="en-US" sz="1600" dirty="0" smtClean="0"/>
              <a:t>Q. </a:t>
            </a:r>
            <a:r>
              <a:rPr lang="en-US" sz="1600" dirty="0" smtClean="0"/>
              <a:t>What do we refer to as the other federal requirements with which HOME projects must comply?</a:t>
            </a:r>
            <a:endParaRPr lang="en-US" sz="1600" dirty="0" smtClean="0"/>
          </a:p>
        </p:txBody>
      </p:sp>
      <p:sp>
        <p:nvSpPr>
          <p:cNvPr id="9" name="TextBox 8"/>
          <p:cNvSpPr txBox="1"/>
          <p:nvPr/>
        </p:nvSpPr>
        <p:spPr>
          <a:xfrm>
            <a:off x="1371600" y="4259997"/>
            <a:ext cx="7391400" cy="338554"/>
          </a:xfrm>
          <a:prstGeom prst="rect">
            <a:avLst/>
          </a:prstGeom>
          <a:noFill/>
        </p:spPr>
        <p:txBody>
          <a:bodyPr wrap="square" rtlCol="0">
            <a:spAutoFit/>
          </a:bodyPr>
          <a:lstStyle/>
          <a:p>
            <a:r>
              <a:rPr lang="en-US" sz="1600" dirty="0" smtClean="0"/>
              <a:t>	A: </a:t>
            </a:r>
            <a:r>
              <a:rPr lang="en-US" sz="1600" dirty="0" smtClean="0"/>
              <a:t>Cross Cutting Requirements</a:t>
            </a:r>
            <a:endParaRPr lang="en-US" sz="1600" dirty="0" smtClean="0"/>
          </a:p>
        </p:txBody>
      </p:sp>
    </p:spTree>
    <p:extLst>
      <p:ext uri="{BB962C8B-B14F-4D97-AF65-F5344CB8AC3E}">
        <p14:creationId xmlns:p14="http://schemas.microsoft.com/office/powerpoint/2010/main" val="236719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914400"/>
          </a:xfrm>
        </p:spPr>
        <p:txBody>
          <a:bodyPr>
            <a:normAutofit/>
          </a:bodyPr>
          <a:lstStyle/>
          <a:p>
            <a:pPr algn="ctr"/>
            <a:r>
              <a:rPr lang="en-US" dirty="0" smtClean="0"/>
              <a:t>AHFA Program Requirements</a:t>
            </a:r>
            <a:endParaRPr lang="en-US" dirty="0"/>
          </a:p>
        </p:txBody>
      </p:sp>
    </p:spTree>
    <p:extLst>
      <p:ext uri="{BB962C8B-B14F-4D97-AF65-F5344CB8AC3E}">
        <p14:creationId xmlns:p14="http://schemas.microsoft.com/office/powerpoint/2010/main" val="258989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AHFA Program Requirements</a:t>
            </a:r>
            <a:endParaRPr lang="en-US" sz="3800" dirty="0"/>
          </a:p>
        </p:txBody>
      </p:sp>
      <p:sp>
        <p:nvSpPr>
          <p:cNvPr id="5" name="Content Placeholder 4"/>
          <p:cNvSpPr>
            <a:spLocks noGrp="1"/>
          </p:cNvSpPr>
          <p:nvPr>
            <p:ph sz="quarter" idx="1"/>
          </p:nvPr>
        </p:nvSpPr>
        <p:spPr>
          <a:xfrm>
            <a:off x="612648" y="1600200"/>
            <a:ext cx="8153400" cy="5105400"/>
          </a:xfrm>
        </p:spPr>
        <p:txBody>
          <a:bodyPr>
            <a:noAutofit/>
          </a:bodyPr>
          <a:lstStyle/>
          <a:p>
            <a:pPr>
              <a:buFont typeface="Wingdings" panose="05000000000000000000" pitchFamily="2" charset="2"/>
              <a:buChar char="Ø"/>
            </a:pPr>
            <a:r>
              <a:rPr lang="en-US" sz="1800" dirty="0" smtClean="0"/>
              <a:t>Housing Credit QAP and HOME Action Plan (Plans)</a:t>
            </a:r>
          </a:p>
          <a:p>
            <a:pPr lvl="1">
              <a:buFont typeface="Wingdings" panose="05000000000000000000" pitchFamily="2" charset="2"/>
              <a:buChar char="Ø"/>
            </a:pPr>
            <a:r>
              <a:rPr lang="en-US" sz="1800" dirty="0" smtClean="0"/>
              <a:t>Application Fees</a:t>
            </a:r>
          </a:p>
          <a:p>
            <a:pPr lvl="1">
              <a:buFont typeface="Wingdings" panose="05000000000000000000" pitchFamily="2" charset="2"/>
              <a:buChar char="Ø"/>
            </a:pPr>
            <a:r>
              <a:rPr lang="en-US" sz="1800" dirty="0" smtClean="0"/>
              <a:t>Threshold Requirements</a:t>
            </a:r>
          </a:p>
          <a:p>
            <a:pPr lvl="1">
              <a:buFont typeface="Wingdings" panose="05000000000000000000" pitchFamily="2" charset="2"/>
              <a:buChar char="Ø"/>
            </a:pPr>
            <a:r>
              <a:rPr lang="en-US" sz="1800" dirty="0" smtClean="0"/>
              <a:t>Developer/Builder Fees</a:t>
            </a:r>
          </a:p>
          <a:p>
            <a:pPr lvl="1">
              <a:buFont typeface="Wingdings" panose="05000000000000000000" pitchFamily="2" charset="2"/>
              <a:buChar char="Ø"/>
            </a:pPr>
            <a:r>
              <a:rPr lang="en-US" sz="1800" dirty="0" smtClean="0"/>
              <a:t>Reservation Requirements</a:t>
            </a:r>
          </a:p>
          <a:p>
            <a:pPr lvl="1">
              <a:buFont typeface="Wingdings" panose="05000000000000000000" pitchFamily="2" charset="2"/>
              <a:buChar char="Ø"/>
            </a:pPr>
            <a:r>
              <a:rPr lang="en-US" sz="1800" dirty="0" smtClean="0"/>
              <a:t>Negative Actions</a:t>
            </a:r>
          </a:p>
          <a:p>
            <a:pPr lvl="1">
              <a:buFont typeface="Wingdings" panose="05000000000000000000" pitchFamily="2" charset="2"/>
              <a:buChar char="Ø"/>
            </a:pPr>
            <a:r>
              <a:rPr lang="en-US" sz="1800" dirty="0" smtClean="0"/>
              <a:t>Point Scoring System</a:t>
            </a:r>
          </a:p>
          <a:p>
            <a:pPr lvl="1">
              <a:buFont typeface="Wingdings" panose="05000000000000000000" pitchFamily="2" charset="2"/>
              <a:buChar char="Ø"/>
            </a:pPr>
            <a:r>
              <a:rPr lang="en-US" sz="1800" dirty="0" smtClean="0"/>
              <a:t>Environmental Policy</a:t>
            </a:r>
          </a:p>
          <a:p>
            <a:pPr lvl="1">
              <a:buFont typeface="Wingdings" panose="05000000000000000000" pitchFamily="2" charset="2"/>
              <a:buChar char="Ø"/>
            </a:pPr>
            <a:r>
              <a:rPr lang="en-US" sz="1800" dirty="0" smtClean="0"/>
              <a:t>Design Quality Standards and Construction Manual</a:t>
            </a:r>
          </a:p>
          <a:p>
            <a:pPr lvl="1">
              <a:buFont typeface="Wingdings" panose="05000000000000000000" pitchFamily="2" charset="2"/>
              <a:buChar char="Ø"/>
            </a:pPr>
            <a:r>
              <a:rPr lang="en-US" sz="1800" dirty="0" smtClean="0"/>
              <a:t>Compliance Monitoring Procedures/Requirements/Penalties</a:t>
            </a:r>
          </a:p>
          <a:p>
            <a:pPr marL="388620" indent="-342900">
              <a:spcBef>
                <a:spcPts val="1200"/>
              </a:spcBef>
              <a:buFont typeface="Wingdings" panose="05000000000000000000" pitchFamily="2" charset="2"/>
              <a:buChar char="Ø"/>
            </a:pPr>
            <a:r>
              <a:rPr lang="en-US" sz="1800" dirty="0" smtClean="0"/>
              <a:t>Citizen Participation</a:t>
            </a:r>
          </a:p>
          <a:p>
            <a:pPr marL="708660" lvl="1" indent="-342900">
              <a:buFont typeface="Wingdings" panose="05000000000000000000" pitchFamily="2" charset="2"/>
              <a:buChar char="Ø"/>
            </a:pPr>
            <a:r>
              <a:rPr lang="en-US" sz="1800" dirty="0" smtClean="0"/>
              <a:t>Public Hearing</a:t>
            </a:r>
          </a:p>
          <a:p>
            <a:pPr marL="708660" lvl="1" indent="-342900">
              <a:buFont typeface="Wingdings" panose="05000000000000000000" pitchFamily="2" charset="2"/>
              <a:buChar char="Ø"/>
            </a:pPr>
            <a:r>
              <a:rPr lang="en-US" sz="1800" dirty="0" smtClean="0"/>
              <a:t>30-Day Comment Period</a:t>
            </a:r>
          </a:p>
          <a:p>
            <a:pPr marL="708660" lvl="1" indent="-342900">
              <a:buFont typeface="Wingdings" panose="05000000000000000000" pitchFamily="2" charset="2"/>
              <a:buChar char="Ø"/>
            </a:pPr>
            <a:r>
              <a:rPr lang="en-US" sz="1800" dirty="0" smtClean="0"/>
              <a:t>Approval by AHFA Board of Directors, Governor and HUD</a:t>
            </a:r>
            <a:endParaRPr lang="en-US" sz="1800" dirty="0"/>
          </a:p>
          <a:p>
            <a:pPr marL="388620" indent="-342900">
              <a:buFont typeface="Wingdings" panose="05000000000000000000" pitchFamily="2" charset="2"/>
              <a:buChar char="Ø"/>
            </a:pPr>
            <a:endParaRPr lang="en-US" sz="2400" dirty="0" smtClean="0"/>
          </a:p>
          <a:p>
            <a:pPr lvl="2">
              <a:buFont typeface="Wingdings" panose="05000000000000000000" pitchFamily="2" charset="2"/>
              <a:buChar char="Ø"/>
            </a:pPr>
            <a:endParaRPr lang="en-US" sz="18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2537946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Allocation Cycle</a:t>
            </a:r>
            <a:endParaRPr lang="en-US" sz="3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524000"/>
            <a:ext cx="598011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0"/>
            <a:ext cx="2209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49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Allocation Cycle</a:t>
            </a:r>
            <a:endParaRPr lang="en-US" sz="3800"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184795" y="1600200"/>
            <a:ext cx="700936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75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Structure</a:t>
            </a:r>
            <a:endParaRPr lang="en-US" dirty="0"/>
          </a:p>
        </p:txBody>
      </p:sp>
      <p:sp>
        <p:nvSpPr>
          <p:cNvPr id="5" name="Content Placeholder 4"/>
          <p:cNvSpPr>
            <a:spLocks noGrp="1"/>
          </p:cNvSpPr>
          <p:nvPr>
            <p:ph sz="quarter" idx="1"/>
          </p:nvPr>
        </p:nvSpPr>
        <p:spPr/>
        <p:txBody>
          <a:bodyPr>
            <a:normAutofit/>
          </a:bodyPr>
          <a:lstStyle/>
          <a:p>
            <a:pPr marL="0" indent="0">
              <a:buNone/>
            </a:pPr>
            <a:r>
              <a:rPr lang="en-US" dirty="0"/>
              <a:t>Materials:</a:t>
            </a:r>
          </a:p>
          <a:p>
            <a:pPr>
              <a:buFont typeface="Wingdings" panose="05000000000000000000" pitchFamily="2" charset="2"/>
              <a:buChar char="Ø"/>
            </a:pPr>
            <a:r>
              <a:rPr lang="en-US" dirty="0"/>
              <a:t>Agenda</a:t>
            </a:r>
          </a:p>
          <a:p>
            <a:pPr>
              <a:buFont typeface="Wingdings" panose="05000000000000000000" pitchFamily="2" charset="2"/>
              <a:buChar char="Ø"/>
            </a:pPr>
            <a:r>
              <a:rPr lang="en-US" dirty="0" smtClean="0"/>
              <a:t>Resources </a:t>
            </a:r>
            <a:r>
              <a:rPr lang="en-US" dirty="0" smtClean="0"/>
              <a:t>&amp; Points of Reference</a:t>
            </a:r>
            <a:endParaRPr lang="en-US" dirty="0"/>
          </a:p>
          <a:p>
            <a:pPr>
              <a:buFont typeface="Wingdings" panose="05000000000000000000" pitchFamily="2" charset="2"/>
              <a:buChar char="Ø"/>
            </a:pPr>
            <a:r>
              <a:rPr lang="en-US" dirty="0"/>
              <a:t>Overheads</a:t>
            </a:r>
          </a:p>
          <a:p>
            <a:pPr>
              <a:buFont typeface="Wingdings" panose="05000000000000000000" pitchFamily="2" charset="2"/>
              <a:buChar char="Ø"/>
            </a:pPr>
            <a:r>
              <a:rPr lang="en-US" dirty="0"/>
              <a:t>AHFA Web Presentation</a:t>
            </a:r>
          </a:p>
          <a:p>
            <a:pPr marL="0" indent="0">
              <a:buNone/>
            </a:pPr>
            <a:r>
              <a:rPr lang="en-US" dirty="0" smtClean="0"/>
              <a:t>Intermittent </a:t>
            </a:r>
            <a:r>
              <a:rPr lang="en-US" dirty="0"/>
              <a:t>Pop Quizzes for </a:t>
            </a:r>
          </a:p>
        </p:txBody>
      </p:sp>
      <p:sp>
        <p:nvSpPr>
          <p:cNvPr id="2" name="Rectangle 1"/>
          <p:cNvSpPr/>
          <p:nvPr/>
        </p:nvSpPr>
        <p:spPr>
          <a:xfrm>
            <a:off x="4925202" y="3962400"/>
            <a:ext cx="1856598"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Prizes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330731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730276"/>
            <a:ext cx="7391400" cy="584775"/>
          </a:xfrm>
          <a:prstGeom prst="rect">
            <a:avLst/>
          </a:prstGeom>
          <a:noFill/>
        </p:spPr>
        <p:txBody>
          <a:bodyPr wrap="square" rtlCol="0">
            <a:spAutoFit/>
          </a:bodyPr>
          <a:lstStyle/>
          <a:p>
            <a:r>
              <a:rPr lang="en-US" sz="1600" dirty="0" smtClean="0"/>
              <a:t>Q. Interested persons must read and be familiar with the _______ to understand the program requirements for the Housing Credit or HOME Programs?</a:t>
            </a:r>
          </a:p>
        </p:txBody>
      </p:sp>
      <p:sp>
        <p:nvSpPr>
          <p:cNvPr id="5" name="TextBox 4"/>
          <p:cNvSpPr txBox="1"/>
          <p:nvPr/>
        </p:nvSpPr>
        <p:spPr>
          <a:xfrm>
            <a:off x="1524000" y="2234625"/>
            <a:ext cx="7391400" cy="338554"/>
          </a:xfrm>
          <a:prstGeom prst="rect">
            <a:avLst/>
          </a:prstGeom>
          <a:noFill/>
        </p:spPr>
        <p:txBody>
          <a:bodyPr wrap="square" rtlCol="0">
            <a:spAutoFit/>
          </a:bodyPr>
          <a:lstStyle/>
          <a:p>
            <a:r>
              <a:rPr lang="en-US" sz="1600" dirty="0"/>
              <a:t>	</a:t>
            </a:r>
            <a:r>
              <a:rPr lang="en-US" sz="1600" dirty="0" smtClean="0"/>
              <a:t>A: Plans.</a:t>
            </a:r>
            <a:endParaRPr lang="en-US" sz="1600" dirty="0"/>
          </a:p>
        </p:txBody>
      </p:sp>
      <p:sp>
        <p:nvSpPr>
          <p:cNvPr id="6" name="TextBox 5"/>
          <p:cNvSpPr txBox="1"/>
          <p:nvPr/>
        </p:nvSpPr>
        <p:spPr>
          <a:xfrm>
            <a:off x="1371600" y="3418582"/>
            <a:ext cx="7391400" cy="584775"/>
          </a:xfrm>
          <a:prstGeom prst="rect">
            <a:avLst/>
          </a:prstGeom>
          <a:noFill/>
        </p:spPr>
        <p:txBody>
          <a:bodyPr wrap="square" rtlCol="0">
            <a:spAutoFit/>
          </a:bodyPr>
          <a:lstStyle/>
          <a:p>
            <a:r>
              <a:rPr lang="en-US" sz="1600" dirty="0" smtClean="0"/>
              <a:t>Q. As part of the Allocation cycle, a public hearing is held and citizens can participate in a 30-day __________.</a:t>
            </a:r>
          </a:p>
        </p:txBody>
      </p:sp>
      <p:sp>
        <p:nvSpPr>
          <p:cNvPr id="7" name="TextBox 6"/>
          <p:cNvSpPr txBox="1"/>
          <p:nvPr/>
        </p:nvSpPr>
        <p:spPr>
          <a:xfrm>
            <a:off x="1371600" y="4038600"/>
            <a:ext cx="7391400" cy="338554"/>
          </a:xfrm>
          <a:prstGeom prst="rect">
            <a:avLst/>
          </a:prstGeom>
          <a:noFill/>
        </p:spPr>
        <p:txBody>
          <a:bodyPr wrap="square" rtlCol="0">
            <a:spAutoFit/>
          </a:bodyPr>
          <a:lstStyle/>
          <a:p>
            <a:r>
              <a:rPr lang="en-US" sz="1600" dirty="0"/>
              <a:t>	</a:t>
            </a:r>
            <a:r>
              <a:rPr lang="en-US" sz="1600" dirty="0" smtClean="0"/>
              <a:t>A: Commenting Period</a:t>
            </a:r>
            <a:endParaRPr lang="en-US" sz="1600" dirty="0"/>
          </a:p>
        </p:txBody>
      </p:sp>
    </p:spTree>
    <p:extLst>
      <p:ext uri="{BB962C8B-B14F-4D97-AF65-F5344CB8AC3E}">
        <p14:creationId xmlns:p14="http://schemas.microsoft.com/office/powerpoint/2010/main" val="172338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800" dirty="0" smtClean="0"/>
              <a:t>AHFA Housing Credit/HOME Comparison</a:t>
            </a:r>
            <a:endParaRPr lang="en-US" sz="2800" dirty="0"/>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3641062549"/>
              </p:ext>
            </p:extLst>
          </p:nvPr>
        </p:nvGraphicFramePr>
        <p:xfrm>
          <a:off x="612775" y="1600200"/>
          <a:ext cx="8153400" cy="487172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endParaRPr lang="en-US" dirty="0"/>
                    </a:p>
                  </a:txBody>
                  <a:tcPr/>
                </a:tc>
                <a:tc>
                  <a:txBody>
                    <a:bodyPr/>
                    <a:lstStyle/>
                    <a:p>
                      <a:pPr algn="ctr"/>
                      <a:r>
                        <a:rPr lang="en-US" dirty="0" smtClean="0"/>
                        <a:t>Housing Credit</a:t>
                      </a:r>
                      <a:endParaRPr lang="en-US" dirty="0"/>
                    </a:p>
                  </a:txBody>
                  <a:tcPr/>
                </a:tc>
                <a:tc>
                  <a:txBody>
                    <a:bodyPr/>
                    <a:lstStyle/>
                    <a:p>
                      <a:pPr algn="ctr"/>
                      <a:r>
                        <a:rPr lang="en-US" dirty="0" smtClean="0"/>
                        <a:t>HOME</a:t>
                      </a:r>
                      <a:endParaRPr lang="en-US" dirty="0"/>
                    </a:p>
                  </a:txBody>
                  <a:tcPr/>
                </a:tc>
              </a:tr>
              <a:tr h="370840">
                <a:tc>
                  <a:txBody>
                    <a:bodyPr/>
                    <a:lstStyle/>
                    <a:p>
                      <a:r>
                        <a:rPr lang="en-US" dirty="0" smtClean="0"/>
                        <a:t>2016 Allocation</a:t>
                      </a:r>
                      <a:endParaRPr lang="en-US" dirty="0"/>
                    </a:p>
                  </a:txBody>
                  <a:tcPr/>
                </a:tc>
                <a:tc>
                  <a:txBody>
                    <a:bodyPr/>
                    <a:lstStyle/>
                    <a:p>
                      <a:pPr algn="ctr"/>
                      <a:r>
                        <a:rPr lang="en-US" dirty="0" smtClean="0"/>
                        <a:t>11.4 Million</a:t>
                      </a:r>
                      <a:endParaRPr lang="en-US" dirty="0"/>
                    </a:p>
                  </a:txBody>
                  <a:tcPr/>
                </a:tc>
                <a:tc>
                  <a:txBody>
                    <a:bodyPr/>
                    <a:lstStyle/>
                    <a:p>
                      <a:pPr algn="ctr"/>
                      <a:r>
                        <a:rPr lang="en-US" dirty="0" smtClean="0"/>
                        <a:t>7.8 Million</a:t>
                      </a:r>
                      <a:endParaRPr lang="en-US" dirty="0"/>
                    </a:p>
                  </a:txBody>
                  <a:tcPr/>
                </a:tc>
              </a:tr>
              <a:tr h="370840">
                <a:tc>
                  <a:txBody>
                    <a:bodyPr/>
                    <a:lstStyle/>
                    <a:p>
                      <a:r>
                        <a:rPr lang="en-US" dirty="0" smtClean="0"/>
                        <a:t>Set Aside</a:t>
                      </a:r>
                      <a:endParaRPr lang="en-US" dirty="0"/>
                    </a:p>
                  </a:txBody>
                  <a:tcPr/>
                </a:tc>
                <a:tc>
                  <a:txBody>
                    <a:bodyPr/>
                    <a:lstStyle/>
                    <a:p>
                      <a:pPr algn="ctr"/>
                      <a:r>
                        <a:rPr lang="en-US" dirty="0" smtClean="0"/>
                        <a:t>Non Profit (10%)</a:t>
                      </a:r>
                      <a:endParaRPr lang="en-US" dirty="0"/>
                    </a:p>
                  </a:txBody>
                  <a:tcPr/>
                </a:tc>
                <a:tc>
                  <a:txBody>
                    <a:bodyPr/>
                    <a:lstStyle/>
                    <a:p>
                      <a:pPr algn="ctr"/>
                      <a:r>
                        <a:rPr lang="en-US" dirty="0" smtClean="0"/>
                        <a:t>CHDO (15%)</a:t>
                      </a:r>
                      <a:endParaRPr lang="en-US" dirty="0"/>
                    </a:p>
                  </a:txBody>
                  <a:tcPr/>
                </a:tc>
              </a:tr>
              <a:tr h="370840">
                <a:tc>
                  <a:txBody>
                    <a:bodyPr/>
                    <a:lstStyle/>
                    <a:p>
                      <a:r>
                        <a:rPr lang="en-US" dirty="0" smtClean="0"/>
                        <a:t>Owner Cap</a:t>
                      </a:r>
                      <a:endParaRPr lang="en-US" dirty="0"/>
                    </a:p>
                  </a:txBody>
                  <a:tcPr/>
                </a:tc>
                <a:tc>
                  <a:txBody>
                    <a:bodyPr/>
                    <a:lstStyle/>
                    <a:p>
                      <a:pPr algn="ctr"/>
                      <a:r>
                        <a:rPr lang="en-US" dirty="0" smtClean="0"/>
                        <a:t>12% </a:t>
                      </a:r>
                      <a:endParaRPr lang="en-US" dirty="0"/>
                    </a:p>
                  </a:txBody>
                  <a:tcPr/>
                </a:tc>
                <a:tc>
                  <a:txBody>
                    <a:bodyPr/>
                    <a:lstStyle/>
                    <a:p>
                      <a:pPr algn="ctr"/>
                      <a:r>
                        <a:rPr lang="en-US" dirty="0" smtClean="0"/>
                        <a:t>20%</a:t>
                      </a:r>
                      <a:endParaRPr lang="en-US" dirty="0"/>
                    </a:p>
                  </a:txBody>
                  <a:tcPr/>
                </a:tc>
              </a:tr>
              <a:tr h="370840">
                <a:tc>
                  <a:txBody>
                    <a:bodyPr/>
                    <a:lstStyle/>
                    <a:p>
                      <a:r>
                        <a:rPr lang="en-US" dirty="0" smtClean="0"/>
                        <a:t>Uses</a:t>
                      </a:r>
                      <a:endParaRPr lang="en-US" dirty="0"/>
                    </a:p>
                  </a:txBody>
                  <a:tcPr/>
                </a:tc>
                <a:tc>
                  <a:txBody>
                    <a:bodyPr/>
                    <a:lstStyle/>
                    <a:p>
                      <a:pPr algn="ctr"/>
                      <a:r>
                        <a:rPr lang="en-US" dirty="0" smtClean="0"/>
                        <a:t>New</a:t>
                      </a:r>
                      <a:r>
                        <a:rPr lang="en-US" baseline="0" dirty="0" smtClean="0"/>
                        <a:t> Construction</a:t>
                      </a:r>
                      <a:br>
                        <a:rPr lang="en-US" baseline="0" dirty="0" smtClean="0"/>
                      </a:br>
                      <a:r>
                        <a:rPr lang="en-US" baseline="0" dirty="0" smtClean="0"/>
                        <a:t>Acquisition/Rehabilitation</a:t>
                      </a:r>
                    </a:p>
                    <a:p>
                      <a:pPr algn="ctr"/>
                      <a:r>
                        <a:rPr lang="en-US" dirty="0" smtClean="0"/>
                        <a:t>Adaptive Reuse</a:t>
                      </a:r>
                      <a:endParaRPr lang="en-US" dirty="0"/>
                    </a:p>
                  </a:txBody>
                  <a:tcPr/>
                </a:tc>
                <a:tc>
                  <a:txBody>
                    <a:bodyPr/>
                    <a:lstStyle/>
                    <a:p>
                      <a:pPr algn="ctr"/>
                      <a:r>
                        <a:rPr lang="en-US" dirty="0" smtClean="0"/>
                        <a:t>New Construction</a:t>
                      </a:r>
                      <a:endParaRPr lang="en-US" dirty="0"/>
                    </a:p>
                  </a:txBody>
                  <a:tcPr/>
                </a:tc>
              </a:tr>
              <a:tr h="370840">
                <a:tc>
                  <a:txBody>
                    <a:bodyPr/>
                    <a:lstStyle/>
                    <a:p>
                      <a:r>
                        <a:rPr lang="en-US" dirty="0" smtClean="0"/>
                        <a:t>Units</a:t>
                      </a:r>
                      <a:endParaRPr lang="en-US" dirty="0"/>
                    </a:p>
                  </a:txBody>
                  <a:tcPr/>
                </a:tc>
                <a:tc>
                  <a:txBody>
                    <a:bodyPr/>
                    <a:lstStyle/>
                    <a:p>
                      <a:pPr algn="ctr"/>
                      <a:r>
                        <a:rPr lang="en-US" dirty="0" smtClean="0"/>
                        <a:t>Minimum 12</a:t>
                      </a:r>
                      <a:br>
                        <a:rPr lang="en-US" dirty="0" smtClean="0"/>
                      </a:br>
                      <a:r>
                        <a:rPr lang="en-US" dirty="0" smtClean="0"/>
                        <a:t>Maximum based on Owner/Project Cap</a:t>
                      </a:r>
                      <a:endParaRPr lang="en-US" dirty="0"/>
                    </a:p>
                  </a:txBody>
                  <a:tcPr/>
                </a:tc>
                <a:tc>
                  <a:txBody>
                    <a:bodyPr/>
                    <a:lstStyle/>
                    <a:p>
                      <a:pPr algn="ctr"/>
                      <a:r>
                        <a:rPr lang="en-US" dirty="0" smtClean="0"/>
                        <a:t>Minimum 12</a:t>
                      </a:r>
                      <a:br>
                        <a:rPr lang="en-US" dirty="0" smtClean="0"/>
                      </a:br>
                      <a:r>
                        <a:rPr lang="en-US" dirty="0" smtClean="0"/>
                        <a:t>Maximum 56</a:t>
                      </a:r>
                      <a:endParaRPr lang="en-US" dirty="0"/>
                    </a:p>
                  </a:txBody>
                  <a:tcPr/>
                </a:tc>
              </a:tr>
              <a:tr h="955040">
                <a:tc>
                  <a:txBody>
                    <a:bodyPr/>
                    <a:lstStyle/>
                    <a:p>
                      <a:r>
                        <a:rPr lang="en-US" dirty="0" smtClean="0"/>
                        <a:t>Income/Rent Restrictions</a:t>
                      </a:r>
                      <a:endParaRPr lang="en-US" dirty="0"/>
                    </a:p>
                  </a:txBody>
                  <a:tcPr/>
                </a:tc>
                <a:tc>
                  <a:txBody>
                    <a:bodyPr/>
                    <a:lstStyle/>
                    <a:p>
                      <a:pPr algn="ctr"/>
                      <a:r>
                        <a:rPr lang="en-US" dirty="0" smtClean="0"/>
                        <a:t>100% of units at 60% AMI*</a:t>
                      </a:r>
                      <a:br>
                        <a:rPr lang="en-US" dirty="0" smtClean="0"/>
                      </a:br>
                      <a:r>
                        <a:rPr lang="en-US" dirty="0" smtClean="0"/>
                        <a:t>20%/50%</a:t>
                      </a:r>
                      <a:br>
                        <a:rPr lang="en-US" dirty="0" smtClean="0"/>
                      </a:br>
                      <a:r>
                        <a:rPr lang="en-US" dirty="0" smtClean="0"/>
                        <a:t>40%/60%</a:t>
                      </a:r>
                      <a:br>
                        <a:rPr lang="en-US" dirty="0" smtClean="0"/>
                      </a:br>
                      <a:r>
                        <a:rPr lang="en-US" dirty="0" smtClean="0"/>
                        <a:t>Deeper Targeting</a:t>
                      </a:r>
                      <a:endParaRPr lang="en-US" dirty="0"/>
                    </a:p>
                  </a:txBody>
                  <a:tcPr/>
                </a:tc>
                <a:tc>
                  <a:txBody>
                    <a:bodyPr/>
                    <a:lstStyle/>
                    <a:p>
                      <a:pPr algn="ctr"/>
                      <a:r>
                        <a:rPr lang="en-US" dirty="0" smtClean="0"/>
                        <a:t>20% of units at 50% AMI</a:t>
                      </a:r>
                      <a:br>
                        <a:rPr lang="en-US" dirty="0" smtClean="0"/>
                      </a:br>
                      <a:r>
                        <a:rPr lang="en-US" dirty="0" smtClean="0"/>
                        <a:t>80% of units at 60%</a:t>
                      </a:r>
                      <a:r>
                        <a:rPr lang="en-US" baseline="0" dirty="0" smtClean="0"/>
                        <a:t> AMI</a:t>
                      </a:r>
                      <a:endParaRPr lang="en-US" dirty="0"/>
                    </a:p>
                  </a:txBody>
                  <a:tcPr/>
                </a:tc>
              </a:tr>
              <a:tr h="370840">
                <a:tc gridSpan="3">
                  <a:txBody>
                    <a:bodyPr/>
                    <a:lstStyle/>
                    <a:p>
                      <a:pPr algn="r"/>
                      <a:r>
                        <a:rPr lang="en-US" sz="1400" dirty="0" smtClean="0"/>
                        <a:t>*Area Median Income</a:t>
                      </a:r>
                      <a:endParaRPr lang="en-US" sz="1400"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1893964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AHFA Housing Credit</a:t>
            </a:r>
            <a:br>
              <a:rPr lang="en-US" dirty="0" smtClean="0"/>
            </a:br>
            <a:r>
              <a:rPr lang="en-US" sz="2800" dirty="0" smtClean="0"/>
              <a:t>2016 Estimates</a:t>
            </a:r>
            <a:endParaRPr lang="en-US" sz="2800" dirty="0"/>
          </a:p>
        </p:txBody>
      </p:sp>
      <p:sp>
        <p:nvSpPr>
          <p:cNvPr id="5" name="Content Placeholder 4"/>
          <p:cNvSpPr>
            <a:spLocks noGrp="1"/>
          </p:cNvSpPr>
          <p:nvPr>
            <p:ph sz="quarter" idx="1"/>
          </p:nvPr>
        </p:nvSpPr>
        <p:spPr>
          <a:xfrm>
            <a:off x="612648" y="1828800"/>
            <a:ext cx="8153400" cy="4191000"/>
          </a:xfrm>
        </p:spPr>
        <p:txBody>
          <a:bodyPr>
            <a:normAutofit/>
          </a:bodyPr>
          <a:lstStyle/>
          <a:p>
            <a:pPr marL="320040" lvl="1" indent="-320040">
              <a:spcBef>
                <a:spcPts val="700"/>
              </a:spcBef>
              <a:spcAft>
                <a:spcPts val="600"/>
              </a:spcAft>
              <a:buClr>
                <a:schemeClr val="accent2"/>
              </a:buClr>
              <a:buSzPct val="60000"/>
              <a:buFont typeface="Wingdings" panose="05000000000000000000" pitchFamily="2" charset="2"/>
              <a:buChar char="Ø"/>
            </a:pPr>
            <a:r>
              <a:rPr lang="en-US" sz="2800" dirty="0" smtClean="0"/>
              <a:t>Alabama </a:t>
            </a:r>
            <a:r>
              <a:rPr lang="en-US" sz="2800" dirty="0"/>
              <a:t>receives $2.35 per </a:t>
            </a:r>
            <a:r>
              <a:rPr lang="en-US" sz="2800" dirty="0" smtClean="0"/>
              <a:t>capita x 4,849,377 (state population)</a:t>
            </a:r>
            <a:endParaRPr lang="en-US" sz="2800" dirty="0"/>
          </a:p>
          <a:p>
            <a:pPr lvl="1">
              <a:spcAft>
                <a:spcPts val="600"/>
              </a:spcAft>
              <a:buFont typeface="Wingdings" panose="05000000000000000000" pitchFamily="2" charset="2"/>
              <a:buChar char="Ø"/>
            </a:pPr>
            <a:r>
              <a:rPr lang="en-US" sz="2500" dirty="0" smtClean="0"/>
              <a:t>Credit </a:t>
            </a:r>
            <a:r>
              <a:rPr lang="en-US" sz="2500" dirty="0"/>
              <a:t>Ceiling		</a:t>
            </a:r>
            <a:r>
              <a:rPr lang="en-US" sz="2500" dirty="0" smtClean="0"/>
              <a:t>		$11.4 million</a:t>
            </a:r>
          </a:p>
          <a:p>
            <a:pPr lvl="1">
              <a:spcAft>
                <a:spcPts val="600"/>
              </a:spcAft>
              <a:buFont typeface="Wingdings" panose="05000000000000000000" pitchFamily="2" charset="2"/>
              <a:buChar char="Ø"/>
            </a:pPr>
            <a:r>
              <a:rPr lang="en-US" sz="2500" dirty="0" smtClean="0"/>
              <a:t>Set-Asides </a:t>
            </a:r>
            <a:r>
              <a:rPr lang="en-US" sz="2500" dirty="0" smtClean="0"/>
              <a:t>(10% non-profit)		$</a:t>
            </a:r>
            <a:r>
              <a:rPr lang="en-US" sz="2500" dirty="0"/>
              <a:t>1.1 million </a:t>
            </a:r>
          </a:p>
          <a:p>
            <a:pPr lvl="1">
              <a:spcAft>
                <a:spcPts val="600"/>
              </a:spcAft>
              <a:buFont typeface="Wingdings" panose="05000000000000000000" pitchFamily="2" charset="2"/>
              <a:buChar char="Ø"/>
            </a:pPr>
            <a:r>
              <a:rPr lang="en-US" sz="2500" dirty="0"/>
              <a:t>Owner/Project Cap </a:t>
            </a:r>
            <a:r>
              <a:rPr lang="en-US" sz="2500" dirty="0" smtClean="0"/>
              <a:t>(12%)		$1.4 million</a:t>
            </a:r>
          </a:p>
          <a:p>
            <a:pPr marL="0" indent="0">
              <a:spcAft>
                <a:spcPts val="600"/>
              </a:spcAft>
              <a:buNone/>
            </a:pPr>
            <a:r>
              <a:rPr lang="en-US" sz="2000" dirty="0" smtClean="0"/>
              <a:t>					</a:t>
            </a:r>
            <a:endParaRPr lang="en-US" sz="1800" dirty="0"/>
          </a:p>
        </p:txBody>
      </p:sp>
    </p:spTree>
    <p:extLst>
      <p:ext uri="{BB962C8B-B14F-4D97-AF65-F5344CB8AC3E}">
        <p14:creationId xmlns:p14="http://schemas.microsoft.com/office/powerpoint/2010/main" val="3760776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AHFA HOME</a:t>
            </a:r>
            <a:br>
              <a:rPr lang="en-US" dirty="0" smtClean="0"/>
            </a:br>
            <a:r>
              <a:rPr lang="en-US" sz="2800" dirty="0" smtClean="0"/>
              <a:t>2016 Estimates</a:t>
            </a:r>
            <a:endParaRPr lang="en-US" sz="2800" dirty="0"/>
          </a:p>
        </p:txBody>
      </p:sp>
      <p:sp>
        <p:nvSpPr>
          <p:cNvPr id="5" name="Content Placeholder 4"/>
          <p:cNvSpPr>
            <a:spLocks noGrp="1"/>
          </p:cNvSpPr>
          <p:nvPr>
            <p:ph sz="quarter" idx="1"/>
          </p:nvPr>
        </p:nvSpPr>
        <p:spPr>
          <a:xfrm>
            <a:off x="612648" y="1600200"/>
            <a:ext cx="8153400" cy="4800600"/>
          </a:xfrm>
        </p:spPr>
        <p:txBody>
          <a:bodyPr>
            <a:noAutofit/>
          </a:bodyPr>
          <a:lstStyle/>
          <a:p>
            <a:pPr marL="0" indent="0">
              <a:lnSpc>
                <a:spcPct val="120000"/>
              </a:lnSpc>
              <a:buClr>
                <a:schemeClr val="accent6">
                  <a:lumMod val="75000"/>
                </a:schemeClr>
              </a:buClr>
              <a:buNone/>
            </a:pPr>
            <a:r>
              <a:rPr lang="en-US" sz="2400" dirty="0">
                <a:solidFill>
                  <a:schemeClr val="tx1">
                    <a:lumMod val="85000"/>
                    <a:lumOff val="15000"/>
                  </a:schemeClr>
                </a:solidFill>
                <a:latin typeface="Calibri" pitchFamily="34" charset="0"/>
              </a:rPr>
              <a:t>HOME Allocation		</a:t>
            </a:r>
            <a:r>
              <a:rPr lang="en-US" sz="2400" dirty="0" smtClean="0">
                <a:solidFill>
                  <a:schemeClr val="tx1">
                    <a:lumMod val="85000"/>
                    <a:lumOff val="15000"/>
                  </a:schemeClr>
                </a:solidFill>
                <a:latin typeface="Calibri" pitchFamily="34" charset="0"/>
              </a:rPr>
              <a:t>$</a:t>
            </a:r>
            <a:r>
              <a:rPr lang="en-US" sz="2400" dirty="0">
                <a:solidFill>
                  <a:schemeClr val="tx1">
                    <a:lumMod val="85000"/>
                    <a:lumOff val="15000"/>
                  </a:schemeClr>
                </a:solidFill>
                <a:latin typeface="Calibri" pitchFamily="34" charset="0"/>
              </a:rPr>
              <a:t>7,819,900 million</a:t>
            </a:r>
          </a:p>
          <a:p>
            <a:pPr marL="0" indent="0">
              <a:lnSpc>
                <a:spcPct val="120000"/>
              </a:lnSpc>
              <a:buClr>
                <a:schemeClr val="accent6">
                  <a:lumMod val="75000"/>
                </a:schemeClr>
              </a:buClr>
              <a:buNone/>
            </a:pPr>
            <a:r>
              <a:rPr lang="en-US" sz="2400" dirty="0" smtClean="0">
                <a:solidFill>
                  <a:schemeClr val="tx1">
                    <a:lumMod val="85000"/>
                    <a:lumOff val="15000"/>
                  </a:schemeClr>
                </a:solidFill>
                <a:latin typeface="Calibri" pitchFamily="34" charset="0"/>
              </a:rPr>
              <a:t>Loans				$5,864,925</a:t>
            </a:r>
          </a:p>
          <a:p>
            <a:pPr marL="0" indent="0">
              <a:lnSpc>
                <a:spcPct val="120000"/>
              </a:lnSpc>
              <a:buClr>
                <a:schemeClr val="accent6">
                  <a:lumMod val="75000"/>
                </a:schemeClr>
              </a:buClr>
              <a:buNone/>
            </a:pPr>
            <a:r>
              <a:rPr lang="en-US" sz="2400" dirty="0" smtClean="0">
                <a:solidFill>
                  <a:schemeClr val="tx1">
                    <a:lumMod val="85000"/>
                    <a:lumOff val="15000"/>
                  </a:schemeClr>
                </a:solidFill>
                <a:latin typeface="Calibri" pitchFamily="34" charset="0"/>
              </a:rPr>
              <a:t>CHDO Loans			$1,172,985</a:t>
            </a:r>
          </a:p>
          <a:p>
            <a:pPr marL="0" indent="0">
              <a:lnSpc>
                <a:spcPct val="120000"/>
              </a:lnSpc>
              <a:buClr>
                <a:schemeClr val="accent6">
                  <a:lumMod val="75000"/>
                </a:schemeClr>
              </a:buClr>
              <a:buNone/>
            </a:pPr>
            <a:r>
              <a:rPr lang="en-US" sz="2400" dirty="0" smtClean="0">
                <a:solidFill>
                  <a:schemeClr val="tx1">
                    <a:lumMod val="85000"/>
                    <a:lumOff val="15000"/>
                  </a:schemeClr>
                </a:solidFill>
                <a:latin typeface="Calibri" pitchFamily="34" charset="0"/>
              </a:rPr>
              <a:t>Administration Fee		$   781,990</a:t>
            </a:r>
            <a:r>
              <a:rPr lang="en-US" sz="2400" dirty="0">
                <a:solidFill>
                  <a:schemeClr val="tx1">
                    <a:lumMod val="85000"/>
                    <a:lumOff val="15000"/>
                  </a:schemeClr>
                </a:solidFill>
                <a:latin typeface="Calibri" pitchFamily="34" charset="0"/>
              </a:rPr>
              <a:t>	</a:t>
            </a:r>
          </a:p>
          <a:p>
            <a:pPr marL="0" indent="0">
              <a:lnSpc>
                <a:spcPct val="120000"/>
              </a:lnSpc>
              <a:buClr>
                <a:schemeClr val="accent6">
                  <a:lumMod val="75000"/>
                </a:schemeClr>
              </a:buClr>
              <a:buNone/>
            </a:pPr>
            <a:r>
              <a:rPr lang="en-US" sz="2400" dirty="0">
                <a:solidFill>
                  <a:schemeClr val="tx1">
                    <a:lumMod val="85000"/>
                    <a:lumOff val="15000"/>
                  </a:schemeClr>
                </a:solidFill>
                <a:latin typeface="Calibri" pitchFamily="34" charset="0"/>
              </a:rPr>
              <a:t>Owner/Project Cap	</a:t>
            </a:r>
            <a:r>
              <a:rPr lang="en-US" sz="2400" dirty="0" smtClean="0">
                <a:solidFill>
                  <a:schemeClr val="tx1">
                    <a:lumMod val="85000"/>
                    <a:lumOff val="15000"/>
                  </a:schemeClr>
                </a:solidFill>
                <a:latin typeface="Calibri" pitchFamily="34" charset="0"/>
              </a:rPr>
              <a:t>	$</a:t>
            </a:r>
            <a:r>
              <a:rPr lang="en-US" sz="2400" dirty="0">
                <a:solidFill>
                  <a:schemeClr val="tx1">
                    <a:lumMod val="85000"/>
                    <a:lumOff val="15000"/>
                  </a:schemeClr>
                </a:solidFill>
                <a:latin typeface="Calibri" pitchFamily="34" charset="0"/>
              </a:rPr>
              <a:t>1,563,980 (20%/HOME)</a:t>
            </a:r>
          </a:p>
          <a:p>
            <a:pPr marL="0" indent="0">
              <a:spcBef>
                <a:spcPts val="0"/>
              </a:spcBef>
              <a:buClr>
                <a:schemeClr val="accent6">
                  <a:lumMod val="75000"/>
                </a:schemeClr>
              </a:buClr>
              <a:buNone/>
            </a:pPr>
            <a:r>
              <a:rPr lang="en-US" sz="2400" dirty="0">
                <a:solidFill>
                  <a:schemeClr val="tx1">
                    <a:lumMod val="85000"/>
                    <a:lumOff val="15000"/>
                  </a:schemeClr>
                </a:solidFill>
                <a:latin typeface="Calibri" pitchFamily="34" charset="0"/>
              </a:rPr>
              <a:t>			</a:t>
            </a:r>
          </a:p>
          <a:p>
            <a:pPr marL="0" indent="0">
              <a:spcBef>
                <a:spcPts val="0"/>
              </a:spcBef>
              <a:buClr>
                <a:schemeClr val="accent6">
                  <a:lumMod val="75000"/>
                </a:schemeClr>
              </a:buClr>
              <a:buNone/>
            </a:pPr>
            <a:r>
              <a:rPr lang="en-US" sz="2400" dirty="0">
                <a:solidFill>
                  <a:schemeClr val="tx1">
                    <a:lumMod val="85000"/>
                    <a:lumOff val="15000"/>
                  </a:schemeClr>
                </a:solidFill>
                <a:latin typeface="Calibri" pitchFamily="34" charset="0"/>
              </a:rPr>
              <a:t>HOME Restrictions	       </a:t>
            </a:r>
            <a:r>
              <a:rPr lang="en-US" sz="2400" dirty="0" smtClean="0">
                <a:solidFill>
                  <a:schemeClr val="tx1">
                    <a:lumMod val="85000"/>
                    <a:lumOff val="15000"/>
                  </a:schemeClr>
                </a:solidFill>
                <a:latin typeface="Calibri" pitchFamily="34" charset="0"/>
              </a:rPr>
              <a:t>	Rental </a:t>
            </a:r>
          </a:p>
          <a:p>
            <a:pPr marL="0" indent="0">
              <a:spcBef>
                <a:spcPts val="0"/>
              </a:spcBef>
              <a:buClr>
                <a:schemeClr val="accent6">
                  <a:lumMod val="75000"/>
                </a:schemeClr>
              </a:buClr>
              <a:buNone/>
            </a:pPr>
            <a:r>
              <a:rPr lang="en-US" sz="2400" dirty="0">
                <a:solidFill>
                  <a:schemeClr val="tx1">
                    <a:lumMod val="85000"/>
                    <a:lumOff val="15000"/>
                  </a:schemeClr>
                </a:solidFill>
                <a:latin typeface="Calibri" pitchFamily="34" charset="0"/>
              </a:rPr>
              <a:t>	</a:t>
            </a:r>
            <a:r>
              <a:rPr lang="en-US" sz="2400" dirty="0" smtClean="0">
                <a:solidFill>
                  <a:schemeClr val="tx1">
                    <a:lumMod val="85000"/>
                    <a:lumOff val="15000"/>
                  </a:schemeClr>
                </a:solidFill>
                <a:latin typeface="Calibri" pitchFamily="34" charset="0"/>
              </a:rPr>
              <a:t>			New </a:t>
            </a:r>
            <a:r>
              <a:rPr lang="en-US" sz="2400" dirty="0">
                <a:solidFill>
                  <a:schemeClr val="tx1">
                    <a:lumMod val="85000"/>
                    <a:lumOff val="15000"/>
                  </a:schemeClr>
                </a:solidFill>
                <a:latin typeface="Calibri" pitchFamily="34" charset="0"/>
              </a:rPr>
              <a:t>Construction Only</a:t>
            </a:r>
          </a:p>
          <a:p>
            <a:pPr marL="0" indent="0">
              <a:spcBef>
                <a:spcPts val="0"/>
              </a:spcBef>
              <a:buClr>
                <a:schemeClr val="accent6">
                  <a:lumMod val="75000"/>
                </a:schemeClr>
              </a:buClr>
              <a:buNone/>
            </a:pPr>
            <a:r>
              <a:rPr lang="en-US" sz="2400" dirty="0">
                <a:solidFill>
                  <a:schemeClr val="tx1">
                    <a:lumMod val="85000"/>
                    <a:lumOff val="15000"/>
                  </a:schemeClr>
                </a:solidFill>
                <a:latin typeface="Calibri" pitchFamily="34" charset="0"/>
              </a:rPr>
              <a:t>			       </a:t>
            </a:r>
            <a:r>
              <a:rPr lang="en-US" sz="2400" dirty="0" smtClean="0">
                <a:solidFill>
                  <a:schemeClr val="tx1">
                    <a:lumMod val="85000"/>
                    <a:lumOff val="15000"/>
                  </a:schemeClr>
                </a:solidFill>
                <a:latin typeface="Calibri" pitchFamily="34" charset="0"/>
              </a:rPr>
              <a:t>	Non-Participating Jurisdictions </a:t>
            </a:r>
            <a:endParaRPr lang="en-US" sz="2400" dirty="0" smtClean="0"/>
          </a:p>
        </p:txBody>
      </p:sp>
    </p:spTree>
    <p:extLst>
      <p:ext uri="{BB962C8B-B14F-4D97-AF65-F5344CB8AC3E}">
        <p14:creationId xmlns:p14="http://schemas.microsoft.com/office/powerpoint/2010/main" val="3231037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730276"/>
            <a:ext cx="7391400" cy="584775"/>
          </a:xfrm>
          <a:prstGeom prst="rect">
            <a:avLst/>
          </a:prstGeom>
          <a:noFill/>
        </p:spPr>
        <p:txBody>
          <a:bodyPr wrap="square" rtlCol="0">
            <a:spAutoFit/>
          </a:bodyPr>
          <a:lstStyle/>
          <a:p>
            <a:r>
              <a:rPr lang="en-US" sz="1600" dirty="0" smtClean="0"/>
              <a:t>Q. Housing credit must set aside _____% for non-profits; whereas HOME must set aside _____% for CHDO.</a:t>
            </a:r>
          </a:p>
        </p:txBody>
      </p:sp>
      <p:sp>
        <p:nvSpPr>
          <p:cNvPr id="5" name="TextBox 4"/>
          <p:cNvSpPr txBox="1"/>
          <p:nvPr/>
        </p:nvSpPr>
        <p:spPr>
          <a:xfrm>
            <a:off x="1371600" y="2252246"/>
            <a:ext cx="7391400" cy="338554"/>
          </a:xfrm>
          <a:prstGeom prst="rect">
            <a:avLst/>
          </a:prstGeom>
          <a:noFill/>
        </p:spPr>
        <p:txBody>
          <a:bodyPr wrap="square" rtlCol="0">
            <a:spAutoFit/>
          </a:bodyPr>
          <a:lstStyle/>
          <a:p>
            <a:r>
              <a:rPr lang="en-US" sz="1600" dirty="0" smtClean="0"/>
              <a:t>	A: 10% for non profits; 15% for CHDOs </a:t>
            </a:r>
            <a:endParaRPr lang="en-US" sz="1600" dirty="0"/>
          </a:p>
        </p:txBody>
      </p:sp>
      <p:sp>
        <p:nvSpPr>
          <p:cNvPr id="6" name="TextBox 5"/>
          <p:cNvSpPr txBox="1"/>
          <p:nvPr/>
        </p:nvSpPr>
        <p:spPr>
          <a:xfrm>
            <a:off x="1371600" y="3002340"/>
            <a:ext cx="7391400" cy="338554"/>
          </a:xfrm>
          <a:prstGeom prst="rect">
            <a:avLst/>
          </a:prstGeom>
          <a:noFill/>
        </p:spPr>
        <p:txBody>
          <a:bodyPr wrap="square" rtlCol="0">
            <a:spAutoFit/>
          </a:bodyPr>
          <a:lstStyle/>
          <a:p>
            <a:r>
              <a:rPr lang="en-US" sz="1600" dirty="0" smtClean="0"/>
              <a:t>Q. AHFA HOME Funds can be used for ____  __________.</a:t>
            </a:r>
          </a:p>
        </p:txBody>
      </p:sp>
      <p:sp>
        <p:nvSpPr>
          <p:cNvPr id="7" name="TextBox 6"/>
          <p:cNvSpPr txBox="1"/>
          <p:nvPr/>
        </p:nvSpPr>
        <p:spPr>
          <a:xfrm>
            <a:off x="1371600" y="3377625"/>
            <a:ext cx="7391400" cy="338554"/>
          </a:xfrm>
          <a:prstGeom prst="rect">
            <a:avLst/>
          </a:prstGeom>
          <a:noFill/>
        </p:spPr>
        <p:txBody>
          <a:bodyPr wrap="square" rtlCol="0">
            <a:spAutoFit/>
          </a:bodyPr>
          <a:lstStyle/>
          <a:p>
            <a:r>
              <a:rPr lang="en-US" sz="1600" dirty="0"/>
              <a:t>	</a:t>
            </a:r>
            <a:r>
              <a:rPr lang="en-US" sz="1600" dirty="0" smtClean="0"/>
              <a:t>A: New Construction</a:t>
            </a:r>
            <a:endParaRPr lang="en-US" sz="1600" dirty="0"/>
          </a:p>
        </p:txBody>
      </p:sp>
      <p:sp>
        <p:nvSpPr>
          <p:cNvPr id="8" name="TextBox 7"/>
          <p:cNvSpPr txBox="1"/>
          <p:nvPr/>
        </p:nvSpPr>
        <p:spPr>
          <a:xfrm>
            <a:off x="1371600" y="3969603"/>
            <a:ext cx="7391400" cy="338554"/>
          </a:xfrm>
          <a:prstGeom prst="rect">
            <a:avLst/>
          </a:prstGeom>
          <a:noFill/>
        </p:spPr>
        <p:txBody>
          <a:bodyPr wrap="square" rtlCol="0">
            <a:spAutoFit/>
          </a:bodyPr>
          <a:lstStyle/>
          <a:p>
            <a:r>
              <a:rPr lang="en-US" sz="1600" dirty="0" smtClean="0"/>
              <a:t>Q</a:t>
            </a:r>
            <a:r>
              <a:rPr lang="en-US" sz="1600" dirty="0"/>
              <a:t>. </a:t>
            </a:r>
            <a:r>
              <a:rPr lang="en-US" sz="1600" dirty="0" smtClean="0"/>
              <a:t>What is the minimum number of rental units for Housing Credit and HOME funds?</a:t>
            </a:r>
            <a:endParaRPr lang="en-US" sz="1600" dirty="0"/>
          </a:p>
        </p:txBody>
      </p:sp>
      <p:sp>
        <p:nvSpPr>
          <p:cNvPr id="9" name="TextBox 8"/>
          <p:cNvSpPr txBox="1"/>
          <p:nvPr/>
        </p:nvSpPr>
        <p:spPr>
          <a:xfrm>
            <a:off x="1371600" y="4343400"/>
            <a:ext cx="7391400" cy="338554"/>
          </a:xfrm>
          <a:prstGeom prst="rect">
            <a:avLst/>
          </a:prstGeom>
          <a:noFill/>
        </p:spPr>
        <p:txBody>
          <a:bodyPr wrap="square" rtlCol="0">
            <a:spAutoFit/>
          </a:bodyPr>
          <a:lstStyle/>
          <a:p>
            <a:r>
              <a:rPr lang="en-US" sz="1600" dirty="0" smtClean="0"/>
              <a:t>	A</a:t>
            </a:r>
            <a:r>
              <a:rPr lang="en-US" sz="1600" dirty="0"/>
              <a:t>: </a:t>
            </a:r>
            <a:r>
              <a:rPr lang="en-US" sz="1600" dirty="0" smtClean="0"/>
              <a:t>12</a:t>
            </a:r>
            <a:endParaRPr lang="en-US" sz="1600" dirty="0"/>
          </a:p>
        </p:txBody>
      </p:sp>
    </p:spTree>
    <p:extLst>
      <p:ext uri="{BB962C8B-B14F-4D97-AF65-F5344CB8AC3E}">
        <p14:creationId xmlns:p14="http://schemas.microsoft.com/office/powerpoint/2010/main" val="186172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Threshold Requirements</a:t>
            </a:r>
            <a:endParaRPr lang="en-US" sz="3800" dirty="0"/>
          </a:p>
        </p:txBody>
      </p:sp>
      <p:sp>
        <p:nvSpPr>
          <p:cNvPr id="5" name="Content Placeholder 4"/>
          <p:cNvSpPr>
            <a:spLocks noGrp="1"/>
          </p:cNvSpPr>
          <p:nvPr>
            <p:ph sz="quarter" idx="1"/>
          </p:nvPr>
        </p:nvSpPr>
        <p:spPr>
          <a:xfrm>
            <a:off x="612648" y="1600200"/>
            <a:ext cx="8153400" cy="4800600"/>
          </a:xfrm>
        </p:spPr>
        <p:txBody>
          <a:bodyPr numCol="2">
            <a:noAutofit/>
          </a:bodyPr>
          <a:lstStyle/>
          <a:p>
            <a:pPr>
              <a:buFont typeface="Wingdings" panose="05000000000000000000" pitchFamily="2" charset="2"/>
              <a:buChar char="Ø"/>
            </a:pPr>
            <a:r>
              <a:rPr lang="en-US" sz="2400" dirty="0" smtClean="0"/>
              <a:t>Application Fee</a:t>
            </a:r>
          </a:p>
          <a:p>
            <a:pPr>
              <a:buFont typeface="Wingdings" panose="05000000000000000000" pitchFamily="2" charset="2"/>
              <a:buChar char="Ø"/>
            </a:pPr>
            <a:r>
              <a:rPr lang="en-US" sz="2400" dirty="0" smtClean="0"/>
              <a:t>Complete Application</a:t>
            </a:r>
          </a:p>
          <a:p>
            <a:pPr>
              <a:buFont typeface="Wingdings" panose="05000000000000000000" pitchFamily="2" charset="2"/>
              <a:buChar char="Ø"/>
            </a:pPr>
            <a:r>
              <a:rPr lang="en-US" sz="2400" dirty="0" smtClean="0"/>
              <a:t>Site Control</a:t>
            </a:r>
          </a:p>
          <a:p>
            <a:pPr>
              <a:buFont typeface="Wingdings" panose="05000000000000000000" pitchFamily="2" charset="2"/>
              <a:buChar char="Ø"/>
            </a:pPr>
            <a:r>
              <a:rPr lang="en-US" sz="2400" dirty="0" smtClean="0"/>
              <a:t>Proper Zoning</a:t>
            </a:r>
          </a:p>
          <a:p>
            <a:pPr>
              <a:buFont typeface="Wingdings" panose="05000000000000000000" pitchFamily="2" charset="2"/>
              <a:buChar char="Ø"/>
            </a:pPr>
            <a:r>
              <a:rPr lang="en-US" sz="2400" dirty="0" smtClean="0"/>
              <a:t>Market Study Analysis</a:t>
            </a:r>
          </a:p>
          <a:p>
            <a:pPr>
              <a:buFont typeface="Wingdings" panose="05000000000000000000" pitchFamily="2" charset="2"/>
              <a:buChar char="Ø"/>
            </a:pPr>
            <a:r>
              <a:rPr lang="en-US" sz="2400" dirty="0" smtClean="0"/>
              <a:t>Design Quality Standards and Construction Manual</a:t>
            </a:r>
          </a:p>
          <a:p>
            <a:pPr>
              <a:buFont typeface="Wingdings" panose="05000000000000000000" pitchFamily="2" charset="2"/>
              <a:buChar char="Ø"/>
            </a:pPr>
            <a:r>
              <a:rPr lang="en-US" sz="2400" dirty="0" smtClean="0"/>
              <a:t>Flood Certification</a:t>
            </a:r>
          </a:p>
          <a:p>
            <a:pPr>
              <a:buFont typeface="Wingdings" panose="05000000000000000000" pitchFamily="2" charset="2"/>
              <a:buChar char="Ø"/>
            </a:pPr>
            <a:r>
              <a:rPr lang="en-US" sz="2400" dirty="0" smtClean="0"/>
              <a:t>Applications submitted in other Participating Jurisdictions</a:t>
            </a:r>
          </a:p>
          <a:p>
            <a:pPr>
              <a:buFont typeface="Wingdings" panose="05000000000000000000" pitchFamily="2" charset="2"/>
              <a:buChar char="Ø"/>
            </a:pPr>
            <a:r>
              <a:rPr lang="en-US" sz="2400" dirty="0" smtClean="0"/>
              <a:t>Environmental Site Assessment </a:t>
            </a:r>
          </a:p>
          <a:p>
            <a:pPr>
              <a:buFont typeface="Wingdings" panose="05000000000000000000" pitchFamily="2" charset="2"/>
              <a:buChar char="Ø"/>
            </a:pPr>
            <a:r>
              <a:rPr lang="en-US" sz="2400" dirty="0" smtClean="0"/>
              <a:t>Architect’s Certification of Project Progress</a:t>
            </a:r>
          </a:p>
          <a:p>
            <a:pPr>
              <a:buFont typeface="Wingdings" panose="05000000000000000000" pitchFamily="2" charset="2"/>
              <a:buChar char="Ø"/>
            </a:pPr>
            <a:r>
              <a:rPr lang="en-US" sz="2400" dirty="0" smtClean="0"/>
              <a:t>Site Location (2-mile radius)</a:t>
            </a:r>
          </a:p>
          <a:p>
            <a:pPr>
              <a:buFont typeface="Wingdings" panose="05000000000000000000" pitchFamily="2" charset="2"/>
              <a:buChar char="Ø"/>
            </a:pPr>
            <a:r>
              <a:rPr lang="en-US" sz="2400" dirty="0" smtClean="0"/>
              <a:t>Extended Low-Income Use</a:t>
            </a:r>
            <a:br>
              <a:rPr lang="en-US" sz="2400" dirty="0" smtClean="0"/>
            </a:br>
            <a:r>
              <a:rPr lang="en-US" sz="2400" dirty="0" smtClean="0"/>
              <a:t>(5-years)</a:t>
            </a:r>
          </a:p>
        </p:txBody>
      </p:sp>
    </p:spTree>
    <p:extLst>
      <p:ext uri="{BB962C8B-B14F-4D97-AF65-F5344CB8AC3E}">
        <p14:creationId xmlns:p14="http://schemas.microsoft.com/office/powerpoint/2010/main" val="3285244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Initial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Application Profile and Initial Application Checklist</a:t>
            </a:r>
          </a:p>
          <a:p>
            <a:pPr lvl="1">
              <a:buFont typeface="Wingdings" panose="05000000000000000000" pitchFamily="2" charset="2"/>
              <a:buChar char="Ø"/>
            </a:pPr>
            <a:r>
              <a:rPr lang="en-US" sz="2100" dirty="0" smtClean="0"/>
              <a:t>Application Fee</a:t>
            </a:r>
          </a:p>
          <a:p>
            <a:pPr>
              <a:buFont typeface="Wingdings" panose="05000000000000000000" pitchFamily="2" charset="2"/>
              <a:buChar char="Ø"/>
            </a:pPr>
            <a:r>
              <a:rPr lang="en-US" sz="2400" dirty="0" smtClean="0"/>
              <a:t>Ownership Entity forms</a:t>
            </a:r>
          </a:p>
          <a:p>
            <a:pPr>
              <a:buFont typeface="Wingdings" panose="05000000000000000000" pitchFamily="2" charset="2"/>
              <a:buChar char="Ø"/>
            </a:pPr>
            <a:r>
              <a:rPr lang="en-US" sz="2400" dirty="0" smtClean="0"/>
              <a:t>Credit Authorization form</a:t>
            </a:r>
          </a:p>
          <a:p>
            <a:pPr>
              <a:buFont typeface="Wingdings" panose="05000000000000000000" pitchFamily="2" charset="2"/>
              <a:buChar char="Ø"/>
            </a:pPr>
            <a:r>
              <a:rPr lang="en-US" sz="2400" dirty="0" smtClean="0"/>
              <a:t>Market Study Certification</a:t>
            </a:r>
          </a:p>
          <a:p>
            <a:pPr>
              <a:buFont typeface="Wingdings" panose="05000000000000000000" pitchFamily="2" charset="2"/>
              <a:buChar char="Ø"/>
            </a:pPr>
            <a:r>
              <a:rPr lang="en-US" sz="2400" dirty="0" smtClean="0"/>
              <a:t>Market Study</a:t>
            </a:r>
          </a:p>
          <a:p>
            <a:pPr>
              <a:buFont typeface="Wingdings" panose="05000000000000000000" pitchFamily="2" charset="2"/>
              <a:buChar char="Ø"/>
            </a:pPr>
            <a:r>
              <a:rPr lang="en-US" sz="2400" dirty="0" smtClean="0"/>
              <a:t>Electronic copy of Market Study</a:t>
            </a:r>
          </a:p>
          <a:p>
            <a:pPr>
              <a:buFont typeface="Wingdings" panose="05000000000000000000" pitchFamily="2" charset="2"/>
              <a:buChar char="Ø"/>
            </a:pPr>
            <a:r>
              <a:rPr lang="en-US" sz="2400" dirty="0" smtClean="0"/>
              <a:t>Environmental Site Assessment Phase I Report </a:t>
            </a:r>
          </a:p>
        </p:txBody>
      </p:sp>
    </p:spTree>
    <p:extLst>
      <p:ext uri="{BB962C8B-B14F-4D97-AF65-F5344CB8AC3E}">
        <p14:creationId xmlns:p14="http://schemas.microsoft.com/office/powerpoint/2010/main" val="1013953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Final Application Completeness Checklist </a:t>
            </a:r>
          </a:p>
          <a:p>
            <a:pPr lvl="1">
              <a:buFont typeface="Wingdings" panose="05000000000000000000" pitchFamily="2" charset="2"/>
              <a:buChar char="Ø"/>
            </a:pPr>
            <a:r>
              <a:rPr lang="en-US" sz="2100" dirty="0" smtClean="0"/>
              <a:t>Application Fee</a:t>
            </a:r>
          </a:p>
          <a:p>
            <a:pPr>
              <a:buFont typeface="Wingdings" panose="05000000000000000000" pitchFamily="2" charset="2"/>
              <a:buChar char="Ø"/>
            </a:pPr>
            <a:r>
              <a:rPr lang="en-US" sz="2400" dirty="0" smtClean="0"/>
              <a:t>Applicant Self Score Form</a:t>
            </a:r>
          </a:p>
          <a:p>
            <a:pPr>
              <a:buFont typeface="Wingdings" panose="05000000000000000000" pitchFamily="2" charset="2"/>
              <a:buChar char="Ø"/>
            </a:pPr>
            <a:r>
              <a:rPr lang="en-US" sz="2400" dirty="0" smtClean="0"/>
              <a:t>Online Application</a:t>
            </a:r>
          </a:p>
          <a:p>
            <a:pPr>
              <a:buFont typeface="Wingdings" panose="05000000000000000000" pitchFamily="2" charset="2"/>
              <a:buChar char="Ø"/>
            </a:pPr>
            <a:r>
              <a:rPr lang="en-US" sz="2400" dirty="0" smtClean="0"/>
              <a:t>Statement of Application and Certification</a:t>
            </a:r>
          </a:p>
          <a:p>
            <a:pPr>
              <a:buFont typeface="Wingdings" panose="05000000000000000000" pitchFamily="2" charset="2"/>
              <a:buChar char="Ø"/>
            </a:pPr>
            <a:r>
              <a:rPr lang="en-US" sz="2400" dirty="0" smtClean="0"/>
              <a:t>Certification of Bid Law Compliance</a:t>
            </a:r>
          </a:p>
          <a:p>
            <a:pPr>
              <a:buFont typeface="Wingdings" panose="05000000000000000000" pitchFamily="2" charset="2"/>
              <a:buChar char="Ø"/>
            </a:pPr>
            <a:r>
              <a:rPr lang="en-US" sz="2400" dirty="0" smtClean="0"/>
              <a:t>Square Footage and Architect Certification </a:t>
            </a:r>
          </a:p>
          <a:p>
            <a:pPr>
              <a:buFont typeface="Wingdings" panose="05000000000000000000" pitchFamily="2" charset="2"/>
              <a:buChar char="Ø"/>
            </a:pPr>
            <a:r>
              <a:rPr lang="en-US" sz="2400" dirty="0" smtClean="0"/>
              <a:t>Organizational Documents</a:t>
            </a:r>
          </a:p>
          <a:p>
            <a:pPr>
              <a:buFont typeface="Wingdings" panose="05000000000000000000" pitchFamily="2" charset="2"/>
              <a:buChar char="Ø"/>
            </a:pPr>
            <a:r>
              <a:rPr lang="en-US" sz="2400" dirty="0" smtClean="0"/>
              <a:t>Non-Profit Status IRS Letter and Legal Opinion (if applicable)</a:t>
            </a:r>
          </a:p>
          <a:p>
            <a:pPr>
              <a:buFont typeface="Wingdings" panose="05000000000000000000" pitchFamily="2" charset="2"/>
              <a:buChar char="Ø"/>
            </a:pPr>
            <a:r>
              <a:rPr lang="en-US" sz="2400" dirty="0" smtClean="0"/>
              <a:t>CHDO Certification Letter (if applicable)</a:t>
            </a:r>
          </a:p>
        </p:txBody>
      </p:sp>
    </p:spTree>
    <p:extLst>
      <p:ext uri="{BB962C8B-B14F-4D97-AF65-F5344CB8AC3E}">
        <p14:creationId xmlns:p14="http://schemas.microsoft.com/office/powerpoint/2010/main" val="3641982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Previous Participation Form</a:t>
            </a:r>
          </a:p>
          <a:p>
            <a:pPr>
              <a:buFont typeface="Wingdings" panose="05000000000000000000" pitchFamily="2" charset="2"/>
              <a:buChar char="Ø"/>
            </a:pPr>
            <a:r>
              <a:rPr lang="en-US" sz="2400" dirty="0" smtClean="0"/>
              <a:t>Schedule of Real Estate Owned</a:t>
            </a:r>
          </a:p>
          <a:p>
            <a:pPr>
              <a:buFont typeface="Wingdings" panose="05000000000000000000" pitchFamily="2" charset="2"/>
              <a:buChar char="Ø"/>
            </a:pPr>
            <a:r>
              <a:rPr lang="en-US" sz="2400" dirty="0" smtClean="0"/>
              <a:t>Relevant Experience Form</a:t>
            </a:r>
          </a:p>
          <a:p>
            <a:pPr>
              <a:buFont typeface="Wingdings" panose="05000000000000000000" pitchFamily="2" charset="2"/>
              <a:buChar char="Ø"/>
            </a:pPr>
            <a:r>
              <a:rPr lang="en-US" sz="2400" dirty="0" smtClean="0"/>
              <a:t>Development Team Resume</a:t>
            </a:r>
          </a:p>
          <a:p>
            <a:pPr>
              <a:buFont typeface="Wingdings" panose="05000000000000000000" pitchFamily="2" charset="2"/>
              <a:buChar char="Ø"/>
            </a:pPr>
            <a:r>
              <a:rPr lang="en-US" sz="2400" dirty="0" smtClean="0"/>
              <a:t>Identity of Interest</a:t>
            </a:r>
          </a:p>
          <a:p>
            <a:pPr>
              <a:buFont typeface="Wingdings" panose="05000000000000000000" pitchFamily="2" charset="2"/>
              <a:buChar char="Ø"/>
            </a:pPr>
            <a:r>
              <a:rPr lang="en-US" sz="2400" dirty="0" smtClean="0"/>
              <a:t>Financial &amp; Credit Statements</a:t>
            </a:r>
          </a:p>
          <a:p>
            <a:pPr>
              <a:buFont typeface="Wingdings" panose="05000000000000000000" pitchFamily="2" charset="2"/>
              <a:buChar char="Ø"/>
            </a:pPr>
            <a:r>
              <a:rPr lang="en-US" sz="2400" dirty="0" smtClean="0"/>
              <a:t>Credit Authorization Forms</a:t>
            </a:r>
          </a:p>
          <a:p>
            <a:pPr>
              <a:buFont typeface="Wingdings" panose="05000000000000000000" pitchFamily="2" charset="2"/>
              <a:buChar char="Ø"/>
            </a:pPr>
            <a:r>
              <a:rPr lang="en-US" sz="2400" dirty="0" smtClean="0"/>
              <a:t>Other State Activities Form</a:t>
            </a:r>
          </a:p>
          <a:p>
            <a:pPr>
              <a:buFont typeface="Wingdings" panose="05000000000000000000" pitchFamily="2" charset="2"/>
              <a:buChar char="Ø"/>
            </a:pPr>
            <a:r>
              <a:rPr lang="en-US" sz="2400" dirty="0" smtClean="0"/>
              <a:t>Owner/Developer Responsibilities Form</a:t>
            </a:r>
          </a:p>
        </p:txBody>
      </p:sp>
    </p:spTree>
    <p:extLst>
      <p:ext uri="{BB962C8B-B14F-4D97-AF65-F5344CB8AC3E}">
        <p14:creationId xmlns:p14="http://schemas.microsoft.com/office/powerpoint/2010/main" val="629769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Management Previous Participation Certification</a:t>
            </a:r>
          </a:p>
          <a:p>
            <a:pPr>
              <a:buFont typeface="Wingdings" panose="05000000000000000000" pitchFamily="2" charset="2"/>
              <a:buChar char="Ø"/>
            </a:pPr>
            <a:r>
              <a:rPr lang="en-US" sz="2400" dirty="0" smtClean="0"/>
              <a:t>Management Relevant Experience Form</a:t>
            </a:r>
          </a:p>
          <a:p>
            <a:pPr>
              <a:buFont typeface="Wingdings" panose="05000000000000000000" pitchFamily="2" charset="2"/>
              <a:buChar char="Ø"/>
            </a:pPr>
            <a:r>
              <a:rPr lang="en-US" sz="2400" dirty="0" smtClean="0"/>
              <a:t>Management Financial &amp; Credit Statement</a:t>
            </a:r>
          </a:p>
          <a:p>
            <a:pPr>
              <a:buFont typeface="Wingdings" panose="05000000000000000000" pitchFamily="2" charset="2"/>
              <a:buChar char="Ø"/>
            </a:pPr>
            <a:r>
              <a:rPr lang="en-US" sz="2400" dirty="0" smtClean="0"/>
              <a:t>2016 Management Verification Letter</a:t>
            </a:r>
          </a:p>
          <a:p>
            <a:pPr>
              <a:buFont typeface="Wingdings" panose="05000000000000000000" pitchFamily="2" charset="2"/>
              <a:buChar char="Ø"/>
            </a:pPr>
            <a:r>
              <a:rPr lang="en-US" sz="2400" dirty="0" smtClean="0"/>
              <a:t>Management State Compliance Form</a:t>
            </a:r>
          </a:p>
          <a:p>
            <a:pPr>
              <a:buFont typeface="Wingdings" panose="05000000000000000000" pitchFamily="2" charset="2"/>
              <a:buChar char="Ø"/>
            </a:pPr>
            <a:r>
              <a:rPr lang="en-US" sz="2400" dirty="0" smtClean="0"/>
              <a:t>Management Credit Authorization Form</a:t>
            </a:r>
          </a:p>
        </p:txBody>
      </p:sp>
    </p:spTree>
    <p:extLst>
      <p:ext uri="{BB962C8B-B14F-4D97-AF65-F5344CB8AC3E}">
        <p14:creationId xmlns:p14="http://schemas.microsoft.com/office/powerpoint/2010/main" val="702332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RULES</a:t>
            </a:r>
            <a:endParaRPr lang="en-US" dirty="0"/>
          </a:p>
        </p:txBody>
      </p:sp>
      <p:sp>
        <p:nvSpPr>
          <p:cNvPr id="5" name="Content Placeholder 4"/>
          <p:cNvSpPr>
            <a:spLocks noGrp="1"/>
          </p:cNvSpPr>
          <p:nvPr>
            <p:ph sz="quarter" idx="1"/>
          </p:nvPr>
        </p:nvSpPr>
        <p:spPr/>
        <p:txBody>
          <a:bodyPr>
            <a:normAutofit/>
          </a:bodyPr>
          <a:lstStyle/>
          <a:p>
            <a:pPr>
              <a:buFont typeface="Wingdings" panose="05000000000000000000" pitchFamily="2" charset="2"/>
              <a:buChar char="Ø"/>
            </a:pPr>
            <a:r>
              <a:rPr lang="en-US" dirty="0"/>
              <a:t>ASK QUESTIONS</a:t>
            </a:r>
          </a:p>
          <a:p>
            <a:pPr lvl="1">
              <a:buFont typeface="Wingdings" panose="05000000000000000000" pitchFamily="2" charset="2"/>
              <a:buChar char="Ø"/>
            </a:pPr>
            <a:r>
              <a:rPr lang="en-US" dirty="0"/>
              <a:t>Caveat: Training is focused on AHFA Program Essentials </a:t>
            </a:r>
          </a:p>
          <a:p>
            <a:pPr>
              <a:buFont typeface="Wingdings" panose="05000000000000000000" pitchFamily="2" charset="2"/>
              <a:buChar char="Ø"/>
            </a:pPr>
            <a:r>
              <a:rPr lang="en-US" dirty="0" smtClean="0"/>
              <a:t>Keep </a:t>
            </a:r>
            <a:r>
              <a:rPr lang="en-US" dirty="0"/>
              <a:t>side conversations to a minimum.</a:t>
            </a:r>
          </a:p>
          <a:p>
            <a:pPr>
              <a:buFont typeface="Wingdings" panose="05000000000000000000" pitchFamily="2" charset="2"/>
              <a:buChar char="Ø"/>
            </a:pPr>
            <a:r>
              <a:rPr lang="en-US" dirty="0"/>
              <a:t>Please turn cell phone ringers and notifications to silent.</a:t>
            </a:r>
          </a:p>
        </p:txBody>
      </p:sp>
    </p:spTree>
    <p:extLst>
      <p:ext uri="{BB962C8B-B14F-4D97-AF65-F5344CB8AC3E}">
        <p14:creationId xmlns:p14="http://schemas.microsoft.com/office/powerpoint/2010/main" val="1104783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Evidence of Site Control</a:t>
            </a:r>
          </a:p>
          <a:p>
            <a:pPr>
              <a:buFont typeface="Wingdings" panose="05000000000000000000" pitchFamily="2" charset="2"/>
              <a:buChar char="Ø"/>
            </a:pPr>
            <a:r>
              <a:rPr lang="en-US" sz="2400" dirty="0" smtClean="0"/>
              <a:t>Site/Project Information Form</a:t>
            </a:r>
          </a:p>
          <a:p>
            <a:pPr>
              <a:buFont typeface="Wingdings" panose="05000000000000000000" pitchFamily="2" charset="2"/>
              <a:buChar char="Ø"/>
            </a:pPr>
            <a:r>
              <a:rPr lang="en-US" sz="2400" dirty="0" smtClean="0"/>
              <a:t>Neighborhood Services</a:t>
            </a:r>
          </a:p>
          <a:p>
            <a:pPr>
              <a:buFont typeface="Wingdings" panose="05000000000000000000" pitchFamily="2" charset="2"/>
              <a:buChar char="Ø"/>
            </a:pPr>
            <a:r>
              <a:rPr lang="en-US" sz="2400" dirty="0" smtClean="0"/>
              <a:t>Negative Neighborhood Services</a:t>
            </a:r>
          </a:p>
          <a:p>
            <a:pPr>
              <a:buFont typeface="Wingdings" panose="05000000000000000000" pitchFamily="2" charset="2"/>
              <a:buChar char="Ø"/>
            </a:pPr>
            <a:r>
              <a:rPr lang="en-US" sz="2400" dirty="0" smtClean="0"/>
              <a:t>Location Map with Site and Services</a:t>
            </a:r>
          </a:p>
          <a:p>
            <a:pPr>
              <a:buFont typeface="Wingdings" panose="05000000000000000000" pitchFamily="2" charset="2"/>
              <a:buChar char="Ø"/>
            </a:pPr>
            <a:r>
              <a:rPr lang="en-US" sz="2400" dirty="0" smtClean="0"/>
              <a:t>Color photos of site</a:t>
            </a:r>
          </a:p>
          <a:p>
            <a:pPr>
              <a:buFont typeface="Wingdings" panose="05000000000000000000" pitchFamily="2" charset="2"/>
              <a:buChar char="Ø"/>
            </a:pPr>
            <a:r>
              <a:rPr lang="en-US" sz="2400" dirty="0" smtClean="0"/>
              <a:t>Color photos of services</a:t>
            </a:r>
          </a:p>
          <a:p>
            <a:pPr marL="0" indent="0">
              <a:buNone/>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4108357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Registered Historic documentation (if applicable)</a:t>
            </a:r>
          </a:p>
          <a:p>
            <a:pPr>
              <a:buFont typeface="Wingdings" panose="05000000000000000000" pitchFamily="2" charset="2"/>
              <a:buChar char="Ø"/>
            </a:pPr>
            <a:r>
              <a:rPr lang="en-US" sz="2400" dirty="0" smtClean="0"/>
              <a:t>Lead Based Paint and Asbestos Testing reports (if applicable)</a:t>
            </a:r>
          </a:p>
          <a:p>
            <a:pPr>
              <a:buFont typeface="Wingdings" panose="05000000000000000000" pitchFamily="2" charset="2"/>
              <a:buChar char="Ø"/>
            </a:pPr>
            <a:r>
              <a:rPr lang="en-US" sz="2400" dirty="0" smtClean="0"/>
              <a:t>Utility Letters</a:t>
            </a:r>
          </a:p>
          <a:p>
            <a:pPr>
              <a:buFont typeface="Wingdings" panose="05000000000000000000" pitchFamily="2" charset="2"/>
              <a:buChar char="Ø"/>
            </a:pPr>
            <a:r>
              <a:rPr lang="en-US" sz="2400" dirty="0" smtClean="0"/>
              <a:t>Schematic Site Plan</a:t>
            </a:r>
          </a:p>
          <a:p>
            <a:pPr>
              <a:buFont typeface="Wingdings" panose="05000000000000000000" pitchFamily="2" charset="2"/>
              <a:buChar char="Ø"/>
            </a:pPr>
            <a:r>
              <a:rPr lang="en-US" sz="2400" dirty="0" smtClean="0"/>
              <a:t>Legal Description</a:t>
            </a:r>
          </a:p>
          <a:p>
            <a:pPr>
              <a:buFont typeface="Wingdings" panose="05000000000000000000" pitchFamily="2" charset="2"/>
              <a:buChar char="Ø"/>
            </a:pPr>
            <a:r>
              <a:rPr lang="en-US" sz="2400" dirty="0" smtClean="0"/>
              <a:t>USGS Topographic 7.5 minute Quadrangle Map</a:t>
            </a:r>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2280216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Zoning Letter</a:t>
            </a:r>
          </a:p>
          <a:p>
            <a:pPr>
              <a:buFont typeface="Wingdings" panose="05000000000000000000" pitchFamily="2" charset="2"/>
              <a:buChar char="Ø"/>
            </a:pPr>
            <a:r>
              <a:rPr lang="en-US" sz="2400" dirty="0" smtClean="0"/>
              <a:t>Title Insurance Commitment</a:t>
            </a:r>
          </a:p>
          <a:p>
            <a:pPr>
              <a:buFont typeface="Wingdings" panose="05000000000000000000" pitchFamily="2" charset="2"/>
              <a:buChar char="Ø"/>
            </a:pPr>
            <a:r>
              <a:rPr lang="en-US" sz="2400" dirty="0" smtClean="0"/>
              <a:t>Notice of Real Property Acquisition</a:t>
            </a:r>
          </a:p>
          <a:p>
            <a:pPr lvl="1">
              <a:buFont typeface="Wingdings" panose="05000000000000000000" pitchFamily="2" charset="2"/>
              <a:buChar char="Ø"/>
            </a:pPr>
            <a:r>
              <a:rPr lang="en-US" sz="2100" dirty="0" smtClean="0"/>
              <a:t>Certified Survey</a:t>
            </a:r>
          </a:p>
          <a:p>
            <a:pPr lvl="1">
              <a:buFont typeface="Wingdings" panose="05000000000000000000" pitchFamily="2" charset="2"/>
              <a:buChar char="Ø"/>
            </a:pPr>
            <a:r>
              <a:rPr lang="en-US" sz="2100" dirty="0" smtClean="0"/>
              <a:t>Surveyor’s Certification</a:t>
            </a:r>
          </a:p>
          <a:p>
            <a:pPr>
              <a:buFont typeface="Wingdings" panose="05000000000000000000" pitchFamily="2" charset="2"/>
              <a:buChar char="Ø"/>
            </a:pPr>
            <a:r>
              <a:rPr lang="en-US" sz="2400" dirty="0" smtClean="0"/>
              <a:t>Census Tract Verification Letter</a:t>
            </a:r>
          </a:p>
          <a:p>
            <a:pPr>
              <a:buFont typeface="Wingdings" panose="05000000000000000000" pitchFamily="2" charset="2"/>
              <a:buChar char="Ø"/>
            </a:pPr>
            <a:r>
              <a:rPr lang="en-US" sz="2400" dirty="0" smtClean="0"/>
              <a:t>Utility Allowance Documentation</a:t>
            </a:r>
          </a:p>
          <a:p>
            <a:pPr marL="0" indent="0">
              <a:buNone/>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1237097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Construction and Permanent Commitment Letters</a:t>
            </a:r>
          </a:p>
          <a:p>
            <a:pPr>
              <a:buFont typeface="Wingdings" panose="05000000000000000000" pitchFamily="2" charset="2"/>
              <a:buChar char="Ø"/>
            </a:pPr>
            <a:r>
              <a:rPr lang="en-US" sz="2400" dirty="0" smtClean="0"/>
              <a:t>Certification of Consistency with Consolidated Plan (if applicable)</a:t>
            </a:r>
          </a:p>
          <a:p>
            <a:pPr>
              <a:buFont typeface="Wingdings" panose="05000000000000000000" pitchFamily="2" charset="2"/>
              <a:buChar char="Ø"/>
            </a:pPr>
            <a:r>
              <a:rPr lang="en-US" sz="2400" dirty="0" smtClean="0"/>
              <a:t>Architect Certification of Project Progress</a:t>
            </a:r>
          </a:p>
          <a:p>
            <a:pPr>
              <a:buFont typeface="Wingdings" panose="05000000000000000000" pitchFamily="2" charset="2"/>
              <a:buChar char="Ø"/>
            </a:pPr>
            <a:r>
              <a:rPr lang="en-US" sz="2400" dirty="0" smtClean="0"/>
              <a:t>Notice to Tenants Concerning Relocation/Displacement</a:t>
            </a:r>
          </a:p>
          <a:p>
            <a:pPr>
              <a:buFont typeface="Wingdings" panose="05000000000000000000" pitchFamily="2" charset="2"/>
              <a:buChar char="Ø"/>
            </a:pPr>
            <a:r>
              <a:rPr lang="en-US" sz="2400" dirty="0" smtClean="0"/>
              <a:t>Tenant Roll</a:t>
            </a:r>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51724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Commitment Letters for Additional Subsidies</a:t>
            </a:r>
          </a:p>
          <a:p>
            <a:pPr>
              <a:buFont typeface="Wingdings" panose="05000000000000000000" pitchFamily="2" charset="2"/>
              <a:buChar char="Ø"/>
            </a:pPr>
            <a:r>
              <a:rPr lang="en-US" sz="2400" dirty="0" smtClean="0"/>
              <a:t>Public Housing Authority Certification</a:t>
            </a:r>
          </a:p>
          <a:p>
            <a:pPr>
              <a:buFont typeface="Wingdings" panose="05000000000000000000" pitchFamily="2" charset="2"/>
              <a:buChar char="Ø"/>
            </a:pPr>
            <a:r>
              <a:rPr lang="en-US" sz="2400" dirty="0" smtClean="0"/>
              <a:t>AHFA 2016 Application Workshop Certificate</a:t>
            </a:r>
          </a:p>
          <a:p>
            <a:pPr>
              <a:buFont typeface="Wingdings" panose="05000000000000000000" pitchFamily="2" charset="2"/>
              <a:buChar char="Ø"/>
            </a:pPr>
            <a:r>
              <a:rPr lang="en-US" sz="2400" dirty="0" smtClean="0"/>
              <a:t>Census Tract Verification for Median Family Income</a:t>
            </a:r>
          </a:p>
          <a:p>
            <a:pPr>
              <a:buFont typeface="Wingdings" panose="05000000000000000000" pitchFamily="2" charset="2"/>
              <a:buChar char="Ø"/>
            </a:pPr>
            <a:r>
              <a:rPr lang="en-US" sz="2400" dirty="0" smtClean="0"/>
              <a:t>Evidence of Previously existing multifamily housing</a:t>
            </a:r>
          </a:p>
          <a:p>
            <a:pPr>
              <a:buFont typeface="Wingdings" panose="05000000000000000000" pitchFamily="2" charset="2"/>
              <a:buChar char="Ø"/>
            </a:pPr>
            <a:r>
              <a:rPr lang="en-US" sz="2400" dirty="0" smtClean="0"/>
              <a:t>Minority or Women-Owned Business Certification</a:t>
            </a:r>
          </a:p>
          <a:p>
            <a:pPr marL="0" indent="0">
              <a:buNone/>
            </a:pP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3010319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Community Revitalization Plan Pages</a:t>
            </a:r>
          </a:p>
          <a:p>
            <a:pPr>
              <a:buFont typeface="Wingdings" panose="05000000000000000000" pitchFamily="2" charset="2"/>
              <a:buChar char="Ø"/>
            </a:pPr>
            <a:r>
              <a:rPr lang="en-US" sz="2400" dirty="0" smtClean="0"/>
              <a:t>Homeownership Conversion Proposal</a:t>
            </a:r>
          </a:p>
          <a:p>
            <a:pPr marL="0" indent="0">
              <a:buNone/>
            </a:pP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747968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Final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Support Letters</a:t>
            </a:r>
          </a:p>
          <a:p>
            <a:pPr>
              <a:buFont typeface="Wingdings" panose="05000000000000000000" pitchFamily="2" charset="2"/>
              <a:buChar char="Ø"/>
            </a:pPr>
            <a:r>
              <a:rPr lang="en-US" sz="2400" dirty="0" smtClean="0"/>
              <a:t>Complete copy of final application</a:t>
            </a:r>
          </a:p>
          <a:p>
            <a:pPr>
              <a:buFont typeface="Wingdings" panose="05000000000000000000" pitchFamily="2" charset="2"/>
              <a:buChar char="Ø"/>
            </a:pPr>
            <a:r>
              <a:rPr lang="en-US" sz="2400" dirty="0" smtClean="0"/>
              <a:t>One additional copy of specified documents</a:t>
            </a:r>
          </a:p>
          <a:p>
            <a:pPr>
              <a:buFont typeface="Wingdings" panose="05000000000000000000" pitchFamily="2" charset="2"/>
              <a:buChar char="Ø"/>
            </a:pPr>
            <a:endParaRPr lang="en-US" sz="2400" dirty="0" smtClean="0"/>
          </a:p>
          <a:p>
            <a:pPr marL="0" indent="0">
              <a:buNone/>
            </a:pPr>
            <a:endParaRPr lang="en-US" sz="2400" dirty="0" smtClean="0"/>
          </a:p>
        </p:txBody>
      </p:sp>
    </p:spTree>
    <p:extLst>
      <p:ext uri="{BB962C8B-B14F-4D97-AF65-F5344CB8AC3E}">
        <p14:creationId xmlns:p14="http://schemas.microsoft.com/office/powerpoint/2010/main" val="627522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Online Application</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Registration in DMS</a:t>
            </a:r>
          </a:p>
          <a:p>
            <a:pPr>
              <a:buFont typeface="Wingdings" panose="05000000000000000000" pitchFamily="2" charset="2"/>
              <a:buChar char="Ø"/>
            </a:pPr>
            <a:r>
              <a:rPr lang="en-US" sz="2400" dirty="0" smtClean="0"/>
              <a:t>Affiliate Development Team Organizations</a:t>
            </a:r>
          </a:p>
          <a:p>
            <a:pPr>
              <a:buFont typeface="Wingdings" panose="05000000000000000000" pitchFamily="2" charset="2"/>
              <a:buChar char="Ø"/>
            </a:pPr>
            <a:r>
              <a:rPr lang="en-US" sz="2400" dirty="0" smtClean="0"/>
              <a:t>Complete all Forms before beginning online application</a:t>
            </a:r>
            <a:endParaRPr lang="en-US" sz="1800" dirty="0"/>
          </a:p>
          <a:p>
            <a:pPr>
              <a:buFont typeface="Wingdings" panose="05000000000000000000" pitchFamily="2" charset="2"/>
              <a:buChar char="Ø"/>
            </a:pPr>
            <a:r>
              <a:rPr lang="en-US" sz="2400" dirty="0" smtClean="0"/>
              <a:t>DMS Overview</a:t>
            </a:r>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3500589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1730276"/>
            <a:ext cx="7391400" cy="584775"/>
          </a:xfrm>
          <a:prstGeom prst="rect">
            <a:avLst/>
          </a:prstGeom>
          <a:noFill/>
        </p:spPr>
        <p:txBody>
          <a:bodyPr wrap="square" rtlCol="0">
            <a:spAutoFit/>
          </a:bodyPr>
          <a:lstStyle/>
          <a:p>
            <a:r>
              <a:rPr lang="en-US" sz="1600" dirty="0" smtClean="0"/>
              <a:t>Q. Name </a:t>
            </a:r>
            <a:r>
              <a:rPr lang="en-US" sz="1600" dirty="0" smtClean="0"/>
              <a:t>(2) </a:t>
            </a:r>
            <a:r>
              <a:rPr lang="en-US" sz="1600" dirty="0" smtClean="0"/>
              <a:t>Threshold Requirements for applications must meet when applying for AHFA Housing Credits or HOME funds?</a:t>
            </a:r>
          </a:p>
        </p:txBody>
      </p:sp>
      <p:sp>
        <p:nvSpPr>
          <p:cNvPr id="5" name="TextBox 4"/>
          <p:cNvSpPr txBox="1"/>
          <p:nvPr/>
        </p:nvSpPr>
        <p:spPr>
          <a:xfrm>
            <a:off x="1371600" y="3276600"/>
            <a:ext cx="7391400" cy="584775"/>
          </a:xfrm>
          <a:prstGeom prst="rect">
            <a:avLst/>
          </a:prstGeom>
          <a:noFill/>
        </p:spPr>
        <p:txBody>
          <a:bodyPr wrap="square" rtlCol="0">
            <a:spAutoFit/>
          </a:bodyPr>
          <a:lstStyle/>
          <a:p>
            <a:r>
              <a:rPr lang="en-US" sz="1600" dirty="0" smtClean="0"/>
              <a:t>Q. The application process includes the initial application, online application and _________ application.</a:t>
            </a:r>
          </a:p>
        </p:txBody>
      </p:sp>
      <p:sp>
        <p:nvSpPr>
          <p:cNvPr id="6" name="TextBox 5"/>
          <p:cNvSpPr txBox="1"/>
          <p:nvPr/>
        </p:nvSpPr>
        <p:spPr>
          <a:xfrm>
            <a:off x="1447800" y="3744218"/>
            <a:ext cx="7391400" cy="338554"/>
          </a:xfrm>
          <a:prstGeom prst="rect">
            <a:avLst/>
          </a:prstGeom>
          <a:noFill/>
        </p:spPr>
        <p:txBody>
          <a:bodyPr wrap="square" rtlCol="0">
            <a:spAutoFit/>
          </a:bodyPr>
          <a:lstStyle/>
          <a:p>
            <a:r>
              <a:rPr lang="en-US" sz="1600" dirty="0" smtClean="0"/>
              <a:t>A</a:t>
            </a:r>
            <a:r>
              <a:rPr lang="en-US" sz="1600" dirty="0" smtClean="0"/>
              <a:t>: Final</a:t>
            </a:r>
            <a:endParaRPr lang="en-US" sz="1600" dirty="0"/>
          </a:p>
        </p:txBody>
      </p:sp>
      <p:sp>
        <p:nvSpPr>
          <p:cNvPr id="7" name="TextBox 6"/>
          <p:cNvSpPr txBox="1"/>
          <p:nvPr/>
        </p:nvSpPr>
        <p:spPr>
          <a:xfrm>
            <a:off x="1371600" y="4343400"/>
            <a:ext cx="7391400" cy="338554"/>
          </a:xfrm>
          <a:prstGeom prst="rect">
            <a:avLst/>
          </a:prstGeom>
          <a:noFill/>
        </p:spPr>
        <p:txBody>
          <a:bodyPr wrap="square" rtlCol="0">
            <a:spAutoFit/>
          </a:bodyPr>
          <a:lstStyle/>
          <a:p>
            <a:r>
              <a:rPr lang="en-US" sz="1600" dirty="0" smtClean="0"/>
              <a:t>Q</a:t>
            </a:r>
            <a:r>
              <a:rPr lang="en-US" sz="1600" dirty="0"/>
              <a:t>. </a:t>
            </a:r>
            <a:r>
              <a:rPr lang="en-US" sz="1600" dirty="0" smtClean="0"/>
              <a:t>To complete on online application, you must register in ________?</a:t>
            </a:r>
            <a:endParaRPr lang="en-US" sz="1600" dirty="0"/>
          </a:p>
        </p:txBody>
      </p:sp>
      <p:sp>
        <p:nvSpPr>
          <p:cNvPr id="8" name="TextBox 7"/>
          <p:cNvSpPr txBox="1"/>
          <p:nvPr/>
        </p:nvSpPr>
        <p:spPr>
          <a:xfrm>
            <a:off x="1447800" y="4572000"/>
            <a:ext cx="7391400" cy="338554"/>
          </a:xfrm>
          <a:prstGeom prst="rect">
            <a:avLst/>
          </a:prstGeom>
          <a:noFill/>
        </p:spPr>
        <p:txBody>
          <a:bodyPr wrap="square" rtlCol="0">
            <a:spAutoFit/>
          </a:bodyPr>
          <a:lstStyle/>
          <a:p>
            <a:r>
              <a:rPr lang="en-US" sz="1600" dirty="0" smtClean="0"/>
              <a:t>A</a:t>
            </a:r>
            <a:r>
              <a:rPr lang="en-US" sz="1600" dirty="0"/>
              <a:t>: </a:t>
            </a:r>
            <a:r>
              <a:rPr lang="en-US" sz="1600" dirty="0" smtClean="0"/>
              <a:t>DMS</a:t>
            </a:r>
            <a:endParaRPr lang="en-US" sz="1600" dirty="0"/>
          </a:p>
        </p:txBody>
      </p:sp>
      <p:sp>
        <p:nvSpPr>
          <p:cNvPr id="9" name="TextBox 8"/>
          <p:cNvSpPr txBox="1"/>
          <p:nvPr/>
        </p:nvSpPr>
        <p:spPr>
          <a:xfrm>
            <a:off x="1447800" y="2209800"/>
            <a:ext cx="7391400" cy="830997"/>
          </a:xfrm>
          <a:prstGeom prst="rect">
            <a:avLst/>
          </a:prstGeom>
          <a:noFill/>
        </p:spPr>
        <p:txBody>
          <a:bodyPr wrap="square" rtlCol="0">
            <a:spAutoFit/>
          </a:bodyPr>
          <a:lstStyle/>
          <a:p>
            <a:r>
              <a:rPr lang="en-US" sz="1600" dirty="0" smtClean="0"/>
              <a:t>A</a:t>
            </a:r>
            <a:r>
              <a:rPr lang="en-US" sz="1600" dirty="0" smtClean="0"/>
              <a:t>.  </a:t>
            </a:r>
            <a:r>
              <a:rPr lang="en-US" sz="1600" dirty="0" smtClean="0"/>
              <a:t>Application Fee, Complete Application, Site Control, Proper Zoning, Market Study Analysis, </a:t>
            </a:r>
            <a:r>
              <a:rPr lang="en-US" sz="1600" dirty="0" smtClean="0"/>
              <a:t>adherence to </a:t>
            </a:r>
            <a:r>
              <a:rPr lang="en-US" sz="1600" dirty="0" smtClean="0"/>
              <a:t>DQS &amp; Construction Manual, Flood Certification, Applications submitted in other PJs, ESA, Architect’s Certification, Site Location, Extended Use.</a:t>
            </a:r>
            <a:endParaRPr lang="en-US" sz="1600" dirty="0" smtClean="0"/>
          </a:p>
        </p:txBody>
      </p:sp>
    </p:spTree>
    <p:extLst>
      <p:ext uri="{BB962C8B-B14F-4D97-AF65-F5344CB8AC3E}">
        <p14:creationId xmlns:p14="http://schemas.microsoft.com/office/powerpoint/2010/main" val="65522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200" dirty="0" smtClean="0"/>
              <a:t>Team Building</a:t>
            </a:r>
            <a:r>
              <a:rPr lang="en-US" dirty="0" smtClean="0"/>
              <a:t/>
            </a:r>
            <a:br>
              <a:rPr lang="en-US" dirty="0" smtClean="0"/>
            </a:br>
            <a:r>
              <a:rPr lang="en-US" sz="3100" dirty="0" smtClean="0"/>
              <a:t>Organizational Roles</a:t>
            </a:r>
            <a:endParaRPr lang="en-US" sz="3100" dirty="0"/>
          </a:p>
        </p:txBody>
      </p:sp>
      <p:sp>
        <p:nvSpPr>
          <p:cNvPr id="5" name="Content Placeholder 4"/>
          <p:cNvSpPr>
            <a:spLocks noGrp="1"/>
          </p:cNvSpPr>
          <p:nvPr>
            <p:ph sz="quarter" idx="1"/>
          </p:nvPr>
        </p:nvSpPr>
        <p:spPr>
          <a:xfrm>
            <a:off x="838200" y="1828800"/>
            <a:ext cx="4419600" cy="3124200"/>
          </a:xfrm>
        </p:spPr>
        <p:txBody>
          <a:bodyPr numCol="1">
            <a:noAutofit/>
          </a:bodyPr>
          <a:lstStyle/>
          <a:p>
            <a:pPr marL="285750" indent="-285750">
              <a:buFont typeface="Wingdings" panose="05000000000000000000" pitchFamily="2" charset="2"/>
              <a:buChar char="Ø"/>
            </a:pPr>
            <a:r>
              <a:rPr lang="en-US" sz="2400" dirty="0" smtClean="0"/>
              <a:t>Seek experienced partners</a:t>
            </a:r>
            <a:endParaRPr lang="en-US" sz="2400" dirty="0"/>
          </a:p>
          <a:p>
            <a:pPr marL="285750" indent="-285750">
              <a:buFont typeface="Wingdings" panose="05000000000000000000" pitchFamily="2" charset="2"/>
              <a:buChar char="Ø"/>
            </a:pPr>
            <a:r>
              <a:rPr lang="en-US" sz="2400" dirty="0"/>
              <a:t>Joint </a:t>
            </a:r>
            <a:r>
              <a:rPr lang="en-US" sz="2400" dirty="0" smtClean="0"/>
              <a:t>Venture with successful organizations</a:t>
            </a:r>
            <a:endParaRPr lang="en-US" sz="2400" dirty="0"/>
          </a:p>
          <a:p>
            <a:pPr marL="285750" indent="-285750">
              <a:buFont typeface="Wingdings" panose="05000000000000000000" pitchFamily="2" charset="2"/>
              <a:buChar char="Ø"/>
            </a:pPr>
            <a:r>
              <a:rPr lang="en-US" sz="2400" dirty="0"/>
              <a:t>Cash </a:t>
            </a:r>
            <a:r>
              <a:rPr lang="en-US" sz="2400" dirty="0" smtClean="0"/>
              <a:t>Reserves are a must</a:t>
            </a:r>
            <a:endParaRPr lang="en-US" sz="2400" dirty="0"/>
          </a:p>
          <a:p>
            <a:pPr marL="285750" indent="-285750">
              <a:buFont typeface="Wingdings" panose="05000000000000000000" pitchFamily="2" charset="2"/>
              <a:buChar char="Ø"/>
            </a:pPr>
            <a:r>
              <a:rPr lang="en-US" sz="2400" dirty="0" smtClean="0"/>
              <a:t>Seek Risk Averse Investors</a:t>
            </a:r>
          </a:p>
          <a:p>
            <a:pPr marL="0" indent="0">
              <a:buNone/>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99" t="50000" r="74574" b="9280"/>
          <a:stretch/>
        </p:blipFill>
        <p:spPr bwMode="auto">
          <a:xfrm>
            <a:off x="5410200" y="1752600"/>
            <a:ext cx="303555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379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914400"/>
          </a:xfrm>
        </p:spPr>
        <p:txBody>
          <a:bodyPr>
            <a:normAutofit/>
          </a:bodyPr>
          <a:lstStyle/>
          <a:p>
            <a:pPr algn="ctr"/>
            <a:r>
              <a:rPr lang="en-US" dirty="0" smtClean="0"/>
              <a:t>AHFA Introduction</a:t>
            </a:r>
            <a:endParaRPr lang="en-US" dirty="0"/>
          </a:p>
        </p:txBody>
      </p:sp>
    </p:spTree>
    <p:extLst>
      <p:ext uri="{BB962C8B-B14F-4D97-AF65-F5344CB8AC3E}">
        <p14:creationId xmlns:p14="http://schemas.microsoft.com/office/powerpoint/2010/main" val="358312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200" dirty="0" smtClean="0"/>
              <a:t>Keys to Success</a:t>
            </a:r>
            <a:endParaRPr lang="en-US" sz="3100" dirty="0"/>
          </a:p>
        </p:txBody>
      </p:sp>
      <p:sp>
        <p:nvSpPr>
          <p:cNvPr id="5" name="Content Placeholder 4"/>
          <p:cNvSpPr>
            <a:spLocks noGrp="1"/>
          </p:cNvSpPr>
          <p:nvPr>
            <p:ph sz="quarter" idx="1"/>
          </p:nvPr>
        </p:nvSpPr>
        <p:spPr>
          <a:xfrm>
            <a:off x="838200" y="1828800"/>
            <a:ext cx="7696200" cy="3124200"/>
          </a:xfrm>
        </p:spPr>
        <p:txBody>
          <a:bodyPr numCol="1">
            <a:noAutofit/>
          </a:bodyPr>
          <a:lstStyle/>
          <a:p>
            <a:pPr marL="285750" indent="-285750">
              <a:buFont typeface="Wingdings" panose="05000000000000000000" pitchFamily="2" charset="2"/>
              <a:buChar char="Ø"/>
            </a:pPr>
            <a:r>
              <a:rPr lang="en-US" sz="2400" dirty="0"/>
              <a:t>Read the PLANS, Application Instructions, etc. in entirety.</a:t>
            </a:r>
          </a:p>
          <a:p>
            <a:pPr marL="285750" indent="-285750">
              <a:buFont typeface="Wingdings" panose="05000000000000000000" pitchFamily="2" charset="2"/>
              <a:buChar char="Ø"/>
            </a:pPr>
            <a:r>
              <a:rPr lang="en-US" sz="2400" dirty="0" smtClean="0"/>
              <a:t>Sign Up for Constant </a:t>
            </a:r>
            <a:r>
              <a:rPr lang="en-US" sz="2400" dirty="0"/>
              <a:t>Contact Notices</a:t>
            </a:r>
          </a:p>
          <a:p>
            <a:pPr marL="285750" indent="-285750">
              <a:buFont typeface="Wingdings" panose="05000000000000000000" pitchFamily="2" charset="2"/>
              <a:buChar char="Ø"/>
            </a:pPr>
            <a:r>
              <a:rPr lang="en-US" sz="2400" dirty="0" smtClean="0"/>
              <a:t>Thoroughly Check </a:t>
            </a:r>
            <a:r>
              <a:rPr lang="en-US" sz="2400" dirty="0"/>
              <a:t>Application P</a:t>
            </a:r>
            <a:r>
              <a:rPr lang="en-US" sz="2400" dirty="0" smtClean="0"/>
              <a:t>rior to Submitting (QA/QC</a:t>
            </a:r>
            <a:r>
              <a:rPr lang="en-US" sz="2400" dirty="0"/>
              <a:t>)</a:t>
            </a:r>
          </a:p>
          <a:p>
            <a:pPr marL="285750" indent="-285750">
              <a:buFont typeface="Wingdings" panose="05000000000000000000" pitchFamily="2" charset="2"/>
              <a:buChar char="Ø"/>
            </a:pPr>
            <a:r>
              <a:rPr lang="en-US" sz="2400" dirty="0"/>
              <a:t>Partnering with Experienced Developers</a:t>
            </a:r>
          </a:p>
          <a:p>
            <a:pPr marL="0" indent="0">
              <a:buNone/>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4093052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6200"/>
            <a:ext cx="6934200" cy="914400"/>
          </a:xfrm>
        </p:spPr>
        <p:txBody>
          <a:bodyPr>
            <a:normAutofit/>
          </a:bodyPr>
          <a:lstStyle/>
          <a:p>
            <a:pPr algn="ctr"/>
            <a:r>
              <a:rPr lang="en-US" dirty="0" smtClean="0"/>
              <a:t>POP QUIZ</a:t>
            </a:r>
            <a:endParaRPr lang="en-US" dirty="0"/>
          </a:p>
        </p:txBody>
      </p:sp>
      <p:pic>
        <p:nvPicPr>
          <p:cNvPr id="8194" name="Picture 2" descr="C:\Users\dhoulditch\AppData\Local\Microsoft\Windows\Temporary Internet Files\Content.IE5\U570MXRS\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1000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3429000"/>
            <a:ext cx="7391400" cy="584775"/>
          </a:xfrm>
          <a:prstGeom prst="rect">
            <a:avLst/>
          </a:prstGeom>
          <a:noFill/>
        </p:spPr>
        <p:txBody>
          <a:bodyPr wrap="square" rtlCol="0">
            <a:spAutoFit/>
          </a:bodyPr>
          <a:lstStyle/>
          <a:p>
            <a:r>
              <a:rPr lang="en-US" sz="1600" dirty="0"/>
              <a:t>	A: </a:t>
            </a:r>
            <a:r>
              <a:rPr lang="en-US" sz="1600" dirty="0" smtClean="0"/>
              <a:t>Plans; Application Instructions</a:t>
            </a:r>
            <a:endParaRPr lang="en-US" sz="1600" dirty="0"/>
          </a:p>
          <a:p>
            <a:endParaRPr lang="en-US" sz="1600" dirty="0"/>
          </a:p>
        </p:txBody>
      </p:sp>
      <p:sp>
        <p:nvSpPr>
          <p:cNvPr id="5" name="TextBox 4"/>
          <p:cNvSpPr txBox="1"/>
          <p:nvPr/>
        </p:nvSpPr>
        <p:spPr>
          <a:xfrm>
            <a:off x="1371600" y="2819400"/>
            <a:ext cx="7391400" cy="338554"/>
          </a:xfrm>
          <a:prstGeom prst="rect">
            <a:avLst/>
          </a:prstGeom>
          <a:noFill/>
        </p:spPr>
        <p:txBody>
          <a:bodyPr wrap="square" rtlCol="0">
            <a:spAutoFit/>
          </a:bodyPr>
          <a:lstStyle/>
          <a:p>
            <a:r>
              <a:rPr lang="en-US" sz="1600" dirty="0" smtClean="0"/>
              <a:t>Q</a:t>
            </a:r>
            <a:r>
              <a:rPr lang="en-US" sz="1600" dirty="0"/>
              <a:t>. </a:t>
            </a:r>
            <a:r>
              <a:rPr lang="en-US" sz="1600" dirty="0" smtClean="0"/>
              <a:t>A Key to Success is to read the _______ &amp; </a:t>
            </a:r>
            <a:r>
              <a:rPr lang="en-US" sz="1600" dirty="0" smtClean="0"/>
              <a:t>____________ </a:t>
            </a:r>
            <a:r>
              <a:rPr lang="en-US" sz="1600" dirty="0" smtClean="0"/>
              <a:t>in their entirety. </a:t>
            </a:r>
            <a:endParaRPr lang="en-US" sz="1600" dirty="0"/>
          </a:p>
        </p:txBody>
      </p:sp>
      <p:sp>
        <p:nvSpPr>
          <p:cNvPr id="6" name="TextBox 5"/>
          <p:cNvSpPr txBox="1"/>
          <p:nvPr/>
        </p:nvSpPr>
        <p:spPr>
          <a:xfrm>
            <a:off x="1371600" y="2075021"/>
            <a:ext cx="7391400" cy="338554"/>
          </a:xfrm>
          <a:prstGeom prst="rect">
            <a:avLst/>
          </a:prstGeom>
          <a:noFill/>
        </p:spPr>
        <p:txBody>
          <a:bodyPr wrap="square" rtlCol="0">
            <a:spAutoFit/>
          </a:bodyPr>
          <a:lstStyle/>
          <a:p>
            <a:r>
              <a:rPr lang="en-US" sz="1600" dirty="0"/>
              <a:t>	</a:t>
            </a:r>
            <a:r>
              <a:rPr lang="en-US" sz="1600" dirty="0" smtClean="0"/>
              <a:t>A: experience</a:t>
            </a:r>
          </a:p>
        </p:txBody>
      </p:sp>
      <p:sp>
        <p:nvSpPr>
          <p:cNvPr id="7" name="TextBox 6"/>
          <p:cNvSpPr txBox="1"/>
          <p:nvPr/>
        </p:nvSpPr>
        <p:spPr>
          <a:xfrm>
            <a:off x="1371600" y="1524000"/>
            <a:ext cx="7391400" cy="584775"/>
          </a:xfrm>
          <a:prstGeom prst="rect">
            <a:avLst/>
          </a:prstGeom>
          <a:noFill/>
        </p:spPr>
        <p:txBody>
          <a:bodyPr wrap="square" rtlCol="0">
            <a:spAutoFit/>
          </a:bodyPr>
          <a:lstStyle/>
          <a:p>
            <a:r>
              <a:rPr lang="en-US" sz="1600" dirty="0" smtClean="0"/>
              <a:t>Q. Besides joint venture, cash reserves, and risk aversity, a good characteristic to have as a project owner or developer is ___________.</a:t>
            </a:r>
          </a:p>
        </p:txBody>
      </p:sp>
    </p:spTree>
    <p:extLst>
      <p:ext uri="{BB962C8B-B14F-4D97-AF65-F5344CB8AC3E}">
        <p14:creationId xmlns:p14="http://schemas.microsoft.com/office/powerpoint/2010/main" val="137408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Application Cycle </a:t>
            </a:r>
            <a:r>
              <a:rPr lang="en-US" sz="3800" dirty="0" smtClean="0"/>
              <a:t/>
            </a:r>
            <a:br>
              <a:rPr lang="en-US" sz="3800" dirty="0" smtClean="0"/>
            </a:br>
            <a:r>
              <a:rPr lang="en-US" sz="2800" dirty="0" smtClean="0"/>
              <a:t>Timeline</a:t>
            </a:r>
            <a:endParaRPr lang="en-US" sz="3800" dirty="0"/>
          </a:p>
        </p:txBody>
      </p:sp>
      <p:sp>
        <p:nvSpPr>
          <p:cNvPr id="5" name="Content Placeholder 4"/>
          <p:cNvSpPr>
            <a:spLocks noGrp="1"/>
          </p:cNvSpPr>
          <p:nvPr>
            <p:ph sz="quarter" idx="1"/>
          </p:nvPr>
        </p:nvSpPr>
        <p:spPr>
          <a:xfrm>
            <a:off x="612648" y="1600200"/>
            <a:ext cx="8153400" cy="4800600"/>
          </a:xfrm>
        </p:spPr>
        <p:txBody>
          <a:bodyPr numCol="1">
            <a:noAutofit/>
          </a:bodyPr>
          <a:lstStyle/>
          <a:p>
            <a:pPr>
              <a:buFont typeface="Wingdings" panose="05000000000000000000" pitchFamily="2" charset="2"/>
              <a:buChar char="Ø"/>
            </a:pPr>
            <a:r>
              <a:rPr lang="en-US" sz="2400" dirty="0" smtClean="0"/>
              <a:t>Preliminary Applications due in February</a:t>
            </a:r>
          </a:p>
          <a:p>
            <a:pPr>
              <a:buFont typeface="Wingdings" panose="05000000000000000000" pitchFamily="2" charset="2"/>
              <a:buChar char="Ø"/>
            </a:pPr>
            <a:r>
              <a:rPr lang="en-US" sz="2400" dirty="0" smtClean="0"/>
              <a:t>AHFA HOME/Housing Credit Workshop </a:t>
            </a:r>
            <a:r>
              <a:rPr lang="en-US" sz="2400" dirty="0" smtClean="0"/>
              <a:t>February</a:t>
            </a:r>
            <a:endParaRPr lang="en-US" sz="2400" dirty="0" smtClean="0"/>
          </a:p>
          <a:p>
            <a:pPr>
              <a:buFont typeface="Wingdings" panose="05000000000000000000" pitchFamily="2" charset="2"/>
              <a:buChar char="Ø"/>
            </a:pPr>
            <a:r>
              <a:rPr lang="en-US" sz="2400" dirty="0" smtClean="0"/>
              <a:t>Final Application due in March </a:t>
            </a:r>
          </a:p>
          <a:p>
            <a:pPr>
              <a:buFont typeface="Wingdings" panose="05000000000000000000" pitchFamily="2" charset="2"/>
              <a:buChar char="Ø"/>
            </a:pPr>
            <a:r>
              <a:rPr lang="en-US" sz="2400" dirty="0" smtClean="0"/>
              <a:t>Award Announcements in June</a:t>
            </a:r>
          </a:p>
          <a:p>
            <a:pPr marL="0" indent="0">
              <a:buNone/>
            </a:pPr>
            <a:endParaRPr lang="en-US" sz="2400" dirty="0" smtClean="0"/>
          </a:p>
        </p:txBody>
      </p:sp>
    </p:spTree>
    <p:extLst>
      <p:ext uri="{BB962C8B-B14F-4D97-AF65-F5344CB8AC3E}">
        <p14:creationId xmlns:p14="http://schemas.microsoft.com/office/powerpoint/2010/main" val="2368052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914400"/>
          </a:xfrm>
        </p:spPr>
        <p:txBody>
          <a:bodyPr>
            <a:normAutofit/>
          </a:bodyPr>
          <a:lstStyle/>
          <a:p>
            <a:pPr algn="ctr"/>
            <a:r>
              <a:rPr lang="en-US" dirty="0" smtClean="0"/>
              <a:t>Why Affordable Housing?</a:t>
            </a:r>
            <a:endParaRPr lang="en-US" dirty="0"/>
          </a:p>
        </p:txBody>
      </p:sp>
    </p:spTree>
    <p:extLst>
      <p:ext uri="{BB962C8B-B14F-4D97-AF65-F5344CB8AC3E}">
        <p14:creationId xmlns:p14="http://schemas.microsoft.com/office/powerpoint/2010/main" val="51755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554480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53200" y="1647885"/>
            <a:ext cx="2590800" cy="4401205"/>
          </a:xfrm>
          <a:prstGeom prst="rect">
            <a:avLst/>
          </a:prstGeom>
          <a:noFill/>
        </p:spPr>
        <p:txBody>
          <a:bodyPr wrap="square" rtlCol="0">
            <a:spAutoFit/>
          </a:bodyPr>
          <a:lstStyle/>
          <a:p>
            <a:r>
              <a:rPr lang="en-US" sz="1400" b="1" dirty="0" smtClean="0"/>
              <a:t>Valor Grove</a:t>
            </a:r>
          </a:p>
          <a:p>
            <a:pPr marL="285750" indent="-285750">
              <a:buFont typeface="Arial" panose="020B0604020202020204" pitchFamily="34" charset="0"/>
              <a:buChar char="•"/>
            </a:pPr>
            <a:r>
              <a:rPr lang="en-US" sz="1400" i="1" dirty="0" smtClean="0"/>
              <a:t>50 Units</a:t>
            </a:r>
          </a:p>
          <a:p>
            <a:pPr marL="285750" indent="-285750">
              <a:buFont typeface="Arial" panose="020B0604020202020204" pitchFamily="34" charset="0"/>
              <a:buChar char="•"/>
            </a:pPr>
            <a:r>
              <a:rPr lang="en-US" sz="1400" i="1" dirty="0" smtClean="0"/>
              <a:t>New Construction</a:t>
            </a:r>
          </a:p>
          <a:p>
            <a:pPr marL="285750" indent="-285750">
              <a:buFont typeface="Arial" panose="020B0604020202020204" pitchFamily="34" charset="0"/>
              <a:buChar char="•"/>
            </a:pPr>
            <a:r>
              <a:rPr lang="en-US" sz="1400" i="1" dirty="0" smtClean="0"/>
              <a:t>Received Housing Credits in 2012</a:t>
            </a:r>
          </a:p>
          <a:p>
            <a:pPr marL="285750" indent="-285750">
              <a:buFont typeface="Arial" panose="020B0604020202020204" pitchFamily="34" charset="0"/>
              <a:buChar char="•"/>
            </a:pPr>
            <a:r>
              <a:rPr lang="en-US" sz="1400" i="1" dirty="0" smtClean="0"/>
              <a:t>Veteran’s Focus Project</a:t>
            </a:r>
          </a:p>
          <a:p>
            <a:endParaRPr lang="en-US" sz="1400" dirty="0"/>
          </a:p>
          <a:p>
            <a:r>
              <a:rPr lang="en-US" sz="1400" u="sng" dirty="0" smtClean="0"/>
              <a:t>Amenities/Tenant Services:</a:t>
            </a:r>
          </a:p>
          <a:p>
            <a:pPr marL="285750" indent="-285750">
              <a:buFont typeface="Arial" panose="020B0604020202020204" pitchFamily="34" charset="0"/>
              <a:buChar char="•"/>
            </a:pPr>
            <a:r>
              <a:rPr lang="en-US" sz="1400" dirty="0" smtClean="0"/>
              <a:t>Community Room with Cable TV and Wireless Internet</a:t>
            </a:r>
          </a:p>
          <a:p>
            <a:pPr marL="285750" indent="-285750">
              <a:buFont typeface="Arial" panose="020B0604020202020204" pitchFamily="34" charset="0"/>
              <a:buChar char="•"/>
            </a:pPr>
            <a:r>
              <a:rPr lang="en-US" sz="1400" dirty="0" smtClean="0"/>
              <a:t>Exercise/Fitness Room</a:t>
            </a:r>
          </a:p>
          <a:p>
            <a:pPr marL="285750" indent="-285750">
              <a:buFont typeface="Arial" panose="020B0604020202020204" pitchFamily="34" charset="0"/>
              <a:buChar char="•"/>
            </a:pPr>
            <a:r>
              <a:rPr lang="en-US" sz="1400" dirty="0" smtClean="0"/>
              <a:t>Covered Bus Stop Shelter</a:t>
            </a:r>
          </a:p>
          <a:p>
            <a:pPr marL="285750" indent="-285750">
              <a:buFont typeface="Arial" panose="020B0604020202020204" pitchFamily="34" charset="0"/>
              <a:buChar char="•"/>
            </a:pPr>
            <a:r>
              <a:rPr lang="en-US" sz="1400" dirty="0" smtClean="0"/>
              <a:t>Gazebo</a:t>
            </a:r>
          </a:p>
          <a:p>
            <a:pPr marL="285750" indent="-285750">
              <a:buFont typeface="Arial" panose="020B0604020202020204" pitchFamily="34" charset="0"/>
              <a:buChar char="•"/>
            </a:pPr>
            <a:r>
              <a:rPr lang="en-US" sz="1400" dirty="0" smtClean="0"/>
              <a:t>Picnic Area with Grills</a:t>
            </a:r>
          </a:p>
          <a:p>
            <a:pPr marL="285750" indent="-285750">
              <a:buFont typeface="Arial" panose="020B0604020202020204" pitchFamily="34" charset="0"/>
              <a:buChar char="•"/>
            </a:pPr>
            <a:r>
              <a:rPr lang="en-US" sz="1400" dirty="0" smtClean="0"/>
              <a:t>Community </a:t>
            </a:r>
            <a:r>
              <a:rPr lang="en-US" sz="1400" dirty="0"/>
              <a:t>Laundry</a:t>
            </a:r>
          </a:p>
          <a:p>
            <a:pPr marL="285750" indent="-285750">
              <a:buFont typeface="Arial" panose="020B0604020202020204" pitchFamily="34" charset="0"/>
              <a:buChar char="•"/>
            </a:pPr>
            <a:r>
              <a:rPr lang="en-US" sz="1400" dirty="0" smtClean="0"/>
              <a:t>Washer/Dryer Connections in units</a:t>
            </a:r>
          </a:p>
          <a:p>
            <a:pPr marL="285750" indent="-285750">
              <a:buFont typeface="Arial" panose="020B0604020202020204" pitchFamily="34" charset="0"/>
              <a:buChar char="•"/>
            </a:pPr>
            <a:r>
              <a:rPr lang="en-US" sz="1400" dirty="0" smtClean="0"/>
              <a:t>Dishwashers in Units</a:t>
            </a:r>
          </a:p>
          <a:p>
            <a:pPr marL="285750" indent="-285750">
              <a:buFont typeface="Arial" panose="020B0604020202020204" pitchFamily="34" charset="0"/>
              <a:buChar char="•"/>
            </a:pPr>
            <a:r>
              <a:rPr lang="en-US" sz="1400" dirty="0"/>
              <a:t>Microwave </a:t>
            </a:r>
            <a:r>
              <a:rPr lang="en-US" sz="1400" dirty="0" smtClean="0"/>
              <a:t>Ovens in Units</a:t>
            </a:r>
          </a:p>
          <a:p>
            <a:pPr marL="285750" indent="-285750">
              <a:buFont typeface="Arial" panose="020B0604020202020204" pitchFamily="34" charset="0"/>
              <a:buChar char="•"/>
            </a:pPr>
            <a:r>
              <a:rPr lang="en-US" sz="1400" dirty="0" smtClean="0"/>
              <a:t>Ice Makers &amp; Disposals</a:t>
            </a:r>
            <a:endParaRPr lang="en-US" dirty="0" smtClean="0"/>
          </a:p>
        </p:txBody>
      </p:sp>
    </p:spTree>
    <p:extLst>
      <p:ext uri="{BB962C8B-B14F-4D97-AF65-F5344CB8AC3E}">
        <p14:creationId xmlns:p14="http://schemas.microsoft.com/office/powerpoint/2010/main" val="4067493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04886"/>
            <a:ext cx="5869892" cy="4695914"/>
          </a:xfrm>
          <a:prstGeom prst="rect">
            <a:avLst/>
          </a:prstGeom>
        </p:spPr>
      </p:pic>
      <p:sp>
        <p:nvSpPr>
          <p:cNvPr id="7" name="Rectangle 6"/>
          <p:cNvSpPr/>
          <p:nvPr/>
        </p:nvSpPr>
        <p:spPr>
          <a:xfrm>
            <a:off x="6248400" y="1704886"/>
            <a:ext cx="2743200" cy="42780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Pinecrest Apartments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0" cap="none" spc="0" normalizeH="0" baseline="0" noProof="0" dirty="0" smtClean="0">
                <a:ln>
                  <a:noFill/>
                </a:ln>
                <a:solidFill>
                  <a:prstClr val="black"/>
                </a:solidFill>
                <a:effectLst/>
                <a:uLnTx/>
                <a:uFillTx/>
              </a:rPr>
              <a:t>36 Units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0" cap="none" spc="0" normalizeH="0" baseline="0" noProof="0" dirty="0" smtClean="0">
                <a:ln>
                  <a:noFill/>
                </a:ln>
                <a:solidFill>
                  <a:prstClr val="black"/>
                </a:solidFill>
                <a:effectLst/>
                <a:uLnTx/>
                <a:uFillTx/>
              </a:rPr>
              <a:t>For the Elderly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0" cap="none" spc="0" normalizeH="0" baseline="0" noProof="0" dirty="0" smtClean="0">
                <a:ln>
                  <a:noFill/>
                </a:ln>
                <a:solidFill>
                  <a:prstClr val="black"/>
                </a:solidFill>
                <a:effectLst/>
                <a:uLnTx/>
                <a:uFillTx/>
              </a:rPr>
              <a:t>Rehabilitation Project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0" cap="none" spc="0" normalizeH="0" baseline="0" noProof="0" dirty="0" smtClean="0">
                <a:ln>
                  <a:noFill/>
                </a:ln>
                <a:solidFill>
                  <a:prstClr val="black"/>
                </a:solidFill>
                <a:effectLst/>
                <a:uLnTx/>
                <a:uFillTx/>
              </a:rPr>
              <a:t>Originally received Housing Credits in 1993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smtClean="0">
                <a:ln>
                  <a:noFill/>
                </a:ln>
                <a:solidFill>
                  <a:prstClr val="black"/>
                </a:solidFill>
                <a:effectLst/>
                <a:uLnTx/>
                <a:uFillTx/>
              </a:rPr>
              <a:t>Rehabilitation Project: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Part of an innovative solution to rehabilitate 13 properties in Alabama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Project was featured in the national </a:t>
            </a:r>
            <a:r>
              <a:rPr kumimoji="0" lang="en-US" sz="1600" b="0" i="1" u="none" strike="noStrike" kern="0" cap="none" spc="0" normalizeH="0" baseline="0" noProof="0" dirty="0" err="1" smtClean="0">
                <a:ln>
                  <a:noFill/>
                </a:ln>
                <a:solidFill>
                  <a:prstClr val="black"/>
                </a:solidFill>
                <a:effectLst/>
                <a:uLnTx/>
                <a:uFillTx/>
              </a:rPr>
              <a:t>Novogradac</a:t>
            </a:r>
            <a:r>
              <a:rPr kumimoji="0" lang="en-US" sz="1600" b="0" i="1" u="none" strike="noStrike" kern="0" cap="none" spc="0" normalizeH="0" baseline="0" noProof="0" dirty="0" smtClean="0">
                <a:ln>
                  <a:noFill/>
                </a:ln>
                <a:solidFill>
                  <a:prstClr val="black"/>
                </a:solidFill>
                <a:effectLst/>
                <a:uLnTx/>
                <a:uFillTx/>
              </a:rPr>
              <a:t> Journal of Tax Credits.</a:t>
            </a:r>
            <a:r>
              <a:rPr kumimoji="0" lang="en-US" sz="1600" b="0" i="0" u="none" strike="noStrike" kern="0" cap="none" spc="0" normalizeH="0" baseline="0" noProof="0" dirty="0" smtClean="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Created more modern, energy-efficient homes for residents </a:t>
            </a:r>
          </a:p>
        </p:txBody>
      </p:sp>
    </p:spTree>
    <p:extLst>
      <p:ext uri="{BB962C8B-B14F-4D97-AF65-F5344CB8AC3E}">
        <p14:creationId xmlns:p14="http://schemas.microsoft.com/office/powerpoint/2010/main" val="35572905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568115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53200" y="1647885"/>
            <a:ext cx="2590800" cy="3170099"/>
          </a:xfrm>
          <a:prstGeom prst="rect">
            <a:avLst/>
          </a:prstGeom>
          <a:noFill/>
        </p:spPr>
        <p:txBody>
          <a:bodyPr wrap="square" rtlCol="0">
            <a:spAutoFit/>
          </a:bodyPr>
          <a:lstStyle/>
          <a:p>
            <a:r>
              <a:rPr lang="en-US" sz="1400" b="1" dirty="0" smtClean="0"/>
              <a:t>Clarion Cove</a:t>
            </a:r>
          </a:p>
          <a:p>
            <a:pPr marL="285750" indent="-285750">
              <a:buFont typeface="Arial" panose="020B0604020202020204" pitchFamily="34" charset="0"/>
              <a:buChar char="•"/>
            </a:pPr>
            <a:r>
              <a:rPr lang="en-US" sz="1400" i="1" dirty="0"/>
              <a:t>6</a:t>
            </a:r>
            <a:r>
              <a:rPr lang="en-US" sz="1400" i="1" dirty="0" smtClean="0"/>
              <a:t>0 Units</a:t>
            </a:r>
          </a:p>
          <a:p>
            <a:pPr marL="285750" indent="-285750">
              <a:buFont typeface="Arial" panose="020B0604020202020204" pitchFamily="34" charset="0"/>
              <a:buChar char="•"/>
            </a:pPr>
            <a:r>
              <a:rPr lang="en-US" sz="1400" i="1" dirty="0" smtClean="0"/>
              <a:t>New Construction</a:t>
            </a:r>
          </a:p>
          <a:p>
            <a:pPr marL="285750" indent="-285750">
              <a:buFont typeface="Arial" panose="020B0604020202020204" pitchFamily="34" charset="0"/>
              <a:buChar char="•"/>
            </a:pPr>
            <a:r>
              <a:rPr lang="en-US" sz="1400" i="1" dirty="0" smtClean="0"/>
              <a:t>Received Housing Credits in 2013</a:t>
            </a:r>
          </a:p>
          <a:p>
            <a:pPr marL="285750" indent="-285750">
              <a:buFont typeface="Arial" panose="020B0604020202020204" pitchFamily="34" charset="0"/>
              <a:buChar char="•"/>
            </a:pPr>
            <a:r>
              <a:rPr lang="en-US" sz="1400" i="1" dirty="0" smtClean="0"/>
              <a:t>Multifamily Project</a:t>
            </a:r>
          </a:p>
          <a:p>
            <a:endParaRPr lang="en-US" sz="1400" dirty="0"/>
          </a:p>
          <a:p>
            <a:r>
              <a:rPr lang="en-US" sz="1400" u="sng" dirty="0" smtClean="0"/>
              <a:t>Amenities/Tenant Services:</a:t>
            </a:r>
          </a:p>
          <a:p>
            <a:pPr marL="285750" indent="-285750">
              <a:buFont typeface="Arial" panose="020B0604020202020204" pitchFamily="34" charset="0"/>
              <a:buChar char="•"/>
            </a:pPr>
            <a:r>
              <a:rPr lang="en-US" sz="1400" dirty="0" smtClean="0"/>
              <a:t>Clubhouse with Cable TV &amp; Wireless Internet</a:t>
            </a:r>
          </a:p>
          <a:p>
            <a:pPr marL="285750" indent="-285750">
              <a:buFont typeface="Arial" panose="020B0604020202020204" pitchFamily="34" charset="0"/>
              <a:buChar char="•"/>
            </a:pPr>
            <a:r>
              <a:rPr lang="en-US" sz="1400" dirty="0" smtClean="0"/>
              <a:t>Computer Center</a:t>
            </a:r>
          </a:p>
          <a:p>
            <a:pPr marL="285750" indent="-285750">
              <a:buFont typeface="Arial" panose="020B0604020202020204" pitchFamily="34" charset="0"/>
              <a:buChar char="•"/>
            </a:pPr>
            <a:r>
              <a:rPr lang="en-US" sz="1400" dirty="0" smtClean="0"/>
              <a:t>Playground</a:t>
            </a:r>
          </a:p>
          <a:p>
            <a:pPr marL="285750" indent="-285750">
              <a:buFont typeface="Arial" panose="020B0604020202020204" pitchFamily="34" charset="0"/>
              <a:buChar char="•"/>
            </a:pPr>
            <a:r>
              <a:rPr lang="en-US" sz="1400" dirty="0" smtClean="0"/>
              <a:t>Picnic Area with grills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308463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sp>
        <p:nvSpPr>
          <p:cNvPr id="6" name="TextBox 5"/>
          <p:cNvSpPr txBox="1"/>
          <p:nvPr/>
        </p:nvSpPr>
        <p:spPr>
          <a:xfrm>
            <a:off x="5943600" y="1605692"/>
            <a:ext cx="2971800" cy="4947508"/>
          </a:xfrm>
          <a:prstGeom prst="rect">
            <a:avLst/>
          </a:prstGeom>
          <a:noFill/>
        </p:spPr>
        <p:txBody>
          <a:bodyPr wrap="square" rtlCol="0">
            <a:spAutoFit/>
          </a:bodyPr>
          <a:lstStyle/>
          <a:p>
            <a:r>
              <a:rPr lang="en-US" sz="1600" b="1" dirty="0" smtClean="0"/>
              <a:t>AHEPA 310 Apartments</a:t>
            </a:r>
          </a:p>
          <a:p>
            <a:pPr marL="285750" indent="-285750">
              <a:buFont typeface="Arial" panose="020B0604020202020204" pitchFamily="34" charset="0"/>
              <a:buChar char="•"/>
            </a:pPr>
            <a:r>
              <a:rPr lang="en-US" sz="1550" i="1" dirty="0" smtClean="0"/>
              <a:t>96 units</a:t>
            </a:r>
          </a:p>
          <a:p>
            <a:pPr marL="285750" indent="-285750">
              <a:buFont typeface="Arial" panose="020B0604020202020204" pitchFamily="34" charset="0"/>
              <a:buChar char="•"/>
            </a:pPr>
            <a:r>
              <a:rPr lang="en-US" sz="1550" i="1" dirty="0" smtClean="0"/>
              <a:t>Received Bond Funds in 2013 &amp; Housing Credits in 2015</a:t>
            </a:r>
          </a:p>
          <a:p>
            <a:pPr marL="285750" indent="-285750">
              <a:buFont typeface="Arial" panose="020B0604020202020204" pitchFamily="34" charset="0"/>
              <a:buChar char="•"/>
            </a:pPr>
            <a:r>
              <a:rPr lang="en-US" sz="1550" i="1" dirty="0" smtClean="0"/>
              <a:t>For disabled </a:t>
            </a:r>
            <a:r>
              <a:rPr lang="en-US" sz="1550" i="1" dirty="0"/>
              <a:t>residents &amp; elderly aged 62 and older</a:t>
            </a:r>
          </a:p>
          <a:p>
            <a:endParaRPr lang="en-US" sz="1400" dirty="0"/>
          </a:p>
          <a:p>
            <a:r>
              <a:rPr lang="en-US" sz="1550" u="sng" dirty="0" smtClean="0"/>
              <a:t>Amenities/Tenant Services:</a:t>
            </a:r>
          </a:p>
          <a:p>
            <a:pPr marL="285750" lvl="0" indent="-285750">
              <a:buFont typeface="Arial" panose="020B0604020202020204" pitchFamily="34" charset="0"/>
              <a:buChar char="•"/>
            </a:pPr>
            <a:r>
              <a:rPr lang="en-US" sz="1550" dirty="0"/>
              <a:t>Shuttle service </a:t>
            </a:r>
            <a:r>
              <a:rPr lang="en-US" sz="1550" dirty="0" smtClean="0"/>
              <a:t>to stores</a:t>
            </a:r>
            <a:r>
              <a:rPr lang="en-US" sz="1550" dirty="0"/>
              <a:t>, pharmacies, social outings, </a:t>
            </a:r>
            <a:r>
              <a:rPr lang="en-US" sz="1550" dirty="0" smtClean="0"/>
              <a:t>etc.</a:t>
            </a:r>
          </a:p>
          <a:p>
            <a:pPr marL="285750" lvl="0" indent="-285750">
              <a:buFont typeface="Arial" panose="020B0604020202020204" pitchFamily="34" charset="0"/>
              <a:buChar char="•"/>
            </a:pPr>
            <a:r>
              <a:rPr lang="en-US" sz="1600" dirty="0"/>
              <a:t>Supportive service coordinator </a:t>
            </a:r>
            <a:r>
              <a:rPr lang="en-US" sz="1600" dirty="0" smtClean="0"/>
              <a:t>works as a personal </a:t>
            </a:r>
            <a:r>
              <a:rPr lang="en-US" sz="1600" dirty="0"/>
              <a:t>guide to </a:t>
            </a:r>
            <a:r>
              <a:rPr lang="en-US" sz="1600" dirty="0" smtClean="0"/>
              <a:t>resources</a:t>
            </a:r>
          </a:p>
          <a:p>
            <a:pPr marL="285750" lvl="0" indent="-285750">
              <a:buFont typeface="Arial" panose="020B0604020202020204" pitchFamily="34" charset="0"/>
              <a:buChar char="•"/>
            </a:pPr>
            <a:r>
              <a:rPr lang="en-US" sz="1550" dirty="0" smtClean="0"/>
              <a:t>Business </a:t>
            </a:r>
            <a:r>
              <a:rPr lang="en-US" sz="1550" dirty="0"/>
              <a:t>centers </a:t>
            </a:r>
            <a:r>
              <a:rPr lang="en-US" sz="1550" dirty="0" smtClean="0"/>
              <a:t>w/computers</a:t>
            </a:r>
            <a:endParaRPr lang="en-US" sz="1550" dirty="0"/>
          </a:p>
          <a:p>
            <a:pPr marL="285750" lvl="0" indent="-285750">
              <a:buFont typeface="Arial" panose="020B0604020202020204" pitchFamily="34" charset="0"/>
              <a:buChar char="•"/>
            </a:pPr>
            <a:r>
              <a:rPr lang="en-US" sz="1550" dirty="0"/>
              <a:t>Libraries</a:t>
            </a:r>
          </a:p>
          <a:p>
            <a:pPr marL="285750" lvl="0" indent="-285750">
              <a:buFont typeface="Arial" panose="020B0604020202020204" pitchFamily="34" charset="0"/>
              <a:buChar char="•"/>
            </a:pPr>
            <a:r>
              <a:rPr lang="en-US" sz="1550" dirty="0"/>
              <a:t>Exercise rooms</a:t>
            </a:r>
          </a:p>
          <a:p>
            <a:pPr marL="285750" lvl="0" indent="-285750">
              <a:buFont typeface="Arial" panose="020B0604020202020204" pitchFamily="34" charset="0"/>
              <a:buChar char="•"/>
            </a:pPr>
            <a:r>
              <a:rPr lang="en-US" sz="1550" dirty="0"/>
              <a:t>Community rooms</a:t>
            </a:r>
          </a:p>
          <a:p>
            <a:pPr marL="285750" lvl="0" indent="-285750">
              <a:buFont typeface="Arial" panose="020B0604020202020204" pitchFamily="34" charset="0"/>
              <a:buChar char="•"/>
            </a:pPr>
            <a:r>
              <a:rPr lang="en-US" sz="1550" dirty="0"/>
              <a:t>Walking path</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94" y="1649567"/>
            <a:ext cx="5521642" cy="4628782"/>
          </a:xfrm>
          <a:prstGeom prst="rect">
            <a:avLst/>
          </a:prstGeom>
        </p:spPr>
      </p:pic>
    </p:spTree>
    <p:extLst>
      <p:ext uri="{BB962C8B-B14F-4D97-AF65-F5344CB8AC3E}">
        <p14:creationId xmlns:p14="http://schemas.microsoft.com/office/powerpoint/2010/main" val="1111572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47" y="1676400"/>
            <a:ext cx="577205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53200" y="1647885"/>
            <a:ext cx="2590800" cy="3816429"/>
          </a:xfrm>
          <a:prstGeom prst="rect">
            <a:avLst/>
          </a:prstGeom>
          <a:noFill/>
        </p:spPr>
        <p:txBody>
          <a:bodyPr wrap="square" rtlCol="0">
            <a:spAutoFit/>
          </a:bodyPr>
          <a:lstStyle/>
          <a:p>
            <a:r>
              <a:rPr lang="en-US" sz="1400" b="1" dirty="0" smtClean="0"/>
              <a:t>Baytown Senior Village</a:t>
            </a:r>
          </a:p>
          <a:p>
            <a:pPr marL="285750" indent="-285750">
              <a:buFont typeface="Arial" panose="020B0604020202020204" pitchFamily="34" charset="0"/>
              <a:buChar char="•"/>
            </a:pPr>
            <a:r>
              <a:rPr lang="en-US" sz="1400" i="1" dirty="0" smtClean="0"/>
              <a:t>48 Units</a:t>
            </a:r>
          </a:p>
          <a:p>
            <a:pPr marL="285750" indent="-285750">
              <a:buFont typeface="Arial" panose="020B0604020202020204" pitchFamily="34" charset="0"/>
              <a:buChar char="•"/>
            </a:pPr>
            <a:r>
              <a:rPr lang="en-US" sz="1400" i="1" dirty="0" smtClean="0"/>
              <a:t>New Construction</a:t>
            </a:r>
          </a:p>
          <a:p>
            <a:pPr marL="285750" indent="-285750">
              <a:buFont typeface="Arial" panose="020B0604020202020204" pitchFamily="34" charset="0"/>
              <a:buChar char="•"/>
            </a:pPr>
            <a:r>
              <a:rPr lang="en-US" sz="1400" i="1" dirty="0" smtClean="0"/>
              <a:t>Received HOME Funds and Housing Credits in 2013</a:t>
            </a:r>
          </a:p>
          <a:p>
            <a:pPr marL="285750" indent="-285750">
              <a:buFont typeface="Arial" panose="020B0604020202020204" pitchFamily="34" charset="0"/>
              <a:buChar char="•"/>
            </a:pPr>
            <a:r>
              <a:rPr lang="en-US" sz="1400" i="1" dirty="0" smtClean="0"/>
              <a:t>Senior Community Project</a:t>
            </a:r>
          </a:p>
          <a:p>
            <a:endParaRPr lang="en-US" sz="1400" dirty="0"/>
          </a:p>
          <a:p>
            <a:r>
              <a:rPr lang="en-US" sz="1400" u="sng" dirty="0" smtClean="0"/>
              <a:t>Amenities/Tenant Services:</a:t>
            </a:r>
          </a:p>
          <a:p>
            <a:pPr marL="285750" indent="-285750">
              <a:buFont typeface="Arial" panose="020B0604020202020204" pitchFamily="34" charset="0"/>
              <a:buChar char="•"/>
            </a:pPr>
            <a:r>
              <a:rPr lang="en-US" sz="1400" dirty="0" smtClean="0"/>
              <a:t>Clubhouse with Cable TV &amp; Wireless Internet</a:t>
            </a:r>
          </a:p>
          <a:p>
            <a:pPr marL="285750" indent="-285750">
              <a:buFont typeface="Arial" panose="020B0604020202020204" pitchFamily="34" charset="0"/>
              <a:buChar char="•"/>
            </a:pPr>
            <a:r>
              <a:rPr lang="en-US" sz="1400" dirty="0" smtClean="0"/>
              <a:t>Computer Center</a:t>
            </a:r>
          </a:p>
          <a:p>
            <a:pPr marL="285750" indent="-285750">
              <a:buFont typeface="Arial" panose="020B0604020202020204" pitchFamily="34" charset="0"/>
              <a:buChar char="•"/>
            </a:pPr>
            <a:r>
              <a:rPr lang="en-US" sz="1400" dirty="0" smtClean="0"/>
              <a:t>Exercise/Fitness Center</a:t>
            </a:r>
          </a:p>
          <a:p>
            <a:pPr marL="285750" indent="-285750">
              <a:buFont typeface="Arial" panose="020B0604020202020204" pitchFamily="34" charset="0"/>
              <a:buChar char="•"/>
            </a:pPr>
            <a:r>
              <a:rPr lang="en-US" sz="1400" dirty="0" smtClean="0"/>
              <a:t>Gazebo</a:t>
            </a:r>
          </a:p>
          <a:p>
            <a:pPr marL="285750" indent="-285750">
              <a:buFont typeface="Arial" panose="020B0604020202020204" pitchFamily="34" charset="0"/>
              <a:buChar char="•"/>
            </a:pPr>
            <a:r>
              <a:rPr lang="en-US" sz="1400" dirty="0" smtClean="0"/>
              <a:t>Covered Bus Stop/Shelter</a:t>
            </a:r>
          </a:p>
          <a:p>
            <a:pPr marL="285750" indent="-285750">
              <a:buFont typeface="Arial" panose="020B0604020202020204" pitchFamily="34" charset="0"/>
              <a:buChar char="•"/>
            </a:pPr>
            <a:r>
              <a:rPr lang="en-US" sz="1400" dirty="0" smtClean="0"/>
              <a:t>Picnic Area with grills</a:t>
            </a:r>
          </a:p>
          <a:p>
            <a:pPr marL="285750" indent="-285750">
              <a:buFont typeface="Arial" panose="020B0604020202020204" pitchFamily="34" charset="0"/>
              <a:buChar char="•"/>
            </a:pPr>
            <a:r>
              <a:rPr lang="en-US" sz="1400" dirty="0" err="1" smtClean="0"/>
              <a:t>Emergen</a:t>
            </a:r>
            <a:endParaRPr lang="en-US" sz="1400"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717167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Why Affordable Housing?</a:t>
            </a:r>
            <a:endParaRPr lang="en-US" sz="3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03" y="1676400"/>
            <a:ext cx="590669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53200" y="1647885"/>
            <a:ext cx="2590800" cy="4524315"/>
          </a:xfrm>
          <a:prstGeom prst="rect">
            <a:avLst/>
          </a:prstGeom>
          <a:noFill/>
        </p:spPr>
        <p:txBody>
          <a:bodyPr wrap="square" rtlCol="0">
            <a:spAutoFit/>
          </a:bodyPr>
          <a:lstStyle/>
          <a:p>
            <a:r>
              <a:rPr lang="en-US" sz="1400" b="1" dirty="0" smtClean="0"/>
              <a:t>The Village at Oliver Place</a:t>
            </a:r>
          </a:p>
          <a:p>
            <a:pPr marL="285750" indent="-285750">
              <a:buFont typeface="Arial" panose="020B0604020202020204" pitchFamily="34" charset="0"/>
              <a:buChar char="•"/>
            </a:pPr>
            <a:r>
              <a:rPr lang="en-US" sz="1400" i="1" dirty="0" smtClean="0"/>
              <a:t>24 Units</a:t>
            </a:r>
          </a:p>
          <a:p>
            <a:pPr marL="285750" indent="-285750">
              <a:buFont typeface="Arial" panose="020B0604020202020204" pitchFamily="34" charset="0"/>
              <a:buChar char="•"/>
            </a:pPr>
            <a:r>
              <a:rPr lang="en-US" sz="1400" i="1" dirty="0" smtClean="0"/>
              <a:t>New Construction</a:t>
            </a:r>
          </a:p>
          <a:p>
            <a:pPr marL="285750" indent="-285750">
              <a:buFont typeface="Arial" panose="020B0604020202020204" pitchFamily="34" charset="0"/>
              <a:buChar char="•"/>
            </a:pPr>
            <a:r>
              <a:rPr lang="en-US" sz="1400" i="1" dirty="0" smtClean="0"/>
              <a:t>Received Housing Credits and HOME Funds in 2013</a:t>
            </a:r>
          </a:p>
          <a:p>
            <a:pPr marL="285750" indent="-285750">
              <a:buFont typeface="Arial" panose="020B0604020202020204" pitchFamily="34" charset="0"/>
              <a:buChar char="•"/>
            </a:pPr>
            <a:r>
              <a:rPr lang="en-US" sz="1400" i="1" dirty="0" smtClean="0"/>
              <a:t>CHDO Project</a:t>
            </a:r>
          </a:p>
          <a:p>
            <a:endParaRPr lang="en-US" sz="1400" dirty="0"/>
          </a:p>
          <a:p>
            <a:r>
              <a:rPr lang="en-US" sz="1400" u="sng" dirty="0" smtClean="0"/>
              <a:t>Amenities/Tenant Services:</a:t>
            </a:r>
          </a:p>
          <a:p>
            <a:pPr marL="285750" indent="-285750">
              <a:buFont typeface="Arial" panose="020B0604020202020204" pitchFamily="34" charset="0"/>
              <a:buChar char="•"/>
            </a:pPr>
            <a:r>
              <a:rPr lang="en-US" sz="1400" dirty="0" smtClean="0"/>
              <a:t>Outside Gazebo</a:t>
            </a:r>
          </a:p>
          <a:p>
            <a:pPr marL="285750" indent="-285750">
              <a:buFont typeface="Arial" panose="020B0604020202020204" pitchFamily="34" charset="0"/>
              <a:buChar char="•"/>
            </a:pPr>
            <a:r>
              <a:rPr lang="en-US" sz="1400" dirty="0" smtClean="0"/>
              <a:t>Grill &amp; Picnic Area w/Playground</a:t>
            </a:r>
          </a:p>
          <a:p>
            <a:pPr marL="285750" indent="-285750">
              <a:buFont typeface="Arial" panose="020B0604020202020204" pitchFamily="34" charset="0"/>
              <a:buChar char="•"/>
            </a:pPr>
            <a:r>
              <a:rPr lang="en-US" sz="1400" dirty="0" smtClean="0"/>
              <a:t>Community Building: Wireless Internet, Community Cable TV, laundry, exercise room, computer room</a:t>
            </a:r>
          </a:p>
          <a:p>
            <a:pPr marL="285750" indent="-285750">
              <a:buFont typeface="Arial" panose="020B0604020202020204" pitchFamily="34" charset="0"/>
              <a:buChar char="•"/>
            </a:pPr>
            <a:r>
              <a:rPr lang="en-US" sz="1400" dirty="0" smtClean="0"/>
              <a:t>Offers Financial Capability Workshop</a:t>
            </a:r>
          </a:p>
          <a:p>
            <a:endParaRPr lang="en-US" dirty="0"/>
          </a:p>
          <a:p>
            <a:endParaRPr lang="en-US" dirty="0" smtClean="0"/>
          </a:p>
        </p:txBody>
      </p:sp>
    </p:spTree>
    <p:extLst>
      <p:ext uri="{BB962C8B-B14F-4D97-AF65-F5344CB8AC3E}">
        <p14:creationId xmlns:p14="http://schemas.microsoft.com/office/powerpoint/2010/main" val="3061952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AHFA?</a:t>
            </a:r>
            <a:endParaRPr lang="en-US" dirty="0"/>
          </a:p>
        </p:txBody>
      </p:sp>
      <p:sp>
        <p:nvSpPr>
          <p:cNvPr id="5" name="Content Placeholder 4"/>
          <p:cNvSpPr>
            <a:spLocks noGrp="1"/>
          </p:cNvSpPr>
          <p:nvPr>
            <p:ph sz="quarter" idx="1"/>
          </p:nvPr>
        </p:nvSpPr>
        <p:spPr/>
        <p:txBody>
          <a:bodyPr>
            <a:normAutofit fontScale="92500" lnSpcReduction="10000"/>
          </a:bodyPr>
          <a:lstStyle/>
          <a:p>
            <a:pPr>
              <a:buFont typeface="Wingdings" panose="05000000000000000000" pitchFamily="2" charset="2"/>
              <a:buChar char="Ø"/>
            </a:pPr>
            <a:r>
              <a:rPr lang="en-US" dirty="0"/>
              <a:t>AHFA was created in 1980 by Act No. 80-585 of the Alabama Legislature.  AHFA is a public corporation and instrumentality of the State of Alabama dedicated to serving the housing needs of low- and moderate-income Alabamians.  AHFA creates housing opportunities through the affordable financing of single- and multifamily housing.</a:t>
            </a:r>
          </a:p>
          <a:p>
            <a:pPr>
              <a:buFont typeface="Wingdings" panose="05000000000000000000" pitchFamily="2" charset="2"/>
              <a:buChar char="Ø"/>
            </a:pPr>
            <a:endParaRPr lang="en-US" dirty="0"/>
          </a:p>
          <a:p>
            <a:pPr>
              <a:buFont typeface="Wingdings" panose="05000000000000000000" pitchFamily="2" charset="2"/>
              <a:buChar char="Ø"/>
            </a:pPr>
            <a:r>
              <a:rPr lang="en-US" dirty="0"/>
              <a:t>Since 1980, AHFA had helped more than 105,000 households – serving as Alabama’s affordable housing resource.</a:t>
            </a:r>
          </a:p>
        </p:txBody>
      </p:sp>
    </p:spTree>
    <p:extLst>
      <p:ext uri="{BB962C8B-B14F-4D97-AF65-F5344CB8AC3E}">
        <p14:creationId xmlns:p14="http://schemas.microsoft.com/office/powerpoint/2010/main" val="2556118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1" y="381000"/>
            <a:ext cx="5806439" cy="486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1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1600200"/>
          </a:xfrm>
        </p:spPr>
        <p:txBody>
          <a:bodyPr>
            <a:normAutofit/>
          </a:bodyPr>
          <a:lstStyle/>
          <a:p>
            <a:pPr algn="ctr"/>
            <a:r>
              <a:rPr lang="en-US" dirty="0" smtClean="0"/>
              <a:t>Questions</a:t>
            </a:r>
            <a:endParaRPr lang="en-US" dirty="0"/>
          </a:p>
        </p:txBody>
      </p:sp>
    </p:spTree>
    <p:extLst>
      <p:ext uri="{BB962C8B-B14F-4D97-AF65-F5344CB8AC3E}">
        <p14:creationId xmlns:p14="http://schemas.microsoft.com/office/powerpoint/2010/main" val="70060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914400"/>
            <a:ext cx="6934200" cy="1600200"/>
          </a:xfrm>
        </p:spPr>
        <p:txBody>
          <a:bodyPr>
            <a:normAutofit/>
          </a:bodyPr>
          <a:lstStyle/>
          <a:p>
            <a:pPr algn="ctr"/>
            <a:r>
              <a:rPr lang="en-US" dirty="0" smtClean="0"/>
              <a:t>Sources and Resource Sites</a:t>
            </a:r>
            <a:endParaRPr lang="en-US" dirty="0"/>
          </a:p>
        </p:txBody>
      </p:sp>
    </p:spTree>
    <p:extLst>
      <p:ext uri="{BB962C8B-B14F-4D97-AF65-F5344CB8AC3E}">
        <p14:creationId xmlns:p14="http://schemas.microsoft.com/office/powerpoint/2010/main" val="307998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Sources</a:t>
            </a:r>
            <a:endParaRPr lang="en-US" sz="3800" dirty="0"/>
          </a:p>
        </p:txBody>
      </p:sp>
      <p:sp>
        <p:nvSpPr>
          <p:cNvPr id="5" name="Content Placeholder 4"/>
          <p:cNvSpPr>
            <a:spLocks noGrp="1"/>
          </p:cNvSpPr>
          <p:nvPr>
            <p:ph sz="quarter" idx="1"/>
          </p:nvPr>
        </p:nvSpPr>
        <p:spPr>
          <a:xfrm>
            <a:off x="1143000" y="1600200"/>
            <a:ext cx="7623048" cy="4953000"/>
          </a:xfrm>
        </p:spPr>
        <p:txBody>
          <a:bodyPr numCol="1">
            <a:noAutofit/>
          </a:bodyPr>
          <a:lstStyle/>
          <a:p>
            <a:pPr marL="0" indent="0">
              <a:spcBef>
                <a:spcPts val="0"/>
              </a:spcBef>
              <a:spcAft>
                <a:spcPts val="1200"/>
              </a:spcAft>
              <a:buNone/>
            </a:pPr>
            <a:r>
              <a:rPr lang="en-US" sz="1600" dirty="0" smtClean="0"/>
              <a:t>"LIHTC 101: The Basics Workshop." Proceedings of </a:t>
            </a:r>
            <a:r>
              <a:rPr lang="en-US" sz="1600" dirty="0" err="1" smtClean="0"/>
              <a:t>Novogradac</a:t>
            </a:r>
            <a:r>
              <a:rPr lang="en-US" sz="1600" dirty="0" smtClean="0"/>
              <a:t> Affordable Housing Tax Credit Conference, Roosevelt Hotel, New Orleans, LA. September 30, 2015</a:t>
            </a:r>
          </a:p>
          <a:p>
            <a:pPr marL="0" indent="0">
              <a:spcBef>
                <a:spcPts val="0"/>
              </a:spcBef>
              <a:spcAft>
                <a:spcPts val="1200"/>
              </a:spcAft>
              <a:buNone/>
            </a:pPr>
            <a:r>
              <a:rPr lang="en-US" sz="1600" dirty="0" smtClean="0"/>
              <a:t>"</a:t>
            </a:r>
            <a:r>
              <a:rPr lang="en-US" sz="1600" dirty="0"/>
              <a:t>2016 HOME ACTION PLAN - Alabama Housing Finance Authority." Accessed January 26, 2016. http://www.ahfa.com/sites/www/Uploads/files/MF Allocation/2016 HOME Action Plan DRAFT.pdf.</a:t>
            </a:r>
          </a:p>
          <a:p>
            <a:pPr marL="0" indent="0">
              <a:spcBef>
                <a:spcPts val="0"/>
              </a:spcBef>
              <a:spcAft>
                <a:spcPts val="1200"/>
              </a:spcAft>
              <a:buNone/>
            </a:pPr>
            <a:r>
              <a:rPr lang="en-US" sz="1600" dirty="0" smtClean="0"/>
              <a:t>"</a:t>
            </a:r>
            <a:r>
              <a:rPr lang="en-US" sz="1600" dirty="0"/>
              <a:t>2016 HOUSING CREDIT QUALIFIED ALLOCATION PLAN - Ahfa.com." Accessed January 26, 2016. http://www.ahfa.com/sites/www/Uploads/files/MF Allocation/2016 QAP.pdf.</a:t>
            </a:r>
          </a:p>
          <a:p>
            <a:pPr marL="0" indent="0">
              <a:spcBef>
                <a:spcPts val="0"/>
              </a:spcBef>
              <a:spcAft>
                <a:spcPts val="1200"/>
              </a:spcAft>
              <a:buNone/>
            </a:pPr>
            <a:r>
              <a:rPr lang="en-US" sz="1600" dirty="0" smtClean="0"/>
              <a:t>Franke</a:t>
            </a:r>
            <a:r>
              <a:rPr lang="en-US" sz="1600" dirty="0"/>
              <a:t>, Monte. "HOME Essentials." Lecture, The HFA Institute, J.W. Marriott, Washington D.C., January 10, 2016.</a:t>
            </a:r>
          </a:p>
          <a:p>
            <a:pPr marL="0" indent="0">
              <a:spcBef>
                <a:spcPts val="0"/>
              </a:spcBef>
              <a:spcAft>
                <a:spcPts val="1200"/>
              </a:spcAft>
              <a:buNone/>
            </a:pPr>
            <a:r>
              <a:rPr lang="en-US" sz="1600" dirty="0" smtClean="0"/>
              <a:t>HOME </a:t>
            </a:r>
            <a:r>
              <a:rPr lang="en-US" sz="1600" dirty="0"/>
              <a:t>Final Rule, § 24 CFR-Part 92 (2013).</a:t>
            </a:r>
          </a:p>
          <a:p>
            <a:pPr marL="0" indent="0">
              <a:spcBef>
                <a:spcPts val="0"/>
              </a:spcBef>
              <a:spcAft>
                <a:spcPts val="1200"/>
              </a:spcAft>
              <a:buNone/>
            </a:pPr>
            <a:r>
              <a:rPr lang="en-US" sz="1600" dirty="0" smtClean="0"/>
              <a:t>Low-Income </a:t>
            </a:r>
            <a:r>
              <a:rPr lang="en-US" sz="1600" dirty="0"/>
              <a:t>Housing Credit, § 26 CFR-42</a:t>
            </a:r>
            <a:r>
              <a:rPr lang="en-US" sz="1600" dirty="0" smtClean="0"/>
              <a:t>.</a:t>
            </a:r>
          </a:p>
          <a:p>
            <a:pPr marL="0" indent="0">
              <a:spcBef>
                <a:spcPts val="0"/>
              </a:spcBef>
              <a:spcAft>
                <a:spcPts val="1200"/>
              </a:spcAft>
              <a:buNone/>
            </a:pPr>
            <a:r>
              <a:rPr lang="en-US" sz="1600" dirty="0" err="1"/>
              <a:t>Novogradac</a:t>
            </a:r>
            <a:r>
              <a:rPr lang="en-US" sz="1600" dirty="0"/>
              <a:t>, Michael J., CPA. "Exporting the Low-Income Housing Tax Credit." </a:t>
            </a:r>
            <a:r>
              <a:rPr lang="en-US" sz="1600" dirty="0" err="1"/>
              <a:t>Novogradac</a:t>
            </a:r>
            <a:r>
              <a:rPr lang="en-US" sz="1600" dirty="0"/>
              <a:t>, Journal of Tax Credits, June 2015, 4-6.</a:t>
            </a:r>
          </a:p>
          <a:p>
            <a:pPr marL="0" indent="0">
              <a:buNone/>
            </a:pPr>
            <a:r>
              <a:rPr lang="en-US" sz="1600" dirty="0" smtClean="0"/>
              <a:t>Title </a:t>
            </a:r>
            <a:r>
              <a:rPr lang="en-US" sz="1600" dirty="0"/>
              <a:t>II of the Cranston-Gonzalez National Affordable Housing Act, § Subpart A - HOME Investment </a:t>
            </a:r>
            <a:r>
              <a:rPr lang="en-US" sz="1600" dirty="0" smtClean="0"/>
              <a:t>Partnership</a:t>
            </a:r>
            <a:r>
              <a:rPr lang="en-US" sz="1600" dirty="0"/>
              <a:t>.</a:t>
            </a:r>
          </a:p>
        </p:txBody>
      </p:sp>
    </p:spTree>
    <p:extLst>
      <p:ext uri="{BB962C8B-B14F-4D97-AF65-F5344CB8AC3E}">
        <p14:creationId xmlns:p14="http://schemas.microsoft.com/office/powerpoint/2010/main" val="680281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dirty="0" smtClean="0"/>
              <a:t>Resource Sites</a:t>
            </a:r>
            <a:endParaRPr lang="en-US" sz="3800" dirty="0"/>
          </a:p>
        </p:txBody>
      </p:sp>
      <p:sp>
        <p:nvSpPr>
          <p:cNvPr id="5" name="Content Placeholder 4"/>
          <p:cNvSpPr>
            <a:spLocks noGrp="1"/>
          </p:cNvSpPr>
          <p:nvPr>
            <p:ph sz="quarter" idx="1"/>
          </p:nvPr>
        </p:nvSpPr>
        <p:spPr>
          <a:xfrm>
            <a:off x="1143000" y="1600200"/>
            <a:ext cx="7848600" cy="3048000"/>
          </a:xfrm>
        </p:spPr>
        <p:txBody>
          <a:bodyPr numCol="1">
            <a:noAutofit/>
          </a:bodyPr>
          <a:lstStyle/>
          <a:p>
            <a:pPr marL="0" indent="0">
              <a:spcBef>
                <a:spcPts val="0"/>
              </a:spcBef>
              <a:spcAft>
                <a:spcPts val="1200"/>
              </a:spcAft>
              <a:buNone/>
            </a:pPr>
            <a:r>
              <a:rPr lang="en-US" sz="1600" dirty="0" smtClean="0"/>
              <a:t>Alabama Housing Finance Authority (AHFA) – </a:t>
            </a:r>
            <a:r>
              <a:rPr lang="en-US" sz="1600" dirty="0" smtClean="0">
                <a:hlinkClick r:id="rId3"/>
              </a:rPr>
              <a:t>www.ahfa.com</a:t>
            </a:r>
            <a:endParaRPr lang="en-US" sz="1600" dirty="0" smtClean="0"/>
          </a:p>
          <a:p>
            <a:pPr marL="0" indent="0">
              <a:spcBef>
                <a:spcPts val="0"/>
              </a:spcBef>
              <a:spcAft>
                <a:spcPts val="1200"/>
              </a:spcAft>
              <a:buNone/>
            </a:pPr>
            <a:r>
              <a:rPr lang="en-US" sz="1600" dirty="0" smtClean="0"/>
              <a:t>Alabama Department of Economic &amp; Community Affairs (ADECA) – </a:t>
            </a:r>
            <a:r>
              <a:rPr lang="en-US" sz="1600" dirty="0" smtClean="0">
                <a:hlinkClick r:id="rId4"/>
              </a:rPr>
              <a:t>www.adeca.alabama.gov</a:t>
            </a:r>
            <a:endParaRPr lang="en-US" sz="1600" dirty="0" smtClean="0"/>
          </a:p>
          <a:p>
            <a:pPr marL="0" indent="0">
              <a:spcBef>
                <a:spcPts val="0"/>
              </a:spcBef>
              <a:spcAft>
                <a:spcPts val="1200"/>
              </a:spcAft>
              <a:buNone/>
            </a:pPr>
            <a:r>
              <a:rPr lang="en-US" sz="1600" dirty="0" smtClean="0"/>
              <a:t>Alabama Affordable Housing Association (AAHA) – </a:t>
            </a:r>
            <a:r>
              <a:rPr lang="en-US" sz="1600" dirty="0" smtClean="0">
                <a:hlinkClick r:id="rId5"/>
              </a:rPr>
              <a:t>www.theaaha.org</a:t>
            </a:r>
            <a:endParaRPr lang="en-US" sz="1600" dirty="0" smtClean="0"/>
          </a:p>
          <a:p>
            <a:pPr marL="0" indent="0">
              <a:spcBef>
                <a:spcPts val="0"/>
              </a:spcBef>
              <a:spcAft>
                <a:spcPts val="1200"/>
              </a:spcAft>
              <a:buNone/>
            </a:pPr>
            <a:r>
              <a:rPr lang="en-US" sz="1600" dirty="0" smtClean="0"/>
              <a:t>HUD Exchange (US Department of Housing and Urban Development) – </a:t>
            </a:r>
            <a:r>
              <a:rPr lang="en-US" sz="1600" dirty="0" smtClean="0">
                <a:hlinkClick r:id="rId6"/>
              </a:rPr>
              <a:t>www.hudexchange.info/programs/home</a:t>
            </a:r>
            <a:endParaRPr lang="en-US" sz="1600" dirty="0" smtClean="0"/>
          </a:p>
          <a:p>
            <a:pPr marL="0" indent="0">
              <a:spcBef>
                <a:spcPts val="0"/>
              </a:spcBef>
              <a:spcAft>
                <a:spcPts val="1200"/>
              </a:spcAft>
              <a:buNone/>
            </a:pPr>
            <a:r>
              <a:rPr lang="en-US" sz="1600" dirty="0" err="1" smtClean="0"/>
              <a:t>Novogradac</a:t>
            </a:r>
            <a:r>
              <a:rPr lang="en-US" sz="1600" dirty="0" smtClean="0"/>
              <a:t> &amp; Company, Tax Credit </a:t>
            </a:r>
            <a:r>
              <a:rPr lang="en-US" sz="1600" dirty="0"/>
              <a:t>Resource Center - </a:t>
            </a:r>
            <a:r>
              <a:rPr lang="en-US" sz="1600" dirty="0" smtClean="0">
                <a:hlinkClick r:id="rId7"/>
              </a:rPr>
              <a:t>www.novoco.com/resource_center/index.php</a:t>
            </a:r>
            <a:endParaRPr lang="en-US" sz="1600" dirty="0" smtClean="0"/>
          </a:p>
          <a:p>
            <a:pPr marL="0" indent="0">
              <a:spcBef>
                <a:spcPts val="0"/>
              </a:spcBef>
              <a:spcAft>
                <a:spcPts val="1200"/>
              </a:spcAft>
              <a:buNone/>
            </a:pPr>
            <a:endParaRPr lang="en-US" sz="1600" dirty="0" smtClean="0"/>
          </a:p>
        </p:txBody>
      </p:sp>
    </p:spTree>
    <p:extLst>
      <p:ext uri="{BB962C8B-B14F-4D97-AF65-F5344CB8AC3E}">
        <p14:creationId xmlns:p14="http://schemas.microsoft.com/office/powerpoint/2010/main" val="659528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AHFA Publications</a:t>
            </a:r>
            <a:endParaRPr lang="en-US"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13220"/>
          <a:stretch/>
        </p:blipFill>
        <p:spPr bwMode="auto">
          <a:xfrm>
            <a:off x="823315" y="2194560"/>
            <a:ext cx="7711085" cy="39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1676400"/>
            <a:ext cx="2209800" cy="477054"/>
          </a:xfrm>
          <a:prstGeom prst="rect">
            <a:avLst/>
          </a:prstGeom>
          <a:noFill/>
        </p:spPr>
        <p:txBody>
          <a:bodyPr wrap="square" rtlCol="0">
            <a:spAutoFit/>
          </a:bodyPr>
          <a:lstStyle/>
          <a:p>
            <a:r>
              <a:rPr lang="en-US" sz="2500" dirty="0" smtClean="0">
                <a:hlinkClick r:id="rId4"/>
              </a:rPr>
              <a:t>www.ahfa.com</a:t>
            </a:r>
            <a:endParaRPr lang="en-US" dirty="0"/>
          </a:p>
        </p:txBody>
      </p:sp>
    </p:spTree>
    <p:extLst>
      <p:ext uri="{BB962C8B-B14F-4D97-AF65-F5344CB8AC3E}">
        <p14:creationId xmlns:p14="http://schemas.microsoft.com/office/powerpoint/2010/main" val="367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3917</TotalTime>
  <Words>4037</Words>
  <Application>Microsoft Office PowerPoint</Application>
  <PresentationFormat>On-screen Show (4:3)</PresentationFormat>
  <Paragraphs>724</Paragraphs>
  <Slides>84</Slides>
  <Notes>84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Median</vt:lpstr>
      <vt:lpstr>Multifamily essentials </vt:lpstr>
      <vt:lpstr>WELCOME</vt:lpstr>
      <vt:lpstr>Introductions</vt:lpstr>
      <vt:lpstr>Session Objectives</vt:lpstr>
      <vt:lpstr>Course Structure</vt:lpstr>
      <vt:lpstr>RULES</vt:lpstr>
      <vt:lpstr>AHFA Introduction</vt:lpstr>
      <vt:lpstr>What is AHFA?</vt:lpstr>
      <vt:lpstr>AHFA Publications</vt:lpstr>
      <vt:lpstr>AHFA Publications</vt:lpstr>
      <vt:lpstr>AHFA Publications</vt:lpstr>
      <vt:lpstr>AHFA Publications</vt:lpstr>
      <vt:lpstr>POP QUIZ</vt:lpstr>
      <vt:lpstr>Housing Credit Overview</vt:lpstr>
      <vt:lpstr>Low Income Housing Tax Credit Program (Housing Credit) Overview</vt:lpstr>
      <vt:lpstr>Housing Credit Overview</vt:lpstr>
      <vt:lpstr>Housing Credit Overview</vt:lpstr>
      <vt:lpstr>Housing Credit Overview</vt:lpstr>
      <vt:lpstr>Housing Credit Overview Ownership Requirements</vt:lpstr>
      <vt:lpstr>Housing Credit Overview How Housing Credits Work</vt:lpstr>
      <vt:lpstr>Housing Credit Overview How Housing Credits Work</vt:lpstr>
      <vt:lpstr>Housing Credit Overview  Restrictive Covenants</vt:lpstr>
      <vt:lpstr>Housing Credit Overview Income and Rent Restrictions</vt:lpstr>
      <vt:lpstr>POP QUIZ</vt:lpstr>
      <vt:lpstr>HOME Investment Partnerships Program (HOME)  Overview </vt:lpstr>
      <vt:lpstr>HOME Overview  Federal</vt:lpstr>
      <vt:lpstr>HOME Overview  Federal</vt:lpstr>
      <vt:lpstr>HOME Overview  Participating Jurisdictions (PJs)</vt:lpstr>
      <vt:lpstr>HOME Overview  Alabama Funding Distribution</vt:lpstr>
      <vt:lpstr>POP QUIZ</vt:lpstr>
      <vt:lpstr>HOME Overview The CHDO Set-Aside</vt:lpstr>
      <vt:lpstr>HOME Overview CHDO Certification</vt:lpstr>
      <vt:lpstr>HOME Overview  Federal</vt:lpstr>
      <vt:lpstr>HOME Overview Eligible/Ineligible Uses</vt:lpstr>
      <vt:lpstr>HOME Overview Federal: Project Timeline</vt:lpstr>
      <vt:lpstr>HOME Overview Federal: Project Timeline</vt:lpstr>
      <vt:lpstr>HOME Overview Cross-Cutting /Other Federal Requirements</vt:lpstr>
      <vt:lpstr>HOME Overview HOME Assisted Units - HAUs</vt:lpstr>
      <vt:lpstr>HOME Overview Program Compliance - The 5 P’s of Compliance</vt:lpstr>
      <vt:lpstr>HOME Overview People : Income and Rent Restrictions</vt:lpstr>
      <vt:lpstr>HOME Overview Price : Affordability</vt:lpstr>
      <vt:lpstr>HOME Overview Property : Property Standards</vt:lpstr>
      <vt:lpstr>HOME Overview Period – Affordability Period</vt:lpstr>
      <vt:lpstr>HOME Overview Policies: process, procedures, paper</vt:lpstr>
      <vt:lpstr>POP QUIZ</vt:lpstr>
      <vt:lpstr>AHFA Program Requirements</vt:lpstr>
      <vt:lpstr>AHFA Program Requirements</vt:lpstr>
      <vt:lpstr>Allocation Cycle</vt:lpstr>
      <vt:lpstr>Allocation Cycle</vt:lpstr>
      <vt:lpstr>POP QUIZ</vt:lpstr>
      <vt:lpstr>AHFA Housing Credit/HOME Comparison</vt:lpstr>
      <vt:lpstr>AHFA Housing Credit 2016 Estimates</vt:lpstr>
      <vt:lpstr>AHFA HOME 2016 Estimates</vt:lpstr>
      <vt:lpstr>POP QUIZ</vt:lpstr>
      <vt:lpstr>Application Cycle  Threshold Requirements</vt:lpstr>
      <vt:lpstr>Application Cycle  Initial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Final Application</vt:lpstr>
      <vt:lpstr>Application Cycle  Online Application</vt:lpstr>
      <vt:lpstr>POP QUIZ</vt:lpstr>
      <vt:lpstr>Team Building Organizational Roles</vt:lpstr>
      <vt:lpstr>Keys to Success</vt:lpstr>
      <vt:lpstr>POP QUIZ</vt:lpstr>
      <vt:lpstr>Application Cycle  Timeline</vt:lpstr>
      <vt:lpstr>Why Affordable Housing?</vt:lpstr>
      <vt:lpstr>Why Affordable Housing?</vt:lpstr>
      <vt:lpstr>Why Affordable Housing?</vt:lpstr>
      <vt:lpstr>Why Affordable Housing?</vt:lpstr>
      <vt:lpstr>Why Affordable Housing?</vt:lpstr>
      <vt:lpstr>Why Affordable Housing?</vt:lpstr>
      <vt:lpstr>Why Affordable Housing?</vt:lpstr>
      <vt:lpstr>PowerPoint Presentation</vt:lpstr>
      <vt:lpstr>Questions</vt:lpstr>
      <vt:lpstr>Sources and Resource Sites</vt:lpstr>
      <vt:lpstr>Sources</vt:lpstr>
      <vt:lpstr>Resource Sites</vt:lpstr>
    </vt:vector>
  </TitlesOfParts>
  <Company>Alabama Housing Finance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Amber</dc:creator>
  <cp:lastModifiedBy>Houlditch, Dondra</cp:lastModifiedBy>
  <cp:revision>201</cp:revision>
  <cp:lastPrinted>2016-01-27T21:49:30Z</cp:lastPrinted>
  <dcterms:created xsi:type="dcterms:W3CDTF">2015-11-24T15:58:45Z</dcterms:created>
  <dcterms:modified xsi:type="dcterms:W3CDTF">2016-01-27T21:51:43Z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