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69" r:id="rId3"/>
    <p:sldId id="270" r:id="rId4"/>
    <p:sldId id="257" r:id="rId5"/>
    <p:sldId id="258" r:id="rId6"/>
    <p:sldId id="259" r:id="rId7"/>
    <p:sldId id="273" r:id="rId8"/>
    <p:sldId id="260" r:id="rId9"/>
    <p:sldId id="261" r:id="rId10"/>
    <p:sldId id="262" r:id="rId11"/>
    <p:sldId id="289" r:id="rId12"/>
    <p:sldId id="290" r:id="rId13"/>
    <p:sldId id="291" r:id="rId14"/>
    <p:sldId id="263" r:id="rId15"/>
    <p:sldId id="287" r:id="rId16"/>
    <p:sldId id="288" r:id="rId17"/>
    <p:sldId id="286" r:id="rId18"/>
    <p:sldId id="292" r:id="rId19"/>
    <p:sldId id="293" r:id="rId20"/>
    <p:sldId id="264" r:id="rId21"/>
    <p:sldId id="265" r:id="rId22"/>
    <p:sldId id="284" r:id="rId23"/>
    <p:sldId id="285" r:id="rId24"/>
    <p:sldId id="266" r:id="rId25"/>
    <p:sldId id="282" r:id="rId26"/>
    <p:sldId id="283" r:id="rId27"/>
    <p:sldId id="267" r:id="rId28"/>
    <p:sldId id="268" r:id="rId29"/>
    <p:sldId id="271" r:id="rId30"/>
    <p:sldId id="272" r:id="rId31"/>
    <p:sldId id="274" r:id="rId32"/>
    <p:sldId id="275" r:id="rId33"/>
    <p:sldId id="276" r:id="rId34"/>
    <p:sldId id="277" r:id="rId35"/>
    <p:sldId id="278" r:id="rId36"/>
    <p:sldId id="280" r:id="rId37"/>
    <p:sldId id="281" r:id="rId38"/>
    <p:sldId id="27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0"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9.svg"/></Relationships>
</file>

<file path=ppt/diagrams/_rels/data13.xml.rels><?xml version="1.0" encoding="UTF-8" standalone="yes"?>
<Relationships xmlns="http://schemas.openxmlformats.org/package/2006/relationships"><Relationship Id="rId1" Type="http://schemas.openxmlformats.org/officeDocument/2006/relationships/hyperlink" Target="http://www.ahfa.com/" TargetMode="External"/></Relationships>
</file>

<file path=ppt/diagrams/_rels/data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0.xml.rels><?xml version="1.0" encoding="UTF-8" standalone="yes"?>
<Relationships xmlns="http://schemas.openxmlformats.org/package/2006/relationships"><Relationship Id="rId1" Type="http://schemas.openxmlformats.org/officeDocument/2006/relationships/hyperlink" Target="mailto:mfcompliance@ahfa.com" TargetMode="External"/></Relationships>
</file>

<file path=ppt/diagrams/_rels/data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9.svg"/></Relationships>
</file>

<file path=ppt/diagrams/_rels/drawing13.xml.rels><?xml version="1.0" encoding="UTF-8" standalone="yes"?>
<Relationships xmlns="http://schemas.openxmlformats.org/package/2006/relationships"><Relationship Id="rId1" Type="http://schemas.openxmlformats.org/officeDocument/2006/relationships/hyperlink" Target="http://www.ahfa.com/" TargetMode="External"/></Relationships>
</file>

<file path=ppt/diagrams/_rels/drawing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0.xml.rels><?xml version="1.0" encoding="UTF-8" standalone="yes"?>
<Relationships xmlns="http://schemas.openxmlformats.org/package/2006/relationships"><Relationship Id="rId1" Type="http://schemas.openxmlformats.org/officeDocument/2006/relationships/hyperlink" Target="mailto:mfcompliance@ahfa.com" TargetMode="External"/></Relationships>
</file>

<file path=ppt/diagrams/_rels/drawing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CE51898-8CF3-49D1-8ED8-9202A90B29A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87679D8-216B-42B6-B97C-883CF984F187}">
      <dgm:prSet/>
      <dgm:spPr/>
      <dgm:t>
        <a:bodyPr/>
        <a:lstStyle/>
        <a:p>
          <a:pPr>
            <a:lnSpc>
              <a:spcPct val="100000"/>
            </a:lnSpc>
          </a:pPr>
          <a:r>
            <a:rPr lang="en-US"/>
            <a:t>Housing Credit and HOME have two different Student Rules</a:t>
          </a:r>
        </a:p>
      </dgm:t>
    </dgm:pt>
    <dgm:pt modelId="{6F448173-67BD-4B53-959F-1DCCDF82BB8F}" type="parTrans" cxnId="{72C86C3F-00F7-4C5E-A7F0-6AF0A5754FA1}">
      <dgm:prSet/>
      <dgm:spPr/>
      <dgm:t>
        <a:bodyPr/>
        <a:lstStyle/>
        <a:p>
          <a:endParaRPr lang="en-US"/>
        </a:p>
      </dgm:t>
    </dgm:pt>
    <dgm:pt modelId="{CA28E187-1D8F-448B-9EE6-7A72FF559A4B}" type="sibTrans" cxnId="{72C86C3F-00F7-4C5E-A7F0-6AF0A5754FA1}">
      <dgm:prSet/>
      <dgm:spPr/>
      <dgm:t>
        <a:bodyPr/>
        <a:lstStyle/>
        <a:p>
          <a:endParaRPr lang="en-US"/>
        </a:p>
      </dgm:t>
    </dgm:pt>
    <dgm:pt modelId="{1BBBC20E-E8B8-44C2-8293-66B7A114F890}">
      <dgm:prSet/>
      <dgm:spPr/>
      <dgm:t>
        <a:bodyPr/>
        <a:lstStyle/>
        <a:p>
          <a:pPr>
            <a:lnSpc>
              <a:spcPct val="100000"/>
            </a:lnSpc>
          </a:pPr>
          <a:r>
            <a:rPr lang="en-US"/>
            <a:t>Depending on the funding the Project received, the Project must comply with one of the two rules or both</a:t>
          </a:r>
        </a:p>
      </dgm:t>
    </dgm:pt>
    <dgm:pt modelId="{97465898-C6EF-4645-9281-4340BD24834A}" type="parTrans" cxnId="{9A41E91A-B453-4A71-80D1-AD952FFDB980}">
      <dgm:prSet/>
      <dgm:spPr/>
      <dgm:t>
        <a:bodyPr/>
        <a:lstStyle/>
        <a:p>
          <a:endParaRPr lang="en-US"/>
        </a:p>
      </dgm:t>
    </dgm:pt>
    <dgm:pt modelId="{A898023F-665B-480A-A715-7F4E7D4018B4}" type="sibTrans" cxnId="{9A41E91A-B453-4A71-80D1-AD952FFDB980}">
      <dgm:prSet/>
      <dgm:spPr/>
      <dgm:t>
        <a:bodyPr/>
        <a:lstStyle/>
        <a:p>
          <a:endParaRPr lang="en-US"/>
        </a:p>
      </dgm:t>
    </dgm:pt>
    <dgm:pt modelId="{A03FFDBD-DE6A-4B70-902F-2ABEBA5158EE}" type="pres">
      <dgm:prSet presAssocID="{7CE51898-8CF3-49D1-8ED8-9202A90B29AD}" presName="root" presStyleCnt="0">
        <dgm:presLayoutVars>
          <dgm:dir/>
          <dgm:resizeHandles val="exact"/>
        </dgm:presLayoutVars>
      </dgm:prSet>
      <dgm:spPr/>
    </dgm:pt>
    <dgm:pt modelId="{A3E360E5-C337-4477-82DB-2B8D6DDA9209}" type="pres">
      <dgm:prSet presAssocID="{B87679D8-216B-42B6-B97C-883CF984F187}" presName="compNode" presStyleCnt="0"/>
      <dgm:spPr/>
    </dgm:pt>
    <dgm:pt modelId="{CB4B463D-6BCF-4206-8D3A-F350283EE10B}" type="pres">
      <dgm:prSet presAssocID="{B87679D8-216B-42B6-B97C-883CF984F187}" presName="bgRect" presStyleLbl="bgShp" presStyleIdx="0" presStyleCnt="2"/>
      <dgm:spPr/>
    </dgm:pt>
    <dgm:pt modelId="{72D14BFF-6D32-49B4-A1E2-97ACA7621CD3}" type="pres">
      <dgm:prSet presAssocID="{B87679D8-216B-42B6-B97C-883CF984F18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81CC7509-B7CD-48C2-A318-CDC0F0416918}" type="pres">
      <dgm:prSet presAssocID="{B87679D8-216B-42B6-B97C-883CF984F187}" presName="spaceRect" presStyleCnt="0"/>
      <dgm:spPr/>
    </dgm:pt>
    <dgm:pt modelId="{1DDAA520-9BB5-4FFA-8242-227659FFC2DF}" type="pres">
      <dgm:prSet presAssocID="{B87679D8-216B-42B6-B97C-883CF984F187}" presName="parTx" presStyleLbl="revTx" presStyleIdx="0" presStyleCnt="2">
        <dgm:presLayoutVars>
          <dgm:chMax val="0"/>
          <dgm:chPref val="0"/>
        </dgm:presLayoutVars>
      </dgm:prSet>
      <dgm:spPr/>
    </dgm:pt>
    <dgm:pt modelId="{7B5409C8-5CE4-4199-A0A2-43280695A855}" type="pres">
      <dgm:prSet presAssocID="{CA28E187-1D8F-448B-9EE6-7A72FF559A4B}" presName="sibTrans" presStyleCnt="0"/>
      <dgm:spPr/>
    </dgm:pt>
    <dgm:pt modelId="{9ECB69E6-379C-4E7A-A8F8-A0DADA732793}" type="pres">
      <dgm:prSet presAssocID="{1BBBC20E-E8B8-44C2-8293-66B7A114F890}" presName="compNode" presStyleCnt="0"/>
      <dgm:spPr/>
    </dgm:pt>
    <dgm:pt modelId="{6B16469B-9C0A-4A49-9D30-3E502AC8A945}" type="pres">
      <dgm:prSet presAssocID="{1BBBC20E-E8B8-44C2-8293-66B7A114F890}" presName="bgRect" presStyleLbl="bgShp" presStyleIdx="1" presStyleCnt="2"/>
      <dgm:spPr/>
    </dgm:pt>
    <dgm:pt modelId="{8796C0B6-F935-46E0-99C4-31F262413C3F}" type="pres">
      <dgm:prSet presAssocID="{1BBBC20E-E8B8-44C2-8293-66B7A114F89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D5D71952-6EE2-4644-8083-95611191A525}" type="pres">
      <dgm:prSet presAssocID="{1BBBC20E-E8B8-44C2-8293-66B7A114F890}" presName="spaceRect" presStyleCnt="0"/>
      <dgm:spPr/>
    </dgm:pt>
    <dgm:pt modelId="{8802B7F4-FF4F-4834-B549-4ADF179A3C82}" type="pres">
      <dgm:prSet presAssocID="{1BBBC20E-E8B8-44C2-8293-66B7A114F890}" presName="parTx" presStyleLbl="revTx" presStyleIdx="1" presStyleCnt="2">
        <dgm:presLayoutVars>
          <dgm:chMax val="0"/>
          <dgm:chPref val="0"/>
        </dgm:presLayoutVars>
      </dgm:prSet>
      <dgm:spPr/>
    </dgm:pt>
  </dgm:ptLst>
  <dgm:cxnLst>
    <dgm:cxn modelId="{F77BC206-F416-48AE-98B7-F9EF52A46C83}" type="presOf" srcId="{1BBBC20E-E8B8-44C2-8293-66B7A114F890}" destId="{8802B7F4-FF4F-4834-B549-4ADF179A3C82}" srcOrd="0" destOrd="0" presId="urn:microsoft.com/office/officeart/2018/2/layout/IconVerticalSolidList"/>
    <dgm:cxn modelId="{2F863D16-4B06-4CE6-A8B4-F33CC1C99ED6}" type="presOf" srcId="{B87679D8-216B-42B6-B97C-883CF984F187}" destId="{1DDAA520-9BB5-4FFA-8242-227659FFC2DF}" srcOrd="0" destOrd="0" presId="urn:microsoft.com/office/officeart/2018/2/layout/IconVerticalSolidList"/>
    <dgm:cxn modelId="{9A41E91A-B453-4A71-80D1-AD952FFDB980}" srcId="{7CE51898-8CF3-49D1-8ED8-9202A90B29AD}" destId="{1BBBC20E-E8B8-44C2-8293-66B7A114F890}" srcOrd="1" destOrd="0" parTransId="{97465898-C6EF-4645-9281-4340BD24834A}" sibTransId="{A898023F-665B-480A-A715-7F4E7D4018B4}"/>
    <dgm:cxn modelId="{72C86C3F-00F7-4C5E-A7F0-6AF0A5754FA1}" srcId="{7CE51898-8CF3-49D1-8ED8-9202A90B29AD}" destId="{B87679D8-216B-42B6-B97C-883CF984F187}" srcOrd="0" destOrd="0" parTransId="{6F448173-67BD-4B53-959F-1DCCDF82BB8F}" sibTransId="{CA28E187-1D8F-448B-9EE6-7A72FF559A4B}"/>
    <dgm:cxn modelId="{3E7DA9AD-31D4-43EE-A299-6B8CA133041F}" type="presOf" srcId="{7CE51898-8CF3-49D1-8ED8-9202A90B29AD}" destId="{A03FFDBD-DE6A-4B70-902F-2ABEBA5158EE}" srcOrd="0" destOrd="0" presId="urn:microsoft.com/office/officeart/2018/2/layout/IconVerticalSolidList"/>
    <dgm:cxn modelId="{15ECCCB3-8CE5-446A-87D7-F3938193428D}" type="presParOf" srcId="{A03FFDBD-DE6A-4B70-902F-2ABEBA5158EE}" destId="{A3E360E5-C337-4477-82DB-2B8D6DDA9209}" srcOrd="0" destOrd="0" presId="urn:microsoft.com/office/officeart/2018/2/layout/IconVerticalSolidList"/>
    <dgm:cxn modelId="{3CF9555C-1A80-472B-BF5F-C6757C97DAB0}" type="presParOf" srcId="{A3E360E5-C337-4477-82DB-2B8D6DDA9209}" destId="{CB4B463D-6BCF-4206-8D3A-F350283EE10B}" srcOrd="0" destOrd="0" presId="urn:microsoft.com/office/officeart/2018/2/layout/IconVerticalSolidList"/>
    <dgm:cxn modelId="{A94A4C3F-FCD6-4D66-BAE0-957146FB5D1B}" type="presParOf" srcId="{A3E360E5-C337-4477-82DB-2B8D6DDA9209}" destId="{72D14BFF-6D32-49B4-A1E2-97ACA7621CD3}" srcOrd="1" destOrd="0" presId="urn:microsoft.com/office/officeart/2018/2/layout/IconVerticalSolidList"/>
    <dgm:cxn modelId="{639A1570-3E89-4E07-9621-4DAC2309B06C}" type="presParOf" srcId="{A3E360E5-C337-4477-82DB-2B8D6DDA9209}" destId="{81CC7509-B7CD-48C2-A318-CDC0F0416918}" srcOrd="2" destOrd="0" presId="urn:microsoft.com/office/officeart/2018/2/layout/IconVerticalSolidList"/>
    <dgm:cxn modelId="{F431B753-370B-494D-8C60-2AF5EEECFEF1}" type="presParOf" srcId="{A3E360E5-C337-4477-82DB-2B8D6DDA9209}" destId="{1DDAA520-9BB5-4FFA-8242-227659FFC2DF}" srcOrd="3" destOrd="0" presId="urn:microsoft.com/office/officeart/2018/2/layout/IconVerticalSolidList"/>
    <dgm:cxn modelId="{67C9AFDB-E8A6-4129-AD5C-B7FD78C86A24}" type="presParOf" srcId="{A03FFDBD-DE6A-4B70-902F-2ABEBA5158EE}" destId="{7B5409C8-5CE4-4199-A0A2-43280695A855}" srcOrd="1" destOrd="0" presId="urn:microsoft.com/office/officeart/2018/2/layout/IconVerticalSolidList"/>
    <dgm:cxn modelId="{F1331298-5533-435E-B332-726843BF80D5}" type="presParOf" srcId="{A03FFDBD-DE6A-4B70-902F-2ABEBA5158EE}" destId="{9ECB69E6-379C-4E7A-A8F8-A0DADA732793}" srcOrd="2" destOrd="0" presId="urn:microsoft.com/office/officeart/2018/2/layout/IconVerticalSolidList"/>
    <dgm:cxn modelId="{923E3FF1-C17B-42F3-8FA1-A34DB257348B}" type="presParOf" srcId="{9ECB69E6-379C-4E7A-A8F8-A0DADA732793}" destId="{6B16469B-9C0A-4A49-9D30-3E502AC8A945}" srcOrd="0" destOrd="0" presId="urn:microsoft.com/office/officeart/2018/2/layout/IconVerticalSolidList"/>
    <dgm:cxn modelId="{E7916FCC-4EDC-4001-9E91-ED86F5CBD18E}" type="presParOf" srcId="{9ECB69E6-379C-4E7A-A8F8-A0DADA732793}" destId="{8796C0B6-F935-46E0-99C4-31F262413C3F}" srcOrd="1" destOrd="0" presId="urn:microsoft.com/office/officeart/2018/2/layout/IconVerticalSolidList"/>
    <dgm:cxn modelId="{70FCE3C9-6AF8-4EF1-93F7-C108C4AD6CF8}" type="presParOf" srcId="{9ECB69E6-379C-4E7A-A8F8-A0DADA732793}" destId="{D5D71952-6EE2-4644-8083-95611191A525}" srcOrd="2" destOrd="0" presId="urn:microsoft.com/office/officeart/2018/2/layout/IconVerticalSolidList"/>
    <dgm:cxn modelId="{22836CC4-C4EE-4C41-8916-048A3D55A87F}" type="presParOf" srcId="{9ECB69E6-379C-4E7A-A8F8-A0DADA732793}" destId="{8802B7F4-FF4F-4834-B549-4ADF179A3C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004302-6E27-4708-9BA2-4EBBD9EC692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E7EBF89-27F4-4704-8B81-9FB5C2C6F80A}">
      <dgm:prSet/>
      <dgm:spPr/>
      <dgm:t>
        <a:bodyPr/>
        <a:lstStyle/>
        <a:p>
          <a:r>
            <a:rPr lang="en-US" dirty="0"/>
            <a:t>All regular sources of income, including assets valued at $5,000 or more, must be verified by a 3</a:t>
          </a:r>
          <a:r>
            <a:rPr lang="en-US" baseline="30000" dirty="0"/>
            <a:t>rd</a:t>
          </a:r>
          <a:r>
            <a:rPr lang="en-US" dirty="0"/>
            <a:t> party for Housing Credit Projects*</a:t>
          </a:r>
        </a:p>
      </dgm:t>
    </dgm:pt>
    <dgm:pt modelId="{5737BABE-E423-434B-BCA0-21C1140ADFE8}" type="parTrans" cxnId="{A20A4A8B-3495-4A3F-A56A-FD42B1D2FF9F}">
      <dgm:prSet/>
      <dgm:spPr/>
      <dgm:t>
        <a:bodyPr/>
        <a:lstStyle/>
        <a:p>
          <a:endParaRPr lang="en-US"/>
        </a:p>
      </dgm:t>
    </dgm:pt>
    <dgm:pt modelId="{CD1F7493-BDE7-4305-A06D-A77354F071CE}" type="sibTrans" cxnId="{A20A4A8B-3495-4A3F-A56A-FD42B1D2FF9F}">
      <dgm:prSet/>
      <dgm:spPr/>
      <dgm:t>
        <a:bodyPr/>
        <a:lstStyle/>
        <a:p>
          <a:endParaRPr lang="en-US"/>
        </a:p>
      </dgm:t>
    </dgm:pt>
    <dgm:pt modelId="{C9321DCB-4756-4617-B7FA-2D0B691773A3}">
      <dgm:prSet/>
      <dgm:spPr/>
      <dgm:t>
        <a:bodyPr/>
        <a:lstStyle/>
        <a:p>
          <a:r>
            <a:rPr lang="en-US" dirty="0"/>
            <a:t>All regular source of income, including assets no matter the amount, must be verified by a 3</a:t>
          </a:r>
          <a:r>
            <a:rPr lang="en-US" baseline="30000" dirty="0"/>
            <a:t>rd</a:t>
          </a:r>
          <a:r>
            <a:rPr lang="en-US" dirty="0"/>
            <a:t> party for HOME Projects*</a:t>
          </a:r>
        </a:p>
      </dgm:t>
    </dgm:pt>
    <dgm:pt modelId="{A254AA54-DB4E-4B2A-9F7B-C9781978B4A7}" type="parTrans" cxnId="{8565B13C-C574-4ACA-890D-95F56C9F257A}">
      <dgm:prSet/>
      <dgm:spPr/>
      <dgm:t>
        <a:bodyPr/>
        <a:lstStyle/>
        <a:p>
          <a:endParaRPr lang="en-US"/>
        </a:p>
      </dgm:t>
    </dgm:pt>
    <dgm:pt modelId="{5769203A-E1D7-45F1-9881-5189A117286A}" type="sibTrans" cxnId="{8565B13C-C574-4ACA-890D-95F56C9F257A}">
      <dgm:prSet/>
      <dgm:spPr/>
      <dgm:t>
        <a:bodyPr/>
        <a:lstStyle/>
        <a:p>
          <a:endParaRPr lang="en-US"/>
        </a:p>
      </dgm:t>
    </dgm:pt>
    <dgm:pt modelId="{D1BE9514-1B21-4275-BAB5-1DAF171FAAFB}" type="pres">
      <dgm:prSet presAssocID="{8A004302-6E27-4708-9BA2-4EBBD9EC6925}" presName="linear" presStyleCnt="0">
        <dgm:presLayoutVars>
          <dgm:animLvl val="lvl"/>
          <dgm:resizeHandles val="exact"/>
        </dgm:presLayoutVars>
      </dgm:prSet>
      <dgm:spPr/>
    </dgm:pt>
    <dgm:pt modelId="{BED864A6-0B7A-47B7-BB34-5E3805D3F015}" type="pres">
      <dgm:prSet presAssocID="{2E7EBF89-27F4-4704-8B81-9FB5C2C6F80A}" presName="parentText" presStyleLbl="node1" presStyleIdx="0" presStyleCnt="2">
        <dgm:presLayoutVars>
          <dgm:chMax val="0"/>
          <dgm:bulletEnabled val="1"/>
        </dgm:presLayoutVars>
      </dgm:prSet>
      <dgm:spPr/>
    </dgm:pt>
    <dgm:pt modelId="{CD65FC28-C220-455D-9D17-6B6E4AC3D9B5}" type="pres">
      <dgm:prSet presAssocID="{CD1F7493-BDE7-4305-A06D-A77354F071CE}" presName="spacer" presStyleCnt="0"/>
      <dgm:spPr/>
    </dgm:pt>
    <dgm:pt modelId="{5497BDC7-ACF2-4514-8188-B34BF668CA49}" type="pres">
      <dgm:prSet presAssocID="{C9321DCB-4756-4617-B7FA-2D0B691773A3}" presName="parentText" presStyleLbl="node1" presStyleIdx="1" presStyleCnt="2">
        <dgm:presLayoutVars>
          <dgm:chMax val="0"/>
          <dgm:bulletEnabled val="1"/>
        </dgm:presLayoutVars>
      </dgm:prSet>
      <dgm:spPr/>
    </dgm:pt>
  </dgm:ptLst>
  <dgm:cxnLst>
    <dgm:cxn modelId="{8565B13C-C574-4ACA-890D-95F56C9F257A}" srcId="{8A004302-6E27-4708-9BA2-4EBBD9EC6925}" destId="{C9321DCB-4756-4617-B7FA-2D0B691773A3}" srcOrd="1" destOrd="0" parTransId="{A254AA54-DB4E-4B2A-9F7B-C9781978B4A7}" sibTransId="{5769203A-E1D7-45F1-9881-5189A117286A}"/>
    <dgm:cxn modelId="{D490147A-886C-45F0-B9D0-7C6957191BA3}" type="presOf" srcId="{C9321DCB-4756-4617-B7FA-2D0B691773A3}" destId="{5497BDC7-ACF2-4514-8188-B34BF668CA49}" srcOrd="0" destOrd="0" presId="urn:microsoft.com/office/officeart/2005/8/layout/vList2"/>
    <dgm:cxn modelId="{A20A4A8B-3495-4A3F-A56A-FD42B1D2FF9F}" srcId="{8A004302-6E27-4708-9BA2-4EBBD9EC6925}" destId="{2E7EBF89-27F4-4704-8B81-9FB5C2C6F80A}" srcOrd="0" destOrd="0" parTransId="{5737BABE-E423-434B-BCA0-21C1140ADFE8}" sibTransId="{CD1F7493-BDE7-4305-A06D-A77354F071CE}"/>
    <dgm:cxn modelId="{A5FBD48B-3A8D-4BE1-A6CA-9335D3AAAA4F}" type="presOf" srcId="{2E7EBF89-27F4-4704-8B81-9FB5C2C6F80A}" destId="{BED864A6-0B7A-47B7-BB34-5E3805D3F015}" srcOrd="0" destOrd="0" presId="urn:microsoft.com/office/officeart/2005/8/layout/vList2"/>
    <dgm:cxn modelId="{43B5A1AA-1257-4599-B64C-7DB462F7E892}" type="presOf" srcId="{8A004302-6E27-4708-9BA2-4EBBD9EC6925}" destId="{D1BE9514-1B21-4275-BAB5-1DAF171FAAFB}" srcOrd="0" destOrd="0" presId="urn:microsoft.com/office/officeart/2005/8/layout/vList2"/>
    <dgm:cxn modelId="{09CB61EB-93D6-413E-9088-3CF10CFEE448}" type="presParOf" srcId="{D1BE9514-1B21-4275-BAB5-1DAF171FAAFB}" destId="{BED864A6-0B7A-47B7-BB34-5E3805D3F015}" srcOrd="0" destOrd="0" presId="urn:microsoft.com/office/officeart/2005/8/layout/vList2"/>
    <dgm:cxn modelId="{375FD933-7BDB-4EA9-8CF8-C0FFF574EB52}" type="presParOf" srcId="{D1BE9514-1B21-4275-BAB5-1DAF171FAAFB}" destId="{CD65FC28-C220-455D-9D17-6B6E4AC3D9B5}" srcOrd="1" destOrd="0" presId="urn:microsoft.com/office/officeart/2005/8/layout/vList2"/>
    <dgm:cxn modelId="{35658305-D753-4C1B-B4DA-4827A5DC58BE}" type="presParOf" srcId="{D1BE9514-1B21-4275-BAB5-1DAF171FAAFB}" destId="{5497BDC7-ACF2-4514-8188-B34BF668CA4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924D64-E24B-433E-A3AD-E58CAB81E00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5306660-D790-4FCC-88EE-8CBFC33726E7}">
      <dgm:prSet/>
      <dgm:spPr/>
      <dgm:t>
        <a:bodyPr/>
        <a:lstStyle/>
        <a:p>
          <a:r>
            <a:rPr lang="en-US" dirty="0"/>
            <a:t>* If your property is using HOTMA then ignore the previous slide*</a:t>
          </a:r>
        </a:p>
      </dgm:t>
    </dgm:pt>
    <dgm:pt modelId="{9C6ABD4B-5728-43DF-8AB0-14A6C9B559B0}" type="parTrans" cxnId="{DD127B51-CFE7-4311-91AD-C311732ABD42}">
      <dgm:prSet/>
      <dgm:spPr/>
      <dgm:t>
        <a:bodyPr/>
        <a:lstStyle/>
        <a:p>
          <a:endParaRPr lang="en-US"/>
        </a:p>
      </dgm:t>
    </dgm:pt>
    <dgm:pt modelId="{BA16E194-9166-4A0B-ADD8-FFA487E657A7}" type="sibTrans" cxnId="{DD127B51-CFE7-4311-91AD-C311732ABD42}">
      <dgm:prSet/>
      <dgm:spPr/>
      <dgm:t>
        <a:bodyPr/>
        <a:lstStyle/>
        <a:p>
          <a:endParaRPr lang="en-US"/>
        </a:p>
      </dgm:t>
    </dgm:pt>
    <dgm:pt modelId="{476BAD8C-F0D2-44AB-94D8-1F88F0A1F26D}">
      <dgm:prSet/>
      <dgm:spPr/>
      <dgm:t>
        <a:bodyPr/>
        <a:lstStyle/>
        <a:p>
          <a:r>
            <a:rPr lang="en-US" b="0" i="0" baseline="0"/>
            <a:t>Owners may determine net family assets based on a self-certification by the family that the family’s total assets are </a:t>
          </a:r>
          <a:r>
            <a:rPr lang="en-US" b="1" i="0" u="sng" baseline="0"/>
            <a:t>equal to or less than $50,000</a:t>
          </a:r>
          <a:r>
            <a:rPr lang="en-US" b="0" i="0" baseline="0"/>
            <a:t>, adjusted annually for inflation, without taking additional steps to verify the accuracy of the declaration at admission and/or reexamination. </a:t>
          </a:r>
          <a:endParaRPr lang="en-US"/>
        </a:p>
      </dgm:t>
    </dgm:pt>
    <dgm:pt modelId="{C5B98541-5CBF-49A3-8EC6-87CE5C9F177F}" type="parTrans" cxnId="{5CD3CE99-68CD-48A5-9141-D37FC775A54A}">
      <dgm:prSet/>
      <dgm:spPr/>
      <dgm:t>
        <a:bodyPr/>
        <a:lstStyle/>
        <a:p>
          <a:endParaRPr lang="en-US"/>
        </a:p>
      </dgm:t>
    </dgm:pt>
    <dgm:pt modelId="{54AABB44-96C7-4500-BAB2-5F9A1497D110}" type="sibTrans" cxnId="{5CD3CE99-68CD-48A5-9141-D37FC775A54A}">
      <dgm:prSet/>
      <dgm:spPr/>
      <dgm:t>
        <a:bodyPr/>
        <a:lstStyle/>
        <a:p>
          <a:endParaRPr lang="en-US"/>
        </a:p>
      </dgm:t>
    </dgm:pt>
    <dgm:pt modelId="{DBF14C29-0FC9-43F8-89B2-9531298EF4D6}">
      <dgm:prSet/>
      <dgm:spPr/>
      <dgm:t>
        <a:bodyPr/>
        <a:lstStyle/>
        <a:p>
          <a:r>
            <a:rPr lang="en-US"/>
            <a:t>Third party verification is only required if total assets are greater than $50,000.</a:t>
          </a:r>
        </a:p>
      </dgm:t>
    </dgm:pt>
    <dgm:pt modelId="{4211490F-EE8B-48DD-A7E5-63DDAF05CE6A}" type="parTrans" cxnId="{D183A7DC-9413-4BEC-A705-FB6E022685D4}">
      <dgm:prSet/>
      <dgm:spPr/>
      <dgm:t>
        <a:bodyPr/>
        <a:lstStyle/>
        <a:p>
          <a:endParaRPr lang="en-US"/>
        </a:p>
      </dgm:t>
    </dgm:pt>
    <dgm:pt modelId="{E5F25629-0D3C-4BB9-B259-D58FD1F43D73}" type="sibTrans" cxnId="{D183A7DC-9413-4BEC-A705-FB6E022685D4}">
      <dgm:prSet/>
      <dgm:spPr/>
      <dgm:t>
        <a:bodyPr/>
        <a:lstStyle/>
        <a:p>
          <a:endParaRPr lang="en-US"/>
        </a:p>
      </dgm:t>
    </dgm:pt>
    <dgm:pt modelId="{B137EAF9-6420-407C-839F-B6A3BE00BA22}" type="pres">
      <dgm:prSet presAssocID="{CB924D64-E24B-433E-A3AD-E58CAB81E004}" presName="linear" presStyleCnt="0">
        <dgm:presLayoutVars>
          <dgm:animLvl val="lvl"/>
          <dgm:resizeHandles val="exact"/>
        </dgm:presLayoutVars>
      </dgm:prSet>
      <dgm:spPr/>
    </dgm:pt>
    <dgm:pt modelId="{7DF9D569-FF41-4750-AD99-E056A3D9B9C7}" type="pres">
      <dgm:prSet presAssocID="{B5306660-D790-4FCC-88EE-8CBFC33726E7}" presName="parentText" presStyleLbl="node1" presStyleIdx="0" presStyleCnt="3">
        <dgm:presLayoutVars>
          <dgm:chMax val="0"/>
          <dgm:bulletEnabled val="1"/>
        </dgm:presLayoutVars>
      </dgm:prSet>
      <dgm:spPr/>
    </dgm:pt>
    <dgm:pt modelId="{AB2ED67D-5865-4BFC-AE1D-E7DA480AD307}" type="pres">
      <dgm:prSet presAssocID="{BA16E194-9166-4A0B-ADD8-FFA487E657A7}" presName="spacer" presStyleCnt="0"/>
      <dgm:spPr/>
    </dgm:pt>
    <dgm:pt modelId="{5405B801-7F08-41B9-A75C-7DB30EE49BA0}" type="pres">
      <dgm:prSet presAssocID="{476BAD8C-F0D2-44AB-94D8-1F88F0A1F26D}" presName="parentText" presStyleLbl="node1" presStyleIdx="1" presStyleCnt="3">
        <dgm:presLayoutVars>
          <dgm:chMax val="0"/>
          <dgm:bulletEnabled val="1"/>
        </dgm:presLayoutVars>
      </dgm:prSet>
      <dgm:spPr/>
    </dgm:pt>
    <dgm:pt modelId="{116A901C-14EA-4812-A073-3398EBA9BF14}" type="pres">
      <dgm:prSet presAssocID="{54AABB44-96C7-4500-BAB2-5F9A1497D110}" presName="spacer" presStyleCnt="0"/>
      <dgm:spPr/>
    </dgm:pt>
    <dgm:pt modelId="{760BCC38-7E3D-48AC-BABD-9A212DEC937F}" type="pres">
      <dgm:prSet presAssocID="{DBF14C29-0FC9-43F8-89B2-9531298EF4D6}" presName="parentText" presStyleLbl="node1" presStyleIdx="2" presStyleCnt="3">
        <dgm:presLayoutVars>
          <dgm:chMax val="0"/>
          <dgm:bulletEnabled val="1"/>
        </dgm:presLayoutVars>
      </dgm:prSet>
      <dgm:spPr/>
    </dgm:pt>
  </dgm:ptLst>
  <dgm:cxnLst>
    <dgm:cxn modelId="{C65AD346-3325-4C7F-B322-79AC50052B5F}" type="presOf" srcId="{476BAD8C-F0D2-44AB-94D8-1F88F0A1F26D}" destId="{5405B801-7F08-41B9-A75C-7DB30EE49BA0}" srcOrd="0" destOrd="0" presId="urn:microsoft.com/office/officeart/2005/8/layout/vList2"/>
    <dgm:cxn modelId="{DD127B51-CFE7-4311-91AD-C311732ABD42}" srcId="{CB924D64-E24B-433E-A3AD-E58CAB81E004}" destId="{B5306660-D790-4FCC-88EE-8CBFC33726E7}" srcOrd="0" destOrd="0" parTransId="{9C6ABD4B-5728-43DF-8AB0-14A6C9B559B0}" sibTransId="{BA16E194-9166-4A0B-ADD8-FFA487E657A7}"/>
    <dgm:cxn modelId="{90828C7E-87B5-4B75-94A4-003985F025DF}" type="presOf" srcId="{DBF14C29-0FC9-43F8-89B2-9531298EF4D6}" destId="{760BCC38-7E3D-48AC-BABD-9A212DEC937F}" srcOrd="0" destOrd="0" presId="urn:microsoft.com/office/officeart/2005/8/layout/vList2"/>
    <dgm:cxn modelId="{1D802E94-29C2-43B1-8112-36CC69A36EF8}" type="presOf" srcId="{B5306660-D790-4FCC-88EE-8CBFC33726E7}" destId="{7DF9D569-FF41-4750-AD99-E056A3D9B9C7}" srcOrd="0" destOrd="0" presId="urn:microsoft.com/office/officeart/2005/8/layout/vList2"/>
    <dgm:cxn modelId="{5CD3CE99-68CD-48A5-9141-D37FC775A54A}" srcId="{CB924D64-E24B-433E-A3AD-E58CAB81E004}" destId="{476BAD8C-F0D2-44AB-94D8-1F88F0A1F26D}" srcOrd="1" destOrd="0" parTransId="{C5B98541-5CBF-49A3-8EC6-87CE5C9F177F}" sibTransId="{54AABB44-96C7-4500-BAB2-5F9A1497D110}"/>
    <dgm:cxn modelId="{D183A7DC-9413-4BEC-A705-FB6E022685D4}" srcId="{CB924D64-E24B-433E-A3AD-E58CAB81E004}" destId="{DBF14C29-0FC9-43F8-89B2-9531298EF4D6}" srcOrd="2" destOrd="0" parTransId="{4211490F-EE8B-48DD-A7E5-63DDAF05CE6A}" sibTransId="{E5F25629-0D3C-4BB9-B259-D58FD1F43D73}"/>
    <dgm:cxn modelId="{01935AE5-C9F1-4E1E-A711-4BF59E6BE5E1}" type="presOf" srcId="{CB924D64-E24B-433E-A3AD-E58CAB81E004}" destId="{B137EAF9-6420-407C-839F-B6A3BE00BA22}" srcOrd="0" destOrd="0" presId="urn:microsoft.com/office/officeart/2005/8/layout/vList2"/>
    <dgm:cxn modelId="{6675A2A9-A6B3-4D69-9852-502CB742B8F8}" type="presParOf" srcId="{B137EAF9-6420-407C-839F-B6A3BE00BA22}" destId="{7DF9D569-FF41-4750-AD99-E056A3D9B9C7}" srcOrd="0" destOrd="0" presId="urn:microsoft.com/office/officeart/2005/8/layout/vList2"/>
    <dgm:cxn modelId="{3F310926-BD4F-4644-B5A3-90287E2A747D}" type="presParOf" srcId="{B137EAF9-6420-407C-839F-B6A3BE00BA22}" destId="{AB2ED67D-5865-4BFC-AE1D-E7DA480AD307}" srcOrd="1" destOrd="0" presId="urn:microsoft.com/office/officeart/2005/8/layout/vList2"/>
    <dgm:cxn modelId="{80F05DA5-15AD-4ECE-BA56-E030D0375C43}" type="presParOf" srcId="{B137EAF9-6420-407C-839F-B6A3BE00BA22}" destId="{5405B801-7F08-41B9-A75C-7DB30EE49BA0}" srcOrd="2" destOrd="0" presId="urn:microsoft.com/office/officeart/2005/8/layout/vList2"/>
    <dgm:cxn modelId="{CAE7D59B-31A1-4312-96D6-AD6DEEC2A8D0}" type="presParOf" srcId="{B137EAF9-6420-407C-839F-B6A3BE00BA22}" destId="{116A901C-14EA-4812-A073-3398EBA9BF14}" srcOrd="3" destOrd="0" presId="urn:microsoft.com/office/officeart/2005/8/layout/vList2"/>
    <dgm:cxn modelId="{3284DEDB-E763-455F-9AA9-1244D39C70FB}" type="presParOf" srcId="{B137EAF9-6420-407C-839F-B6A3BE00BA22}" destId="{760BCC38-7E3D-48AC-BABD-9A212DEC937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592FEE-8270-40F0-A20E-FA02D1ADE324}" type="doc">
      <dgm:prSet loTypeId="urn:microsoft.com/office/officeart/2018/2/layout/IconVerticalSolidList" loCatId="icon" qsTypeId="urn:microsoft.com/office/officeart/2005/8/quickstyle/simple1" qsCatId="simple" csTypeId="urn:microsoft.com/office/officeart/2018/5/colors/Iconchunking_neutralicontext_accent1_2" csCatId="accent1" phldr="1"/>
      <dgm:spPr/>
      <dgm:t>
        <a:bodyPr/>
        <a:lstStyle/>
        <a:p>
          <a:endParaRPr lang="en-US"/>
        </a:p>
      </dgm:t>
    </dgm:pt>
    <dgm:pt modelId="{C4A4D575-3DDB-478E-A9FA-DFCA20A972BD}">
      <dgm:prSet/>
      <dgm:spPr/>
      <dgm:t>
        <a:bodyPr/>
        <a:lstStyle/>
        <a:p>
          <a:pPr>
            <a:lnSpc>
              <a:spcPct val="100000"/>
            </a:lnSpc>
          </a:pPr>
          <a:r>
            <a:rPr lang="en-US"/>
            <a:t>All properties must use HOTMA January 1, 2025.</a:t>
          </a:r>
        </a:p>
      </dgm:t>
    </dgm:pt>
    <dgm:pt modelId="{AA9AEF20-7800-4B04-8E89-4BEB93B03517}" type="parTrans" cxnId="{AE73218F-093B-4DCB-83A4-0D81446F1931}">
      <dgm:prSet/>
      <dgm:spPr/>
      <dgm:t>
        <a:bodyPr/>
        <a:lstStyle/>
        <a:p>
          <a:endParaRPr lang="en-US"/>
        </a:p>
      </dgm:t>
    </dgm:pt>
    <dgm:pt modelId="{7079EA27-D657-4A90-AE79-6115D397B6FD}" type="sibTrans" cxnId="{AE73218F-093B-4DCB-83A4-0D81446F1931}">
      <dgm:prSet/>
      <dgm:spPr/>
      <dgm:t>
        <a:bodyPr/>
        <a:lstStyle/>
        <a:p>
          <a:endParaRPr lang="en-US"/>
        </a:p>
      </dgm:t>
    </dgm:pt>
    <dgm:pt modelId="{42DCD574-AD94-4868-855A-890BB15B0A04}">
      <dgm:prSet/>
      <dgm:spPr/>
      <dgm:t>
        <a:bodyPr/>
        <a:lstStyle/>
        <a:p>
          <a:pPr>
            <a:lnSpc>
              <a:spcPct val="100000"/>
            </a:lnSpc>
          </a:pPr>
          <a:r>
            <a:rPr lang="en-US"/>
            <a:t>Properties are allowed to use HOTMA January 1, 2024 as long as AHFA is ready, which we are.</a:t>
          </a:r>
        </a:p>
      </dgm:t>
    </dgm:pt>
    <dgm:pt modelId="{6597B788-F110-46EF-B980-758BBEA6EF4D}" type="parTrans" cxnId="{E927BE83-8437-400A-B660-2C248C533A36}">
      <dgm:prSet/>
      <dgm:spPr/>
      <dgm:t>
        <a:bodyPr/>
        <a:lstStyle/>
        <a:p>
          <a:endParaRPr lang="en-US"/>
        </a:p>
      </dgm:t>
    </dgm:pt>
    <dgm:pt modelId="{5A7ED2F5-A2EB-4841-B4AF-2E1A43AF71FE}" type="sibTrans" cxnId="{E927BE83-8437-400A-B660-2C248C533A36}">
      <dgm:prSet/>
      <dgm:spPr/>
      <dgm:t>
        <a:bodyPr/>
        <a:lstStyle/>
        <a:p>
          <a:endParaRPr lang="en-US"/>
        </a:p>
      </dgm:t>
    </dgm:pt>
    <dgm:pt modelId="{AE3D635D-2C63-4EC5-A54B-054BC5E950BD}" type="pres">
      <dgm:prSet presAssocID="{BB592FEE-8270-40F0-A20E-FA02D1ADE324}" presName="root" presStyleCnt="0">
        <dgm:presLayoutVars>
          <dgm:dir/>
          <dgm:resizeHandles val="exact"/>
        </dgm:presLayoutVars>
      </dgm:prSet>
      <dgm:spPr/>
    </dgm:pt>
    <dgm:pt modelId="{536D0816-42C0-4608-B824-9528C2AD1C08}" type="pres">
      <dgm:prSet presAssocID="{C4A4D575-3DDB-478E-A9FA-DFCA20A972BD}" presName="compNode" presStyleCnt="0"/>
      <dgm:spPr/>
    </dgm:pt>
    <dgm:pt modelId="{EC8B1205-90D1-4858-AC53-AD3D97736752}" type="pres">
      <dgm:prSet presAssocID="{C4A4D575-3DDB-478E-A9FA-DFCA20A972BD}" presName="bgRect" presStyleLbl="bgShp" presStyleIdx="0" presStyleCnt="2"/>
      <dgm:spPr/>
    </dgm:pt>
    <dgm:pt modelId="{25D7C2BA-02A7-4E52-8929-1F7741198C66}" type="pres">
      <dgm:prSet presAssocID="{C4A4D575-3DDB-478E-A9FA-DFCA20A972B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D3EA4663-2EA3-43CB-815D-025610620AD6}" type="pres">
      <dgm:prSet presAssocID="{C4A4D575-3DDB-478E-A9FA-DFCA20A972BD}" presName="spaceRect" presStyleCnt="0"/>
      <dgm:spPr/>
    </dgm:pt>
    <dgm:pt modelId="{8ADC3702-4926-4D02-B7ED-F3A526F32BF2}" type="pres">
      <dgm:prSet presAssocID="{C4A4D575-3DDB-478E-A9FA-DFCA20A972BD}" presName="parTx" presStyleLbl="revTx" presStyleIdx="0" presStyleCnt="2">
        <dgm:presLayoutVars>
          <dgm:chMax val="0"/>
          <dgm:chPref val="0"/>
        </dgm:presLayoutVars>
      </dgm:prSet>
      <dgm:spPr/>
    </dgm:pt>
    <dgm:pt modelId="{6930A7E5-4D48-4D0A-93AA-44937D6BEC48}" type="pres">
      <dgm:prSet presAssocID="{7079EA27-D657-4A90-AE79-6115D397B6FD}" presName="sibTrans" presStyleCnt="0"/>
      <dgm:spPr/>
    </dgm:pt>
    <dgm:pt modelId="{76C0FF83-39C0-41EA-8B7D-A3CE9D87197E}" type="pres">
      <dgm:prSet presAssocID="{42DCD574-AD94-4868-855A-890BB15B0A04}" presName="compNode" presStyleCnt="0"/>
      <dgm:spPr/>
    </dgm:pt>
    <dgm:pt modelId="{9AD453CE-A394-4266-9F27-79DF39A43827}" type="pres">
      <dgm:prSet presAssocID="{42DCD574-AD94-4868-855A-890BB15B0A04}" presName="bgRect" presStyleLbl="bgShp" presStyleIdx="1" presStyleCnt="2"/>
      <dgm:spPr/>
    </dgm:pt>
    <dgm:pt modelId="{5CC28B6A-4298-458F-B45D-DCB8AE383904}" type="pres">
      <dgm:prSet presAssocID="{42DCD574-AD94-4868-855A-890BB15B0A0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ilding"/>
        </a:ext>
      </dgm:extLst>
    </dgm:pt>
    <dgm:pt modelId="{7708D0E2-D89D-4724-9E57-A460041AEC1C}" type="pres">
      <dgm:prSet presAssocID="{42DCD574-AD94-4868-855A-890BB15B0A04}" presName="spaceRect" presStyleCnt="0"/>
      <dgm:spPr/>
    </dgm:pt>
    <dgm:pt modelId="{8B51FF97-FE5A-4135-A38D-26CEDE8D35B6}" type="pres">
      <dgm:prSet presAssocID="{42DCD574-AD94-4868-855A-890BB15B0A04}" presName="parTx" presStyleLbl="revTx" presStyleIdx="1" presStyleCnt="2">
        <dgm:presLayoutVars>
          <dgm:chMax val="0"/>
          <dgm:chPref val="0"/>
        </dgm:presLayoutVars>
      </dgm:prSet>
      <dgm:spPr/>
    </dgm:pt>
  </dgm:ptLst>
  <dgm:cxnLst>
    <dgm:cxn modelId="{BE5D8125-B2CF-4EE0-AA1B-A35B05BD6A10}" type="presOf" srcId="{42DCD574-AD94-4868-855A-890BB15B0A04}" destId="{8B51FF97-FE5A-4135-A38D-26CEDE8D35B6}" srcOrd="0" destOrd="0" presId="urn:microsoft.com/office/officeart/2018/2/layout/IconVerticalSolidList"/>
    <dgm:cxn modelId="{9660F62E-34C4-4F6A-9EB0-56DD41903A4A}" type="presOf" srcId="{BB592FEE-8270-40F0-A20E-FA02D1ADE324}" destId="{AE3D635D-2C63-4EC5-A54B-054BC5E950BD}" srcOrd="0" destOrd="0" presId="urn:microsoft.com/office/officeart/2018/2/layout/IconVerticalSolidList"/>
    <dgm:cxn modelId="{E927BE83-8437-400A-B660-2C248C533A36}" srcId="{BB592FEE-8270-40F0-A20E-FA02D1ADE324}" destId="{42DCD574-AD94-4868-855A-890BB15B0A04}" srcOrd="1" destOrd="0" parTransId="{6597B788-F110-46EF-B980-758BBEA6EF4D}" sibTransId="{5A7ED2F5-A2EB-4841-B4AF-2E1A43AF71FE}"/>
    <dgm:cxn modelId="{B6640684-8221-4DC0-8FEF-AA797904E167}" type="presOf" srcId="{C4A4D575-3DDB-478E-A9FA-DFCA20A972BD}" destId="{8ADC3702-4926-4D02-B7ED-F3A526F32BF2}" srcOrd="0" destOrd="0" presId="urn:microsoft.com/office/officeart/2018/2/layout/IconVerticalSolidList"/>
    <dgm:cxn modelId="{AE73218F-093B-4DCB-83A4-0D81446F1931}" srcId="{BB592FEE-8270-40F0-A20E-FA02D1ADE324}" destId="{C4A4D575-3DDB-478E-A9FA-DFCA20A972BD}" srcOrd="0" destOrd="0" parTransId="{AA9AEF20-7800-4B04-8E89-4BEB93B03517}" sibTransId="{7079EA27-D657-4A90-AE79-6115D397B6FD}"/>
    <dgm:cxn modelId="{A8DEC6A5-57AC-47B4-B428-55B492E2CFA2}" type="presParOf" srcId="{AE3D635D-2C63-4EC5-A54B-054BC5E950BD}" destId="{536D0816-42C0-4608-B824-9528C2AD1C08}" srcOrd="0" destOrd="0" presId="urn:microsoft.com/office/officeart/2018/2/layout/IconVerticalSolidList"/>
    <dgm:cxn modelId="{B58EF5E7-835E-498C-AC89-8DE848C72AA2}" type="presParOf" srcId="{536D0816-42C0-4608-B824-9528C2AD1C08}" destId="{EC8B1205-90D1-4858-AC53-AD3D97736752}" srcOrd="0" destOrd="0" presId="urn:microsoft.com/office/officeart/2018/2/layout/IconVerticalSolidList"/>
    <dgm:cxn modelId="{1D0407B5-31E4-4971-9D81-4C8AB0262BDE}" type="presParOf" srcId="{536D0816-42C0-4608-B824-9528C2AD1C08}" destId="{25D7C2BA-02A7-4E52-8929-1F7741198C66}" srcOrd="1" destOrd="0" presId="urn:microsoft.com/office/officeart/2018/2/layout/IconVerticalSolidList"/>
    <dgm:cxn modelId="{15BEBDBA-A18A-4837-A170-E75230167257}" type="presParOf" srcId="{536D0816-42C0-4608-B824-9528C2AD1C08}" destId="{D3EA4663-2EA3-43CB-815D-025610620AD6}" srcOrd="2" destOrd="0" presId="urn:microsoft.com/office/officeart/2018/2/layout/IconVerticalSolidList"/>
    <dgm:cxn modelId="{9F168F14-885F-4199-BB2C-CC0F47E9EF71}" type="presParOf" srcId="{536D0816-42C0-4608-B824-9528C2AD1C08}" destId="{8ADC3702-4926-4D02-B7ED-F3A526F32BF2}" srcOrd="3" destOrd="0" presId="urn:microsoft.com/office/officeart/2018/2/layout/IconVerticalSolidList"/>
    <dgm:cxn modelId="{A9BE3E89-8E9B-404B-985C-56BECB007069}" type="presParOf" srcId="{AE3D635D-2C63-4EC5-A54B-054BC5E950BD}" destId="{6930A7E5-4D48-4D0A-93AA-44937D6BEC48}" srcOrd="1" destOrd="0" presId="urn:microsoft.com/office/officeart/2018/2/layout/IconVerticalSolidList"/>
    <dgm:cxn modelId="{8148E0E1-7007-4323-9C95-0B11037637CF}" type="presParOf" srcId="{AE3D635D-2C63-4EC5-A54B-054BC5E950BD}" destId="{76C0FF83-39C0-41EA-8B7D-A3CE9D87197E}" srcOrd="2" destOrd="0" presId="urn:microsoft.com/office/officeart/2018/2/layout/IconVerticalSolidList"/>
    <dgm:cxn modelId="{E8F84966-0BBA-43E4-AFF9-7BA42FA672AD}" type="presParOf" srcId="{76C0FF83-39C0-41EA-8B7D-A3CE9D87197E}" destId="{9AD453CE-A394-4266-9F27-79DF39A43827}" srcOrd="0" destOrd="0" presId="urn:microsoft.com/office/officeart/2018/2/layout/IconVerticalSolidList"/>
    <dgm:cxn modelId="{D0745EF3-D8AC-4C5F-A995-5E27B1377EA6}" type="presParOf" srcId="{76C0FF83-39C0-41EA-8B7D-A3CE9D87197E}" destId="{5CC28B6A-4298-458F-B45D-DCB8AE383904}" srcOrd="1" destOrd="0" presId="urn:microsoft.com/office/officeart/2018/2/layout/IconVerticalSolidList"/>
    <dgm:cxn modelId="{ABA82054-849D-4024-A7E2-75150A5CD921}" type="presParOf" srcId="{76C0FF83-39C0-41EA-8B7D-A3CE9D87197E}" destId="{7708D0E2-D89D-4724-9E57-A460041AEC1C}" srcOrd="2" destOrd="0" presId="urn:microsoft.com/office/officeart/2018/2/layout/IconVerticalSolidList"/>
    <dgm:cxn modelId="{53121E82-B348-4C7A-A4B2-2C6A7FD42087}" type="presParOf" srcId="{76C0FF83-39C0-41EA-8B7D-A3CE9D87197E}" destId="{8B51FF97-FE5A-4135-A38D-26CEDE8D35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4AD9C7-2B52-45E1-A450-28F2297C184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2668376-9064-4AED-BB0B-D34753928A92}">
      <dgm:prSet/>
      <dgm:spPr/>
      <dgm:t>
        <a:bodyPr/>
        <a:lstStyle/>
        <a:p>
          <a:r>
            <a:rPr lang="en-US" dirty="0"/>
            <a:t>AHFA provides addendums, certifications, verifications, and more in the Compliance section of the AHFA website, </a:t>
          </a:r>
          <a:r>
            <a:rPr lang="en-US" dirty="0">
              <a:solidFill>
                <a:srgbClr val="FFC000"/>
              </a:solidFill>
              <a:hlinkClick xmlns:r="http://schemas.openxmlformats.org/officeDocument/2006/relationships" r:id="rId1">
                <a:extLst>
                  <a:ext uri="{A12FA001-AC4F-418D-AE19-62706E023703}">
                    <ahyp:hlinkClr xmlns:ahyp="http://schemas.microsoft.com/office/drawing/2018/hyperlinkcolor" val="tx"/>
                  </a:ext>
                </a:extLst>
              </a:hlinkClick>
            </a:rPr>
            <a:t>www.ahfa.com</a:t>
          </a:r>
          <a:r>
            <a:rPr lang="en-US" dirty="0"/>
            <a:t>.	</a:t>
          </a:r>
        </a:p>
      </dgm:t>
    </dgm:pt>
    <dgm:pt modelId="{ADE06FA7-7239-4A61-83D6-50F4119EDF1A}" type="parTrans" cxnId="{BE57F91F-D32D-432F-B46A-1C1382743DE7}">
      <dgm:prSet/>
      <dgm:spPr/>
      <dgm:t>
        <a:bodyPr/>
        <a:lstStyle/>
        <a:p>
          <a:endParaRPr lang="en-US"/>
        </a:p>
      </dgm:t>
    </dgm:pt>
    <dgm:pt modelId="{A7095FD4-7B48-4E10-83FD-DE764F8AFEA6}" type="sibTrans" cxnId="{BE57F91F-D32D-432F-B46A-1C1382743DE7}">
      <dgm:prSet/>
      <dgm:spPr/>
      <dgm:t>
        <a:bodyPr/>
        <a:lstStyle/>
        <a:p>
          <a:endParaRPr lang="en-US"/>
        </a:p>
      </dgm:t>
    </dgm:pt>
    <dgm:pt modelId="{50D2C6B1-149A-4451-8EFF-A272F7223AEF}">
      <dgm:prSet/>
      <dgm:spPr/>
      <dgm:t>
        <a:bodyPr/>
        <a:lstStyle/>
        <a:p>
          <a:r>
            <a:rPr lang="en-US"/>
            <a:t>You must use these certifications.</a:t>
          </a:r>
        </a:p>
      </dgm:t>
    </dgm:pt>
    <dgm:pt modelId="{3817937D-094C-497B-89C2-9F6A40D934B7}" type="parTrans" cxnId="{9D8C1706-E43C-4296-AAEA-B681142B4E7A}">
      <dgm:prSet/>
      <dgm:spPr/>
      <dgm:t>
        <a:bodyPr/>
        <a:lstStyle/>
        <a:p>
          <a:endParaRPr lang="en-US"/>
        </a:p>
      </dgm:t>
    </dgm:pt>
    <dgm:pt modelId="{858DC8C8-17D2-46F2-9660-C1D44F1E5BFC}" type="sibTrans" cxnId="{9D8C1706-E43C-4296-AAEA-B681142B4E7A}">
      <dgm:prSet/>
      <dgm:spPr/>
      <dgm:t>
        <a:bodyPr/>
        <a:lstStyle/>
        <a:p>
          <a:endParaRPr lang="en-US"/>
        </a:p>
      </dgm:t>
    </dgm:pt>
    <dgm:pt modelId="{2E303D4C-0F2F-453C-A8A5-709F23D9D982}">
      <dgm:prSet/>
      <dgm:spPr/>
      <dgm:t>
        <a:bodyPr/>
        <a:lstStyle/>
        <a:p>
          <a:r>
            <a:rPr lang="en-US" dirty="0"/>
            <a:t>If your company has different certifications, then they must be sent to AHFA for approval</a:t>
          </a:r>
        </a:p>
      </dgm:t>
    </dgm:pt>
    <dgm:pt modelId="{DF9A5AF9-F504-448F-99B1-5D46615B953C}" type="parTrans" cxnId="{A34969A5-2086-4BE1-9A2C-BC4F0D35D4DB}">
      <dgm:prSet/>
      <dgm:spPr/>
      <dgm:t>
        <a:bodyPr/>
        <a:lstStyle/>
        <a:p>
          <a:endParaRPr lang="en-US"/>
        </a:p>
      </dgm:t>
    </dgm:pt>
    <dgm:pt modelId="{8CC3780A-88A3-44DA-8186-19BA037118C0}" type="sibTrans" cxnId="{A34969A5-2086-4BE1-9A2C-BC4F0D35D4DB}">
      <dgm:prSet/>
      <dgm:spPr/>
      <dgm:t>
        <a:bodyPr/>
        <a:lstStyle/>
        <a:p>
          <a:endParaRPr lang="en-US"/>
        </a:p>
      </dgm:t>
    </dgm:pt>
    <dgm:pt modelId="{0147515D-5800-4066-80C4-4C0F4393B892}" type="pres">
      <dgm:prSet presAssocID="{0D4AD9C7-2B52-45E1-A450-28F2297C184D}" presName="linear" presStyleCnt="0">
        <dgm:presLayoutVars>
          <dgm:animLvl val="lvl"/>
          <dgm:resizeHandles val="exact"/>
        </dgm:presLayoutVars>
      </dgm:prSet>
      <dgm:spPr/>
    </dgm:pt>
    <dgm:pt modelId="{1C4C6716-B810-4D47-BF29-E3D8501A00D7}" type="pres">
      <dgm:prSet presAssocID="{72668376-9064-4AED-BB0B-D34753928A92}" presName="parentText" presStyleLbl="node1" presStyleIdx="0" presStyleCnt="2">
        <dgm:presLayoutVars>
          <dgm:chMax val="0"/>
          <dgm:bulletEnabled val="1"/>
        </dgm:presLayoutVars>
      </dgm:prSet>
      <dgm:spPr/>
    </dgm:pt>
    <dgm:pt modelId="{4F608F46-4381-4FF6-A5B4-AAEB87AFB8B4}" type="pres">
      <dgm:prSet presAssocID="{A7095FD4-7B48-4E10-83FD-DE764F8AFEA6}" presName="spacer" presStyleCnt="0"/>
      <dgm:spPr/>
    </dgm:pt>
    <dgm:pt modelId="{600D10DA-58A1-4E2E-88EE-37959248D853}" type="pres">
      <dgm:prSet presAssocID="{50D2C6B1-149A-4451-8EFF-A272F7223AEF}" presName="parentText" presStyleLbl="node1" presStyleIdx="1" presStyleCnt="2">
        <dgm:presLayoutVars>
          <dgm:chMax val="0"/>
          <dgm:bulletEnabled val="1"/>
        </dgm:presLayoutVars>
      </dgm:prSet>
      <dgm:spPr/>
    </dgm:pt>
    <dgm:pt modelId="{AA4F2B6D-6C41-41E7-B68F-8CFAE2F9C8E4}" type="pres">
      <dgm:prSet presAssocID="{50D2C6B1-149A-4451-8EFF-A272F7223AEF}" presName="childText" presStyleLbl="revTx" presStyleIdx="0" presStyleCnt="1">
        <dgm:presLayoutVars>
          <dgm:bulletEnabled val="1"/>
        </dgm:presLayoutVars>
      </dgm:prSet>
      <dgm:spPr/>
    </dgm:pt>
  </dgm:ptLst>
  <dgm:cxnLst>
    <dgm:cxn modelId="{9D8C1706-E43C-4296-AAEA-B681142B4E7A}" srcId="{0D4AD9C7-2B52-45E1-A450-28F2297C184D}" destId="{50D2C6B1-149A-4451-8EFF-A272F7223AEF}" srcOrd="1" destOrd="0" parTransId="{3817937D-094C-497B-89C2-9F6A40D934B7}" sibTransId="{858DC8C8-17D2-46F2-9660-C1D44F1E5BFC}"/>
    <dgm:cxn modelId="{BE57F91F-D32D-432F-B46A-1C1382743DE7}" srcId="{0D4AD9C7-2B52-45E1-A450-28F2297C184D}" destId="{72668376-9064-4AED-BB0B-D34753928A92}" srcOrd="0" destOrd="0" parTransId="{ADE06FA7-7239-4A61-83D6-50F4119EDF1A}" sibTransId="{A7095FD4-7B48-4E10-83FD-DE764F8AFEA6}"/>
    <dgm:cxn modelId="{50D5D363-5169-4A84-A1CB-AD7660621EE1}" type="presOf" srcId="{2E303D4C-0F2F-453C-A8A5-709F23D9D982}" destId="{AA4F2B6D-6C41-41E7-B68F-8CFAE2F9C8E4}" srcOrd="0" destOrd="0" presId="urn:microsoft.com/office/officeart/2005/8/layout/vList2"/>
    <dgm:cxn modelId="{B2358966-05CC-43A5-8760-A8600AB96E0A}" type="presOf" srcId="{72668376-9064-4AED-BB0B-D34753928A92}" destId="{1C4C6716-B810-4D47-BF29-E3D8501A00D7}" srcOrd="0" destOrd="0" presId="urn:microsoft.com/office/officeart/2005/8/layout/vList2"/>
    <dgm:cxn modelId="{FDDFA467-CC3A-4EB8-B770-C3D0619E3B89}" type="presOf" srcId="{50D2C6B1-149A-4451-8EFF-A272F7223AEF}" destId="{600D10DA-58A1-4E2E-88EE-37959248D853}" srcOrd="0" destOrd="0" presId="urn:microsoft.com/office/officeart/2005/8/layout/vList2"/>
    <dgm:cxn modelId="{E32CE67F-9839-4149-818C-462B98DE4124}" type="presOf" srcId="{0D4AD9C7-2B52-45E1-A450-28F2297C184D}" destId="{0147515D-5800-4066-80C4-4C0F4393B892}" srcOrd="0" destOrd="0" presId="urn:microsoft.com/office/officeart/2005/8/layout/vList2"/>
    <dgm:cxn modelId="{A34969A5-2086-4BE1-9A2C-BC4F0D35D4DB}" srcId="{50D2C6B1-149A-4451-8EFF-A272F7223AEF}" destId="{2E303D4C-0F2F-453C-A8A5-709F23D9D982}" srcOrd="0" destOrd="0" parTransId="{DF9A5AF9-F504-448F-99B1-5D46615B953C}" sibTransId="{8CC3780A-88A3-44DA-8186-19BA037118C0}"/>
    <dgm:cxn modelId="{11FF240D-F9A3-4164-90F5-02E404C7CCC3}" type="presParOf" srcId="{0147515D-5800-4066-80C4-4C0F4393B892}" destId="{1C4C6716-B810-4D47-BF29-E3D8501A00D7}" srcOrd="0" destOrd="0" presId="urn:microsoft.com/office/officeart/2005/8/layout/vList2"/>
    <dgm:cxn modelId="{9C20EB8D-02DD-4C0E-921A-3282489D5F87}" type="presParOf" srcId="{0147515D-5800-4066-80C4-4C0F4393B892}" destId="{4F608F46-4381-4FF6-A5B4-AAEB87AFB8B4}" srcOrd="1" destOrd="0" presId="urn:microsoft.com/office/officeart/2005/8/layout/vList2"/>
    <dgm:cxn modelId="{37643A7F-C9A2-4829-B276-EA6A8FBDA1F8}" type="presParOf" srcId="{0147515D-5800-4066-80C4-4C0F4393B892}" destId="{600D10DA-58A1-4E2E-88EE-37959248D853}" srcOrd="2" destOrd="0" presId="urn:microsoft.com/office/officeart/2005/8/layout/vList2"/>
    <dgm:cxn modelId="{4A001DD7-A927-4B6E-8AC2-535B3B8F2B1D}" type="presParOf" srcId="{0147515D-5800-4066-80C4-4C0F4393B892}" destId="{AA4F2B6D-6C41-41E7-B68F-8CFAE2F9C8E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EB2C67-5830-428F-B4B2-E9360DCB848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24798BB-6A13-4730-81ED-6DEDD81EA1E4}">
      <dgm:prSet/>
      <dgm:spPr/>
      <dgm:t>
        <a:bodyPr/>
        <a:lstStyle/>
        <a:p>
          <a:r>
            <a:rPr lang="en-US"/>
            <a:t>Housing Credit</a:t>
          </a:r>
        </a:p>
      </dgm:t>
    </dgm:pt>
    <dgm:pt modelId="{57249DFE-E58D-43AF-93EB-2B8079C8D7D8}" type="parTrans" cxnId="{949213D3-EBF2-4ACD-B88B-459DC98599A5}">
      <dgm:prSet/>
      <dgm:spPr/>
      <dgm:t>
        <a:bodyPr/>
        <a:lstStyle/>
        <a:p>
          <a:endParaRPr lang="en-US"/>
        </a:p>
      </dgm:t>
    </dgm:pt>
    <dgm:pt modelId="{1BA0F1A0-EE59-4AA6-81E3-9B8089BCE5E2}" type="sibTrans" cxnId="{949213D3-EBF2-4ACD-B88B-459DC98599A5}">
      <dgm:prSet/>
      <dgm:spPr/>
      <dgm:t>
        <a:bodyPr/>
        <a:lstStyle/>
        <a:p>
          <a:endParaRPr lang="en-US"/>
        </a:p>
      </dgm:t>
    </dgm:pt>
    <dgm:pt modelId="{D603339D-59FF-4832-A031-D5141FDA5C76}">
      <dgm:prSet/>
      <dgm:spPr/>
      <dgm:t>
        <a:bodyPr/>
        <a:lstStyle/>
        <a:p>
          <a:r>
            <a:rPr lang="en-US"/>
            <a:t>AHFA provides a link to the HUD Multifamily Tax Subsidy Limits and a link to the Novogradac Rent &amp; Income Limit Calculator</a:t>
          </a:r>
        </a:p>
      </dgm:t>
    </dgm:pt>
    <dgm:pt modelId="{937E5956-5007-48C5-97A9-C4DCE836DC9D}" type="parTrans" cxnId="{7BF9431D-1009-4EFB-9F8E-AEA38C0B2BBC}">
      <dgm:prSet/>
      <dgm:spPr/>
      <dgm:t>
        <a:bodyPr/>
        <a:lstStyle/>
        <a:p>
          <a:endParaRPr lang="en-US"/>
        </a:p>
      </dgm:t>
    </dgm:pt>
    <dgm:pt modelId="{96487E7F-1C3B-489E-8AFA-64494BDA4BCA}" type="sibTrans" cxnId="{7BF9431D-1009-4EFB-9F8E-AEA38C0B2BBC}">
      <dgm:prSet/>
      <dgm:spPr/>
      <dgm:t>
        <a:bodyPr/>
        <a:lstStyle/>
        <a:p>
          <a:endParaRPr lang="en-US"/>
        </a:p>
      </dgm:t>
    </dgm:pt>
    <dgm:pt modelId="{09CEE36D-70E7-45A8-8925-98AFBF227843}" type="pres">
      <dgm:prSet presAssocID="{B4EB2C67-5830-428F-B4B2-E9360DCB8489}" presName="vert0" presStyleCnt="0">
        <dgm:presLayoutVars>
          <dgm:dir/>
          <dgm:animOne val="branch"/>
          <dgm:animLvl val="lvl"/>
        </dgm:presLayoutVars>
      </dgm:prSet>
      <dgm:spPr/>
    </dgm:pt>
    <dgm:pt modelId="{2D7685E1-449E-49B8-AFBF-D77F58F5BBEE}" type="pres">
      <dgm:prSet presAssocID="{424798BB-6A13-4730-81ED-6DEDD81EA1E4}" presName="thickLine" presStyleLbl="alignNode1" presStyleIdx="0" presStyleCnt="2"/>
      <dgm:spPr/>
    </dgm:pt>
    <dgm:pt modelId="{D9A12DE1-0FBC-4EB6-9C62-7EB5509CD8E1}" type="pres">
      <dgm:prSet presAssocID="{424798BB-6A13-4730-81ED-6DEDD81EA1E4}" presName="horz1" presStyleCnt="0"/>
      <dgm:spPr/>
    </dgm:pt>
    <dgm:pt modelId="{4F5E5652-8E4C-4A84-B837-1349A93562CB}" type="pres">
      <dgm:prSet presAssocID="{424798BB-6A13-4730-81ED-6DEDD81EA1E4}" presName="tx1" presStyleLbl="revTx" presStyleIdx="0" presStyleCnt="2"/>
      <dgm:spPr/>
    </dgm:pt>
    <dgm:pt modelId="{E2B4136B-F56F-496F-87C0-560546B92711}" type="pres">
      <dgm:prSet presAssocID="{424798BB-6A13-4730-81ED-6DEDD81EA1E4}" presName="vert1" presStyleCnt="0"/>
      <dgm:spPr/>
    </dgm:pt>
    <dgm:pt modelId="{94E6C8A3-823B-4271-ABDB-D2F3C3DB9FD5}" type="pres">
      <dgm:prSet presAssocID="{D603339D-59FF-4832-A031-D5141FDA5C76}" presName="thickLine" presStyleLbl="alignNode1" presStyleIdx="1" presStyleCnt="2"/>
      <dgm:spPr/>
    </dgm:pt>
    <dgm:pt modelId="{90B3BBBC-4119-44AD-B83D-BFAD3FED1A50}" type="pres">
      <dgm:prSet presAssocID="{D603339D-59FF-4832-A031-D5141FDA5C76}" presName="horz1" presStyleCnt="0"/>
      <dgm:spPr/>
    </dgm:pt>
    <dgm:pt modelId="{DDF6FA9C-F5BC-4666-8CA7-A78B264882D4}" type="pres">
      <dgm:prSet presAssocID="{D603339D-59FF-4832-A031-D5141FDA5C76}" presName="tx1" presStyleLbl="revTx" presStyleIdx="1" presStyleCnt="2"/>
      <dgm:spPr/>
    </dgm:pt>
    <dgm:pt modelId="{78137C50-2A2B-4E17-875D-BBC4C037FA8D}" type="pres">
      <dgm:prSet presAssocID="{D603339D-59FF-4832-A031-D5141FDA5C76}" presName="vert1" presStyleCnt="0"/>
      <dgm:spPr/>
    </dgm:pt>
  </dgm:ptLst>
  <dgm:cxnLst>
    <dgm:cxn modelId="{7BF9431D-1009-4EFB-9F8E-AEA38C0B2BBC}" srcId="{B4EB2C67-5830-428F-B4B2-E9360DCB8489}" destId="{D603339D-59FF-4832-A031-D5141FDA5C76}" srcOrd="1" destOrd="0" parTransId="{937E5956-5007-48C5-97A9-C4DCE836DC9D}" sibTransId="{96487E7F-1C3B-489E-8AFA-64494BDA4BCA}"/>
    <dgm:cxn modelId="{8C366B3F-3563-48CE-B2B1-029CB0829BBD}" type="presOf" srcId="{D603339D-59FF-4832-A031-D5141FDA5C76}" destId="{DDF6FA9C-F5BC-4666-8CA7-A78B264882D4}" srcOrd="0" destOrd="0" presId="urn:microsoft.com/office/officeart/2008/layout/LinedList"/>
    <dgm:cxn modelId="{069BA882-EB86-4299-8A70-2D9776FA94B0}" type="presOf" srcId="{B4EB2C67-5830-428F-B4B2-E9360DCB8489}" destId="{09CEE36D-70E7-45A8-8925-98AFBF227843}" srcOrd="0" destOrd="0" presId="urn:microsoft.com/office/officeart/2008/layout/LinedList"/>
    <dgm:cxn modelId="{4DC4B8A7-2300-4748-9604-2778ECB9AC0F}" type="presOf" srcId="{424798BB-6A13-4730-81ED-6DEDD81EA1E4}" destId="{4F5E5652-8E4C-4A84-B837-1349A93562CB}" srcOrd="0" destOrd="0" presId="urn:microsoft.com/office/officeart/2008/layout/LinedList"/>
    <dgm:cxn modelId="{949213D3-EBF2-4ACD-B88B-459DC98599A5}" srcId="{B4EB2C67-5830-428F-B4B2-E9360DCB8489}" destId="{424798BB-6A13-4730-81ED-6DEDD81EA1E4}" srcOrd="0" destOrd="0" parTransId="{57249DFE-E58D-43AF-93EB-2B8079C8D7D8}" sibTransId="{1BA0F1A0-EE59-4AA6-81E3-9B8089BCE5E2}"/>
    <dgm:cxn modelId="{5AE6A3E1-2832-41C5-A13D-5DF0C61AB4A7}" type="presParOf" srcId="{09CEE36D-70E7-45A8-8925-98AFBF227843}" destId="{2D7685E1-449E-49B8-AFBF-D77F58F5BBEE}" srcOrd="0" destOrd="0" presId="urn:microsoft.com/office/officeart/2008/layout/LinedList"/>
    <dgm:cxn modelId="{34C105E4-3F61-409E-AF85-EF2E695D5402}" type="presParOf" srcId="{09CEE36D-70E7-45A8-8925-98AFBF227843}" destId="{D9A12DE1-0FBC-4EB6-9C62-7EB5509CD8E1}" srcOrd="1" destOrd="0" presId="urn:microsoft.com/office/officeart/2008/layout/LinedList"/>
    <dgm:cxn modelId="{EEDA9E19-DD6F-45AB-872B-D20B26238639}" type="presParOf" srcId="{D9A12DE1-0FBC-4EB6-9C62-7EB5509CD8E1}" destId="{4F5E5652-8E4C-4A84-B837-1349A93562CB}" srcOrd="0" destOrd="0" presId="urn:microsoft.com/office/officeart/2008/layout/LinedList"/>
    <dgm:cxn modelId="{85F08865-7D57-4440-BBB9-6B30776A022A}" type="presParOf" srcId="{D9A12DE1-0FBC-4EB6-9C62-7EB5509CD8E1}" destId="{E2B4136B-F56F-496F-87C0-560546B92711}" srcOrd="1" destOrd="0" presId="urn:microsoft.com/office/officeart/2008/layout/LinedList"/>
    <dgm:cxn modelId="{901A6D53-45C1-43A6-A034-02918975D939}" type="presParOf" srcId="{09CEE36D-70E7-45A8-8925-98AFBF227843}" destId="{94E6C8A3-823B-4271-ABDB-D2F3C3DB9FD5}" srcOrd="2" destOrd="0" presId="urn:microsoft.com/office/officeart/2008/layout/LinedList"/>
    <dgm:cxn modelId="{6FFD519E-614E-4253-B549-DAAAB58777B5}" type="presParOf" srcId="{09CEE36D-70E7-45A8-8925-98AFBF227843}" destId="{90B3BBBC-4119-44AD-B83D-BFAD3FED1A50}" srcOrd="3" destOrd="0" presId="urn:microsoft.com/office/officeart/2008/layout/LinedList"/>
    <dgm:cxn modelId="{8C709992-3D77-428C-9F04-FB0BC3769B69}" type="presParOf" srcId="{90B3BBBC-4119-44AD-B83D-BFAD3FED1A50}" destId="{DDF6FA9C-F5BC-4666-8CA7-A78B264882D4}" srcOrd="0" destOrd="0" presId="urn:microsoft.com/office/officeart/2008/layout/LinedList"/>
    <dgm:cxn modelId="{7BFD63E1-E84E-42AC-B8E9-2073005609D4}" type="presParOf" srcId="{90B3BBBC-4119-44AD-B83D-BFAD3FED1A50}" destId="{78137C50-2A2B-4E17-875D-BBC4C037FA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EA60DC3-CB19-4F6A-BF0D-A8ACF1E0050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315B533-5D65-4513-9878-C9290046BF60}">
      <dgm:prSet/>
      <dgm:spPr/>
      <dgm:t>
        <a:bodyPr/>
        <a:lstStyle/>
        <a:p>
          <a:pPr>
            <a:defRPr cap="all"/>
          </a:pPr>
          <a:r>
            <a:rPr lang="en-US"/>
            <a:t>A Utility Allowance is an allowance for the cost of any utilities paid directly by the household and is a component of gross rent</a:t>
          </a:r>
        </a:p>
      </dgm:t>
    </dgm:pt>
    <dgm:pt modelId="{51346070-3F0A-4A2E-BBE4-96C9BE921B11}" type="parTrans" cxnId="{B571F65C-370C-4445-985D-1CE4DB7F6E01}">
      <dgm:prSet/>
      <dgm:spPr/>
      <dgm:t>
        <a:bodyPr/>
        <a:lstStyle/>
        <a:p>
          <a:endParaRPr lang="en-US"/>
        </a:p>
      </dgm:t>
    </dgm:pt>
    <dgm:pt modelId="{4593092F-8A44-4F1D-AAF3-BA1191F47D6F}" type="sibTrans" cxnId="{B571F65C-370C-4445-985D-1CE4DB7F6E01}">
      <dgm:prSet/>
      <dgm:spPr/>
      <dgm:t>
        <a:bodyPr/>
        <a:lstStyle/>
        <a:p>
          <a:endParaRPr lang="en-US"/>
        </a:p>
      </dgm:t>
    </dgm:pt>
    <dgm:pt modelId="{252D5ABB-8893-4D34-AA73-55543ACAE293}">
      <dgm:prSet/>
      <dgm:spPr/>
      <dgm:t>
        <a:bodyPr/>
        <a:lstStyle/>
        <a:p>
          <a:pPr>
            <a:defRPr cap="all"/>
          </a:pPr>
          <a:r>
            <a:rPr lang="en-US"/>
            <a:t>Do not include telephone, internet, and cable</a:t>
          </a:r>
        </a:p>
      </dgm:t>
    </dgm:pt>
    <dgm:pt modelId="{12785282-21F0-42B2-94EA-6241D8E773C5}" type="parTrans" cxnId="{F241B419-F025-42C4-A004-656CBA84557A}">
      <dgm:prSet/>
      <dgm:spPr/>
      <dgm:t>
        <a:bodyPr/>
        <a:lstStyle/>
        <a:p>
          <a:endParaRPr lang="en-US"/>
        </a:p>
      </dgm:t>
    </dgm:pt>
    <dgm:pt modelId="{469C541E-089A-4F80-B998-4D7C20BDF44C}" type="sibTrans" cxnId="{F241B419-F025-42C4-A004-656CBA84557A}">
      <dgm:prSet/>
      <dgm:spPr/>
      <dgm:t>
        <a:bodyPr/>
        <a:lstStyle/>
        <a:p>
          <a:endParaRPr lang="en-US"/>
        </a:p>
      </dgm:t>
    </dgm:pt>
    <dgm:pt modelId="{B0465F01-CCC8-47C3-A8B0-417CFA7BB0E8}">
      <dgm:prSet/>
      <dgm:spPr/>
      <dgm:t>
        <a:bodyPr/>
        <a:lstStyle/>
        <a:p>
          <a:pPr>
            <a:defRPr cap="all"/>
          </a:pPr>
          <a:r>
            <a:rPr lang="en-US"/>
            <a:t>The utility allowance MUST be updated annually</a:t>
          </a:r>
        </a:p>
      </dgm:t>
    </dgm:pt>
    <dgm:pt modelId="{5EAB9501-7A4E-4710-B0CB-80022AC314E1}" type="parTrans" cxnId="{94670F4E-7729-43DE-BB00-0351D74333AC}">
      <dgm:prSet/>
      <dgm:spPr/>
      <dgm:t>
        <a:bodyPr/>
        <a:lstStyle/>
        <a:p>
          <a:endParaRPr lang="en-US"/>
        </a:p>
      </dgm:t>
    </dgm:pt>
    <dgm:pt modelId="{B349C212-A0B1-4E38-A878-289126C78F2F}" type="sibTrans" cxnId="{94670F4E-7729-43DE-BB00-0351D74333AC}">
      <dgm:prSet/>
      <dgm:spPr/>
      <dgm:t>
        <a:bodyPr/>
        <a:lstStyle/>
        <a:p>
          <a:endParaRPr lang="en-US"/>
        </a:p>
      </dgm:t>
    </dgm:pt>
    <dgm:pt modelId="{F4737CDC-70F9-4F57-B585-3974C5B1ED0E}" type="pres">
      <dgm:prSet presAssocID="{FEA60DC3-CB19-4F6A-BF0D-A8ACF1E00500}" presName="linear" presStyleCnt="0">
        <dgm:presLayoutVars>
          <dgm:animLvl val="lvl"/>
          <dgm:resizeHandles val="exact"/>
        </dgm:presLayoutVars>
      </dgm:prSet>
      <dgm:spPr/>
    </dgm:pt>
    <dgm:pt modelId="{C66D5AD2-38FA-4314-B9A3-3E6C80371D2C}" type="pres">
      <dgm:prSet presAssocID="{6315B533-5D65-4513-9878-C9290046BF60}" presName="parentText" presStyleLbl="node1" presStyleIdx="0" presStyleCnt="3">
        <dgm:presLayoutVars>
          <dgm:chMax val="0"/>
          <dgm:bulletEnabled val="1"/>
        </dgm:presLayoutVars>
      </dgm:prSet>
      <dgm:spPr/>
    </dgm:pt>
    <dgm:pt modelId="{542BB5ED-E5DF-4A19-BF51-E084461745A0}" type="pres">
      <dgm:prSet presAssocID="{4593092F-8A44-4F1D-AAF3-BA1191F47D6F}" presName="spacer" presStyleCnt="0"/>
      <dgm:spPr/>
    </dgm:pt>
    <dgm:pt modelId="{5CD27DA2-EFB6-47DE-B8D1-3E0ABEAF4027}" type="pres">
      <dgm:prSet presAssocID="{252D5ABB-8893-4D34-AA73-55543ACAE293}" presName="parentText" presStyleLbl="node1" presStyleIdx="1" presStyleCnt="3">
        <dgm:presLayoutVars>
          <dgm:chMax val="0"/>
          <dgm:bulletEnabled val="1"/>
        </dgm:presLayoutVars>
      </dgm:prSet>
      <dgm:spPr/>
    </dgm:pt>
    <dgm:pt modelId="{67B794EB-BEF5-44A3-93E4-A964CD76473F}" type="pres">
      <dgm:prSet presAssocID="{469C541E-089A-4F80-B998-4D7C20BDF44C}" presName="spacer" presStyleCnt="0"/>
      <dgm:spPr/>
    </dgm:pt>
    <dgm:pt modelId="{5FC6DC0D-76E3-440B-9748-9602580FD2BB}" type="pres">
      <dgm:prSet presAssocID="{B0465F01-CCC8-47C3-A8B0-417CFA7BB0E8}" presName="parentText" presStyleLbl="node1" presStyleIdx="2" presStyleCnt="3">
        <dgm:presLayoutVars>
          <dgm:chMax val="0"/>
          <dgm:bulletEnabled val="1"/>
        </dgm:presLayoutVars>
      </dgm:prSet>
      <dgm:spPr/>
    </dgm:pt>
  </dgm:ptLst>
  <dgm:cxnLst>
    <dgm:cxn modelId="{F241B419-F025-42C4-A004-656CBA84557A}" srcId="{FEA60DC3-CB19-4F6A-BF0D-A8ACF1E00500}" destId="{252D5ABB-8893-4D34-AA73-55543ACAE293}" srcOrd="1" destOrd="0" parTransId="{12785282-21F0-42B2-94EA-6241D8E773C5}" sibTransId="{469C541E-089A-4F80-B998-4D7C20BDF44C}"/>
    <dgm:cxn modelId="{0CED282F-9315-47CA-9B43-CEE42E92B1D8}" type="presOf" srcId="{252D5ABB-8893-4D34-AA73-55543ACAE293}" destId="{5CD27DA2-EFB6-47DE-B8D1-3E0ABEAF4027}" srcOrd="0" destOrd="0" presId="urn:microsoft.com/office/officeart/2005/8/layout/vList2"/>
    <dgm:cxn modelId="{C217DF35-6182-4C9E-9E0B-9C5169069574}" type="presOf" srcId="{FEA60DC3-CB19-4F6A-BF0D-A8ACF1E00500}" destId="{F4737CDC-70F9-4F57-B585-3974C5B1ED0E}" srcOrd="0" destOrd="0" presId="urn:microsoft.com/office/officeart/2005/8/layout/vList2"/>
    <dgm:cxn modelId="{B571F65C-370C-4445-985D-1CE4DB7F6E01}" srcId="{FEA60DC3-CB19-4F6A-BF0D-A8ACF1E00500}" destId="{6315B533-5D65-4513-9878-C9290046BF60}" srcOrd="0" destOrd="0" parTransId="{51346070-3F0A-4A2E-BBE4-96C9BE921B11}" sibTransId="{4593092F-8A44-4F1D-AAF3-BA1191F47D6F}"/>
    <dgm:cxn modelId="{DB397A48-F6E0-4D7D-A6BB-CC75783DD72E}" type="presOf" srcId="{6315B533-5D65-4513-9878-C9290046BF60}" destId="{C66D5AD2-38FA-4314-B9A3-3E6C80371D2C}" srcOrd="0" destOrd="0" presId="urn:microsoft.com/office/officeart/2005/8/layout/vList2"/>
    <dgm:cxn modelId="{94670F4E-7729-43DE-BB00-0351D74333AC}" srcId="{FEA60DC3-CB19-4F6A-BF0D-A8ACF1E00500}" destId="{B0465F01-CCC8-47C3-A8B0-417CFA7BB0E8}" srcOrd="2" destOrd="0" parTransId="{5EAB9501-7A4E-4710-B0CB-80022AC314E1}" sibTransId="{B349C212-A0B1-4E38-A878-289126C78F2F}"/>
    <dgm:cxn modelId="{2E5549A3-49D9-4D16-B5B0-F92019B0468B}" type="presOf" srcId="{B0465F01-CCC8-47C3-A8B0-417CFA7BB0E8}" destId="{5FC6DC0D-76E3-440B-9748-9602580FD2BB}" srcOrd="0" destOrd="0" presId="urn:microsoft.com/office/officeart/2005/8/layout/vList2"/>
    <dgm:cxn modelId="{C70E2FBB-4790-45E6-B09C-F762579C120B}" type="presParOf" srcId="{F4737CDC-70F9-4F57-B585-3974C5B1ED0E}" destId="{C66D5AD2-38FA-4314-B9A3-3E6C80371D2C}" srcOrd="0" destOrd="0" presId="urn:microsoft.com/office/officeart/2005/8/layout/vList2"/>
    <dgm:cxn modelId="{F820F36E-BEAB-460B-8D97-DFEA818F6558}" type="presParOf" srcId="{F4737CDC-70F9-4F57-B585-3974C5B1ED0E}" destId="{542BB5ED-E5DF-4A19-BF51-E084461745A0}" srcOrd="1" destOrd="0" presId="urn:microsoft.com/office/officeart/2005/8/layout/vList2"/>
    <dgm:cxn modelId="{A5401102-72CC-4C0F-B564-7C79E4FD5A51}" type="presParOf" srcId="{F4737CDC-70F9-4F57-B585-3974C5B1ED0E}" destId="{5CD27DA2-EFB6-47DE-B8D1-3E0ABEAF4027}" srcOrd="2" destOrd="0" presId="urn:microsoft.com/office/officeart/2005/8/layout/vList2"/>
    <dgm:cxn modelId="{7F0E38C7-E691-43DF-BA35-85AC6D1C01C0}" type="presParOf" srcId="{F4737CDC-70F9-4F57-B585-3974C5B1ED0E}" destId="{67B794EB-BEF5-44A3-93E4-A964CD76473F}" srcOrd="3" destOrd="0" presId="urn:microsoft.com/office/officeart/2005/8/layout/vList2"/>
    <dgm:cxn modelId="{97D71844-090E-4A5F-A8A2-B8E46208CE4A}" type="presParOf" srcId="{F4737CDC-70F9-4F57-B585-3974C5B1ED0E}" destId="{5FC6DC0D-76E3-440B-9748-9602580FD2B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2142114-6D5F-41FB-9F0C-878254A0DF4F}"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0F77F6FD-5518-4472-85B6-4B9A8A43F271}">
      <dgm:prSet/>
      <dgm:spPr/>
      <dgm:t>
        <a:bodyPr/>
        <a:lstStyle/>
        <a:p>
          <a:r>
            <a:rPr lang="en-US"/>
            <a:t>An estimate received from the local utility provider</a:t>
          </a:r>
        </a:p>
      </dgm:t>
    </dgm:pt>
    <dgm:pt modelId="{C9B448C1-DC52-4122-A38A-5C6FC27408B0}" type="parTrans" cxnId="{CB5C58F6-9491-40A8-A7BA-85C77E636415}">
      <dgm:prSet/>
      <dgm:spPr/>
      <dgm:t>
        <a:bodyPr/>
        <a:lstStyle/>
        <a:p>
          <a:endParaRPr lang="en-US"/>
        </a:p>
      </dgm:t>
    </dgm:pt>
    <dgm:pt modelId="{A7CD9A7A-99D6-4495-9E32-B9DDB1AFC94F}" type="sibTrans" cxnId="{CB5C58F6-9491-40A8-A7BA-85C77E636415}">
      <dgm:prSet/>
      <dgm:spPr/>
      <dgm:t>
        <a:bodyPr/>
        <a:lstStyle/>
        <a:p>
          <a:endParaRPr lang="en-US"/>
        </a:p>
      </dgm:t>
    </dgm:pt>
    <dgm:pt modelId="{D89BC94B-D113-4FE5-94AC-D138935DC5E0}">
      <dgm:prSet/>
      <dgm:spPr/>
      <dgm:t>
        <a:bodyPr/>
        <a:lstStyle/>
        <a:p>
          <a:r>
            <a:rPr lang="en-US"/>
            <a:t>Must be on the utility provider letterhead and have estimates for each utility paid by the household</a:t>
          </a:r>
        </a:p>
      </dgm:t>
    </dgm:pt>
    <dgm:pt modelId="{79E3D899-F533-454E-BC9A-86ED1C108763}" type="parTrans" cxnId="{FA152E16-FDB4-4D0B-A315-BEE73A4E0460}">
      <dgm:prSet/>
      <dgm:spPr/>
      <dgm:t>
        <a:bodyPr/>
        <a:lstStyle/>
        <a:p>
          <a:endParaRPr lang="en-US"/>
        </a:p>
      </dgm:t>
    </dgm:pt>
    <dgm:pt modelId="{378D7D92-018B-4CDB-A63A-06730129652C}" type="sibTrans" cxnId="{FA152E16-FDB4-4D0B-A315-BEE73A4E0460}">
      <dgm:prSet/>
      <dgm:spPr/>
      <dgm:t>
        <a:bodyPr/>
        <a:lstStyle/>
        <a:p>
          <a:endParaRPr lang="en-US"/>
        </a:p>
      </dgm:t>
    </dgm:pt>
    <dgm:pt modelId="{BCA8037A-9694-40F1-BD3C-7AECC952C3DF}">
      <dgm:prSet/>
      <dgm:spPr/>
      <dgm:t>
        <a:bodyPr/>
        <a:lstStyle/>
        <a:p>
          <a:r>
            <a:rPr lang="en-US"/>
            <a:t>HUD Utility Schedule Model</a:t>
          </a:r>
        </a:p>
      </dgm:t>
    </dgm:pt>
    <dgm:pt modelId="{47578889-D4A7-4E72-8FFD-D0F97CAA9D6E}" type="parTrans" cxnId="{AD3A43D9-B664-4C9D-BFB5-DBC16C6E9533}">
      <dgm:prSet/>
      <dgm:spPr/>
      <dgm:t>
        <a:bodyPr/>
        <a:lstStyle/>
        <a:p>
          <a:endParaRPr lang="en-US"/>
        </a:p>
      </dgm:t>
    </dgm:pt>
    <dgm:pt modelId="{A651E339-6A27-44B0-B6F2-1D05EAF96BA9}" type="sibTrans" cxnId="{AD3A43D9-B664-4C9D-BFB5-DBC16C6E9533}">
      <dgm:prSet/>
      <dgm:spPr/>
      <dgm:t>
        <a:bodyPr/>
        <a:lstStyle/>
        <a:p>
          <a:endParaRPr lang="en-US"/>
        </a:p>
      </dgm:t>
    </dgm:pt>
    <dgm:pt modelId="{8BDE63D4-E18E-4953-B005-E47DEAE1B955}">
      <dgm:prSet/>
      <dgm:spPr/>
      <dgm:t>
        <a:bodyPr/>
        <a:lstStyle/>
        <a:p>
          <a:r>
            <a:rPr lang="en-US"/>
            <a:t>Must be approved by AHFA</a:t>
          </a:r>
        </a:p>
      </dgm:t>
    </dgm:pt>
    <dgm:pt modelId="{E1A56F0E-C9D7-4227-BB27-1BE02BDAC29D}" type="parTrans" cxnId="{B16FC2ED-72A5-40D1-8949-F0E75771FCAD}">
      <dgm:prSet/>
      <dgm:spPr/>
      <dgm:t>
        <a:bodyPr/>
        <a:lstStyle/>
        <a:p>
          <a:endParaRPr lang="en-US"/>
        </a:p>
      </dgm:t>
    </dgm:pt>
    <dgm:pt modelId="{05252C98-4951-47DE-A630-D1B76B4D1528}" type="sibTrans" cxnId="{B16FC2ED-72A5-40D1-8949-F0E75771FCAD}">
      <dgm:prSet/>
      <dgm:spPr/>
      <dgm:t>
        <a:bodyPr/>
        <a:lstStyle/>
        <a:p>
          <a:endParaRPr lang="en-US"/>
        </a:p>
      </dgm:t>
    </dgm:pt>
    <dgm:pt modelId="{16BE2931-EE2D-4B26-8E53-977B0D4BA3DA}">
      <dgm:prSet/>
      <dgm:spPr/>
      <dgm:t>
        <a:bodyPr/>
        <a:lstStyle/>
        <a:p>
          <a:r>
            <a:rPr lang="en-US"/>
            <a:t>Energy Consumption Model</a:t>
          </a:r>
        </a:p>
      </dgm:t>
    </dgm:pt>
    <dgm:pt modelId="{F4DD36CE-F407-4C02-A2FC-4F7E1A310974}" type="parTrans" cxnId="{FC8687E1-1C39-4D82-8201-FBF1E04F4D52}">
      <dgm:prSet/>
      <dgm:spPr/>
      <dgm:t>
        <a:bodyPr/>
        <a:lstStyle/>
        <a:p>
          <a:endParaRPr lang="en-US"/>
        </a:p>
      </dgm:t>
    </dgm:pt>
    <dgm:pt modelId="{59650C8C-174C-4C14-AFC9-4B0B5C4E1D42}" type="sibTrans" cxnId="{FC8687E1-1C39-4D82-8201-FBF1E04F4D52}">
      <dgm:prSet/>
      <dgm:spPr/>
      <dgm:t>
        <a:bodyPr/>
        <a:lstStyle/>
        <a:p>
          <a:endParaRPr lang="en-US"/>
        </a:p>
      </dgm:t>
    </dgm:pt>
    <dgm:pt modelId="{0F075258-A695-41BD-8960-49182510E442}">
      <dgm:prSet/>
      <dgm:spPr/>
      <dgm:t>
        <a:bodyPr/>
        <a:lstStyle/>
        <a:p>
          <a:r>
            <a:rPr lang="en-US"/>
            <a:t>Must be approved by AHFA</a:t>
          </a:r>
        </a:p>
      </dgm:t>
    </dgm:pt>
    <dgm:pt modelId="{7196B559-D370-46AD-BA62-B99330EE465F}" type="parTrans" cxnId="{61FB13F8-3F5A-4FB2-9CEF-18B28D492FE7}">
      <dgm:prSet/>
      <dgm:spPr/>
      <dgm:t>
        <a:bodyPr/>
        <a:lstStyle/>
        <a:p>
          <a:endParaRPr lang="en-US"/>
        </a:p>
      </dgm:t>
    </dgm:pt>
    <dgm:pt modelId="{AB2841A9-F9CB-4B90-8D9C-D36063D24492}" type="sibTrans" cxnId="{61FB13F8-3F5A-4FB2-9CEF-18B28D492FE7}">
      <dgm:prSet/>
      <dgm:spPr/>
      <dgm:t>
        <a:bodyPr/>
        <a:lstStyle/>
        <a:p>
          <a:endParaRPr lang="en-US"/>
        </a:p>
      </dgm:t>
    </dgm:pt>
    <dgm:pt modelId="{3DCD14F2-8E70-4A89-B9CC-B067DC0C85DB}" type="pres">
      <dgm:prSet presAssocID="{02142114-6D5F-41FB-9F0C-878254A0DF4F}" presName="linear" presStyleCnt="0">
        <dgm:presLayoutVars>
          <dgm:dir/>
          <dgm:animLvl val="lvl"/>
          <dgm:resizeHandles val="exact"/>
        </dgm:presLayoutVars>
      </dgm:prSet>
      <dgm:spPr/>
    </dgm:pt>
    <dgm:pt modelId="{9EB6F940-179A-48B8-9585-44EF008C96F6}" type="pres">
      <dgm:prSet presAssocID="{0F77F6FD-5518-4472-85B6-4B9A8A43F271}" presName="parentLin" presStyleCnt="0"/>
      <dgm:spPr/>
    </dgm:pt>
    <dgm:pt modelId="{5778433D-127E-4F6D-916D-94510F3100A1}" type="pres">
      <dgm:prSet presAssocID="{0F77F6FD-5518-4472-85B6-4B9A8A43F271}" presName="parentLeftMargin" presStyleLbl="node1" presStyleIdx="0" presStyleCnt="3"/>
      <dgm:spPr/>
    </dgm:pt>
    <dgm:pt modelId="{5359359E-8C19-4C7B-A878-C67980D8F641}" type="pres">
      <dgm:prSet presAssocID="{0F77F6FD-5518-4472-85B6-4B9A8A43F271}" presName="parentText" presStyleLbl="node1" presStyleIdx="0" presStyleCnt="3">
        <dgm:presLayoutVars>
          <dgm:chMax val="0"/>
          <dgm:bulletEnabled val="1"/>
        </dgm:presLayoutVars>
      </dgm:prSet>
      <dgm:spPr/>
    </dgm:pt>
    <dgm:pt modelId="{E5839988-BC9C-4376-A19A-BECE91F6DDC4}" type="pres">
      <dgm:prSet presAssocID="{0F77F6FD-5518-4472-85B6-4B9A8A43F271}" presName="negativeSpace" presStyleCnt="0"/>
      <dgm:spPr/>
    </dgm:pt>
    <dgm:pt modelId="{A5A86269-A3DD-4E3A-99B7-00BDF4C84919}" type="pres">
      <dgm:prSet presAssocID="{0F77F6FD-5518-4472-85B6-4B9A8A43F271}" presName="childText" presStyleLbl="conFgAcc1" presStyleIdx="0" presStyleCnt="3">
        <dgm:presLayoutVars>
          <dgm:bulletEnabled val="1"/>
        </dgm:presLayoutVars>
      </dgm:prSet>
      <dgm:spPr/>
    </dgm:pt>
    <dgm:pt modelId="{F066D46D-241A-4541-8216-E210770AF56B}" type="pres">
      <dgm:prSet presAssocID="{A7CD9A7A-99D6-4495-9E32-B9DDB1AFC94F}" presName="spaceBetweenRectangles" presStyleCnt="0"/>
      <dgm:spPr/>
    </dgm:pt>
    <dgm:pt modelId="{DD297293-BBBC-4737-B76A-2DE3BFEA8E4E}" type="pres">
      <dgm:prSet presAssocID="{BCA8037A-9694-40F1-BD3C-7AECC952C3DF}" presName="parentLin" presStyleCnt="0"/>
      <dgm:spPr/>
    </dgm:pt>
    <dgm:pt modelId="{B45C43CE-1507-430B-AB7A-828908975888}" type="pres">
      <dgm:prSet presAssocID="{BCA8037A-9694-40F1-BD3C-7AECC952C3DF}" presName="parentLeftMargin" presStyleLbl="node1" presStyleIdx="0" presStyleCnt="3"/>
      <dgm:spPr/>
    </dgm:pt>
    <dgm:pt modelId="{9BB20D80-D88A-4AA6-9123-82B446B05389}" type="pres">
      <dgm:prSet presAssocID="{BCA8037A-9694-40F1-BD3C-7AECC952C3DF}" presName="parentText" presStyleLbl="node1" presStyleIdx="1" presStyleCnt="3">
        <dgm:presLayoutVars>
          <dgm:chMax val="0"/>
          <dgm:bulletEnabled val="1"/>
        </dgm:presLayoutVars>
      </dgm:prSet>
      <dgm:spPr/>
    </dgm:pt>
    <dgm:pt modelId="{1F6F415B-9596-47C4-9F5D-BC2505F9FD32}" type="pres">
      <dgm:prSet presAssocID="{BCA8037A-9694-40F1-BD3C-7AECC952C3DF}" presName="negativeSpace" presStyleCnt="0"/>
      <dgm:spPr/>
    </dgm:pt>
    <dgm:pt modelId="{F861A112-33D3-41CB-9EDA-DA0BA7BA67DD}" type="pres">
      <dgm:prSet presAssocID="{BCA8037A-9694-40F1-BD3C-7AECC952C3DF}" presName="childText" presStyleLbl="conFgAcc1" presStyleIdx="1" presStyleCnt="3">
        <dgm:presLayoutVars>
          <dgm:bulletEnabled val="1"/>
        </dgm:presLayoutVars>
      </dgm:prSet>
      <dgm:spPr/>
    </dgm:pt>
    <dgm:pt modelId="{141D49DC-1FB4-401D-8994-1D6DCD23EA1B}" type="pres">
      <dgm:prSet presAssocID="{A651E339-6A27-44B0-B6F2-1D05EAF96BA9}" presName="spaceBetweenRectangles" presStyleCnt="0"/>
      <dgm:spPr/>
    </dgm:pt>
    <dgm:pt modelId="{BF1F8A4E-CD8C-4C4F-8602-63694DCDE48B}" type="pres">
      <dgm:prSet presAssocID="{16BE2931-EE2D-4B26-8E53-977B0D4BA3DA}" presName="parentLin" presStyleCnt="0"/>
      <dgm:spPr/>
    </dgm:pt>
    <dgm:pt modelId="{A61DF646-A085-454C-9469-9319202DF758}" type="pres">
      <dgm:prSet presAssocID="{16BE2931-EE2D-4B26-8E53-977B0D4BA3DA}" presName="parentLeftMargin" presStyleLbl="node1" presStyleIdx="1" presStyleCnt="3"/>
      <dgm:spPr/>
    </dgm:pt>
    <dgm:pt modelId="{78027CF9-75F1-4C53-B472-1263FE54E6D3}" type="pres">
      <dgm:prSet presAssocID="{16BE2931-EE2D-4B26-8E53-977B0D4BA3DA}" presName="parentText" presStyleLbl="node1" presStyleIdx="2" presStyleCnt="3">
        <dgm:presLayoutVars>
          <dgm:chMax val="0"/>
          <dgm:bulletEnabled val="1"/>
        </dgm:presLayoutVars>
      </dgm:prSet>
      <dgm:spPr/>
    </dgm:pt>
    <dgm:pt modelId="{900CC471-C79E-4F98-AA68-8EF55B66BDA7}" type="pres">
      <dgm:prSet presAssocID="{16BE2931-EE2D-4B26-8E53-977B0D4BA3DA}" presName="negativeSpace" presStyleCnt="0"/>
      <dgm:spPr/>
    </dgm:pt>
    <dgm:pt modelId="{F2FC9053-9EC1-438D-8B56-9F476250EB98}" type="pres">
      <dgm:prSet presAssocID="{16BE2931-EE2D-4B26-8E53-977B0D4BA3DA}" presName="childText" presStyleLbl="conFgAcc1" presStyleIdx="2" presStyleCnt="3">
        <dgm:presLayoutVars>
          <dgm:bulletEnabled val="1"/>
        </dgm:presLayoutVars>
      </dgm:prSet>
      <dgm:spPr/>
    </dgm:pt>
  </dgm:ptLst>
  <dgm:cxnLst>
    <dgm:cxn modelId="{FA152E16-FDB4-4D0B-A315-BEE73A4E0460}" srcId="{0F77F6FD-5518-4472-85B6-4B9A8A43F271}" destId="{D89BC94B-D113-4FE5-94AC-D138935DC5E0}" srcOrd="0" destOrd="0" parTransId="{79E3D899-F533-454E-BC9A-86ED1C108763}" sibTransId="{378D7D92-018B-4CDB-A63A-06730129652C}"/>
    <dgm:cxn modelId="{16246E5C-A65D-4D1B-A466-27967D381871}" type="presOf" srcId="{0F77F6FD-5518-4472-85B6-4B9A8A43F271}" destId="{5778433D-127E-4F6D-916D-94510F3100A1}" srcOrd="0" destOrd="0" presId="urn:microsoft.com/office/officeart/2005/8/layout/list1"/>
    <dgm:cxn modelId="{AD21216C-2FC2-4D05-A604-BCDB99053E5B}" type="presOf" srcId="{16BE2931-EE2D-4B26-8E53-977B0D4BA3DA}" destId="{A61DF646-A085-454C-9469-9319202DF758}" srcOrd="0" destOrd="0" presId="urn:microsoft.com/office/officeart/2005/8/layout/list1"/>
    <dgm:cxn modelId="{3379A44D-C488-4D1F-AE3D-B2DA8DE3EDD6}" type="presOf" srcId="{8BDE63D4-E18E-4953-B005-E47DEAE1B955}" destId="{F861A112-33D3-41CB-9EDA-DA0BA7BA67DD}" srcOrd="0" destOrd="0" presId="urn:microsoft.com/office/officeart/2005/8/layout/list1"/>
    <dgm:cxn modelId="{13E2F251-EFFA-49DE-AF63-9DF09D13DDA3}" type="presOf" srcId="{D89BC94B-D113-4FE5-94AC-D138935DC5E0}" destId="{A5A86269-A3DD-4E3A-99B7-00BDF4C84919}" srcOrd="0" destOrd="0" presId="urn:microsoft.com/office/officeart/2005/8/layout/list1"/>
    <dgm:cxn modelId="{F0135B75-B4D8-491B-B589-DA4EF82DDB19}" type="presOf" srcId="{BCA8037A-9694-40F1-BD3C-7AECC952C3DF}" destId="{B45C43CE-1507-430B-AB7A-828908975888}" srcOrd="0" destOrd="0" presId="urn:microsoft.com/office/officeart/2005/8/layout/list1"/>
    <dgm:cxn modelId="{1FD6A5B7-C75A-4D72-B063-0959A92E0393}" type="presOf" srcId="{BCA8037A-9694-40F1-BD3C-7AECC952C3DF}" destId="{9BB20D80-D88A-4AA6-9123-82B446B05389}" srcOrd="1" destOrd="0" presId="urn:microsoft.com/office/officeart/2005/8/layout/list1"/>
    <dgm:cxn modelId="{3DB2B6BF-E292-4B70-82C8-EA9031967844}" type="presOf" srcId="{0F77F6FD-5518-4472-85B6-4B9A8A43F271}" destId="{5359359E-8C19-4C7B-A878-C67980D8F641}" srcOrd="1" destOrd="0" presId="urn:microsoft.com/office/officeart/2005/8/layout/list1"/>
    <dgm:cxn modelId="{50B6EFD2-8352-4A81-8633-982A1E75E523}" type="presOf" srcId="{0F075258-A695-41BD-8960-49182510E442}" destId="{F2FC9053-9EC1-438D-8B56-9F476250EB98}" srcOrd="0" destOrd="0" presId="urn:microsoft.com/office/officeart/2005/8/layout/list1"/>
    <dgm:cxn modelId="{5B16B4D5-F94A-45E5-8C36-5A4DCFD4AD90}" type="presOf" srcId="{16BE2931-EE2D-4B26-8E53-977B0D4BA3DA}" destId="{78027CF9-75F1-4C53-B472-1263FE54E6D3}" srcOrd="1" destOrd="0" presId="urn:microsoft.com/office/officeart/2005/8/layout/list1"/>
    <dgm:cxn modelId="{AD3A43D9-B664-4C9D-BFB5-DBC16C6E9533}" srcId="{02142114-6D5F-41FB-9F0C-878254A0DF4F}" destId="{BCA8037A-9694-40F1-BD3C-7AECC952C3DF}" srcOrd="1" destOrd="0" parTransId="{47578889-D4A7-4E72-8FFD-D0F97CAA9D6E}" sibTransId="{A651E339-6A27-44B0-B6F2-1D05EAF96BA9}"/>
    <dgm:cxn modelId="{FC8687E1-1C39-4D82-8201-FBF1E04F4D52}" srcId="{02142114-6D5F-41FB-9F0C-878254A0DF4F}" destId="{16BE2931-EE2D-4B26-8E53-977B0D4BA3DA}" srcOrd="2" destOrd="0" parTransId="{F4DD36CE-F407-4C02-A2FC-4F7E1A310974}" sibTransId="{59650C8C-174C-4C14-AFC9-4B0B5C4E1D42}"/>
    <dgm:cxn modelId="{5A2A03EA-FE67-4B73-B462-81735694DDB8}" type="presOf" srcId="{02142114-6D5F-41FB-9F0C-878254A0DF4F}" destId="{3DCD14F2-8E70-4A89-B9CC-B067DC0C85DB}" srcOrd="0" destOrd="0" presId="urn:microsoft.com/office/officeart/2005/8/layout/list1"/>
    <dgm:cxn modelId="{B16FC2ED-72A5-40D1-8949-F0E75771FCAD}" srcId="{BCA8037A-9694-40F1-BD3C-7AECC952C3DF}" destId="{8BDE63D4-E18E-4953-B005-E47DEAE1B955}" srcOrd="0" destOrd="0" parTransId="{E1A56F0E-C9D7-4227-BB27-1BE02BDAC29D}" sibTransId="{05252C98-4951-47DE-A630-D1B76B4D1528}"/>
    <dgm:cxn modelId="{CB5C58F6-9491-40A8-A7BA-85C77E636415}" srcId="{02142114-6D5F-41FB-9F0C-878254A0DF4F}" destId="{0F77F6FD-5518-4472-85B6-4B9A8A43F271}" srcOrd="0" destOrd="0" parTransId="{C9B448C1-DC52-4122-A38A-5C6FC27408B0}" sibTransId="{A7CD9A7A-99D6-4495-9E32-B9DDB1AFC94F}"/>
    <dgm:cxn modelId="{61FB13F8-3F5A-4FB2-9CEF-18B28D492FE7}" srcId="{16BE2931-EE2D-4B26-8E53-977B0D4BA3DA}" destId="{0F075258-A695-41BD-8960-49182510E442}" srcOrd="0" destOrd="0" parTransId="{7196B559-D370-46AD-BA62-B99330EE465F}" sibTransId="{AB2841A9-F9CB-4B90-8D9C-D36063D24492}"/>
    <dgm:cxn modelId="{03D5BA7B-8C6F-4C1F-8C79-10AF801AD9C0}" type="presParOf" srcId="{3DCD14F2-8E70-4A89-B9CC-B067DC0C85DB}" destId="{9EB6F940-179A-48B8-9585-44EF008C96F6}" srcOrd="0" destOrd="0" presId="urn:microsoft.com/office/officeart/2005/8/layout/list1"/>
    <dgm:cxn modelId="{85C1671D-1DEC-4C01-9684-7ECE79BFD6A8}" type="presParOf" srcId="{9EB6F940-179A-48B8-9585-44EF008C96F6}" destId="{5778433D-127E-4F6D-916D-94510F3100A1}" srcOrd="0" destOrd="0" presId="urn:microsoft.com/office/officeart/2005/8/layout/list1"/>
    <dgm:cxn modelId="{956E959C-FD46-4FF3-A273-331CA0DCAA29}" type="presParOf" srcId="{9EB6F940-179A-48B8-9585-44EF008C96F6}" destId="{5359359E-8C19-4C7B-A878-C67980D8F641}" srcOrd="1" destOrd="0" presId="urn:microsoft.com/office/officeart/2005/8/layout/list1"/>
    <dgm:cxn modelId="{F849C3D2-0FB6-4979-B41A-00A07728C29D}" type="presParOf" srcId="{3DCD14F2-8E70-4A89-B9CC-B067DC0C85DB}" destId="{E5839988-BC9C-4376-A19A-BECE91F6DDC4}" srcOrd="1" destOrd="0" presId="urn:microsoft.com/office/officeart/2005/8/layout/list1"/>
    <dgm:cxn modelId="{806F7182-C1D4-4B99-8F0F-43E444A90F03}" type="presParOf" srcId="{3DCD14F2-8E70-4A89-B9CC-B067DC0C85DB}" destId="{A5A86269-A3DD-4E3A-99B7-00BDF4C84919}" srcOrd="2" destOrd="0" presId="urn:microsoft.com/office/officeart/2005/8/layout/list1"/>
    <dgm:cxn modelId="{2F0CC79F-E39C-43ED-B63A-926CE4312CD6}" type="presParOf" srcId="{3DCD14F2-8E70-4A89-B9CC-B067DC0C85DB}" destId="{F066D46D-241A-4541-8216-E210770AF56B}" srcOrd="3" destOrd="0" presId="urn:microsoft.com/office/officeart/2005/8/layout/list1"/>
    <dgm:cxn modelId="{AA495EF4-1FD6-4EB4-A959-A7AC47E6E1B1}" type="presParOf" srcId="{3DCD14F2-8E70-4A89-B9CC-B067DC0C85DB}" destId="{DD297293-BBBC-4737-B76A-2DE3BFEA8E4E}" srcOrd="4" destOrd="0" presId="urn:microsoft.com/office/officeart/2005/8/layout/list1"/>
    <dgm:cxn modelId="{C2624FF6-6ADB-4D2F-9E2B-E5F3BA143156}" type="presParOf" srcId="{DD297293-BBBC-4737-B76A-2DE3BFEA8E4E}" destId="{B45C43CE-1507-430B-AB7A-828908975888}" srcOrd="0" destOrd="0" presId="urn:microsoft.com/office/officeart/2005/8/layout/list1"/>
    <dgm:cxn modelId="{2E1989C0-AB44-4B2C-B3B3-54B2C3D928BC}" type="presParOf" srcId="{DD297293-BBBC-4737-B76A-2DE3BFEA8E4E}" destId="{9BB20D80-D88A-4AA6-9123-82B446B05389}" srcOrd="1" destOrd="0" presId="urn:microsoft.com/office/officeart/2005/8/layout/list1"/>
    <dgm:cxn modelId="{11E71715-511C-4902-8B84-CCA3B94DDF0A}" type="presParOf" srcId="{3DCD14F2-8E70-4A89-B9CC-B067DC0C85DB}" destId="{1F6F415B-9596-47C4-9F5D-BC2505F9FD32}" srcOrd="5" destOrd="0" presId="urn:microsoft.com/office/officeart/2005/8/layout/list1"/>
    <dgm:cxn modelId="{CF8A0F52-EBC0-4318-B001-3654285EE7A1}" type="presParOf" srcId="{3DCD14F2-8E70-4A89-B9CC-B067DC0C85DB}" destId="{F861A112-33D3-41CB-9EDA-DA0BA7BA67DD}" srcOrd="6" destOrd="0" presId="urn:microsoft.com/office/officeart/2005/8/layout/list1"/>
    <dgm:cxn modelId="{B1909095-462A-4612-96E1-98CAAD8C07D3}" type="presParOf" srcId="{3DCD14F2-8E70-4A89-B9CC-B067DC0C85DB}" destId="{141D49DC-1FB4-401D-8994-1D6DCD23EA1B}" srcOrd="7" destOrd="0" presId="urn:microsoft.com/office/officeart/2005/8/layout/list1"/>
    <dgm:cxn modelId="{0EEA0E9F-6BFE-4B7E-B540-FA15DE0ADCB2}" type="presParOf" srcId="{3DCD14F2-8E70-4A89-B9CC-B067DC0C85DB}" destId="{BF1F8A4E-CD8C-4C4F-8602-63694DCDE48B}" srcOrd="8" destOrd="0" presId="urn:microsoft.com/office/officeart/2005/8/layout/list1"/>
    <dgm:cxn modelId="{0C301C49-0EE3-4889-85A2-23691C5B1F5D}" type="presParOf" srcId="{BF1F8A4E-CD8C-4C4F-8602-63694DCDE48B}" destId="{A61DF646-A085-454C-9469-9319202DF758}" srcOrd="0" destOrd="0" presId="urn:microsoft.com/office/officeart/2005/8/layout/list1"/>
    <dgm:cxn modelId="{49773757-EDE4-4E5E-A51F-C5A9AA4D1EE5}" type="presParOf" srcId="{BF1F8A4E-CD8C-4C4F-8602-63694DCDE48B}" destId="{78027CF9-75F1-4C53-B472-1263FE54E6D3}" srcOrd="1" destOrd="0" presId="urn:microsoft.com/office/officeart/2005/8/layout/list1"/>
    <dgm:cxn modelId="{C78A0A47-3B13-4FCB-9F25-CD336DF42986}" type="presParOf" srcId="{3DCD14F2-8E70-4A89-B9CC-B067DC0C85DB}" destId="{900CC471-C79E-4F98-AA68-8EF55B66BDA7}" srcOrd="9" destOrd="0" presId="urn:microsoft.com/office/officeart/2005/8/layout/list1"/>
    <dgm:cxn modelId="{69F14DCF-5438-43AD-AC88-0B9092D8CEB9}" type="presParOf" srcId="{3DCD14F2-8E70-4A89-B9CC-B067DC0C85DB}" destId="{F2FC9053-9EC1-438D-8B56-9F476250EB9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6B5502A-D693-45FD-9908-F6F8EECF37D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915C4060-6B53-4DDB-ACBC-23B522E9EBDA}">
      <dgm:prSet/>
      <dgm:spPr/>
      <dgm:t>
        <a:bodyPr/>
        <a:lstStyle/>
        <a:p>
          <a:pPr>
            <a:defRPr b="1"/>
          </a:pPr>
          <a:r>
            <a:rPr lang="en-US"/>
            <a:t>Each Project can be different</a:t>
          </a:r>
        </a:p>
      </dgm:t>
    </dgm:pt>
    <dgm:pt modelId="{C30D937D-13EB-4897-B348-A2A2D526AD97}" type="parTrans" cxnId="{A0B4C252-EA16-471C-AF47-C4E830EC8758}">
      <dgm:prSet/>
      <dgm:spPr/>
      <dgm:t>
        <a:bodyPr/>
        <a:lstStyle/>
        <a:p>
          <a:endParaRPr lang="en-US"/>
        </a:p>
      </dgm:t>
    </dgm:pt>
    <dgm:pt modelId="{979D96B6-39BC-4366-906A-5905A4B8FE19}" type="sibTrans" cxnId="{A0B4C252-EA16-471C-AF47-C4E830EC8758}">
      <dgm:prSet/>
      <dgm:spPr/>
      <dgm:t>
        <a:bodyPr/>
        <a:lstStyle/>
        <a:p>
          <a:endParaRPr lang="en-US"/>
        </a:p>
      </dgm:t>
    </dgm:pt>
    <dgm:pt modelId="{9FE0B521-F32D-45E5-A9E1-5B2ED9E84166}">
      <dgm:prSet/>
      <dgm:spPr/>
      <dgm:t>
        <a:bodyPr/>
        <a:lstStyle/>
        <a:p>
          <a:r>
            <a:rPr lang="en-US"/>
            <a:t>Check the application for the Project</a:t>
          </a:r>
        </a:p>
      </dgm:t>
    </dgm:pt>
    <dgm:pt modelId="{A4DDDDA9-43DE-4365-9849-12270D890409}" type="parTrans" cxnId="{264EBA57-9A51-4E1F-913B-A9F0E87B9C25}">
      <dgm:prSet/>
      <dgm:spPr/>
      <dgm:t>
        <a:bodyPr/>
        <a:lstStyle/>
        <a:p>
          <a:endParaRPr lang="en-US"/>
        </a:p>
      </dgm:t>
    </dgm:pt>
    <dgm:pt modelId="{8F4FF146-5574-4F7E-9475-70DCC5AAA842}" type="sibTrans" cxnId="{264EBA57-9A51-4E1F-913B-A9F0E87B9C25}">
      <dgm:prSet/>
      <dgm:spPr/>
      <dgm:t>
        <a:bodyPr/>
        <a:lstStyle/>
        <a:p>
          <a:endParaRPr lang="en-US"/>
        </a:p>
      </dgm:t>
    </dgm:pt>
    <dgm:pt modelId="{8BE083F7-C424-435D-ABA5-E0159558A534}">
      <dgm:prSet/>
      <dgm:spPr/>
      <dgm:t>
        <a:bodyPr/>
        <a:lstStyle/>
        <a:p>
          <a:r>
            <a:rPr lang="en-US" dirty="0"/>
            <a:t>Check the LURC for the Project – if more than one, then use the most restrictive</a:t>
          </a:r>
        </a:p>
      </dgm:t>
    </dgm:pt>
    <dgm:pt modelId="{BC14BFF9-54B6-465D-AC6D-5F893B7C4375}" type="parTrans" cxnId="{EF92DB3A-32BD-4A04-9C66-74191B141C29}">
      <dgm:prSet/>
      <dgm:spPr/>
      <dgm:t>
        <a:bodyPr/>
        <a:lstStyle/>
        <a:p>
          <a:endParaRPr lang="en-US"/>
        </a:p>
      </dgm:t>
    </dgm:pt>
    <dgm:pt modelId="{4B127B00-2B02-4AEA-8F28-35DF2E500D84}" type="sibTrans" cxnId="{EF92DB3A-32BD-4A04-9C66-74191B141C29}">
      <dgm:prSet/>
      <dgm:spPr/>
      <dgm:t>
        <a:bodyPr/>
        <a:lstStyle/>
        <a:p>
          <a:endParaRPr lang="en-US"/>
        </a:p>
      </dgm:t>
    </dgm:pt>
    <dgm:pt modelId="{81DC9826-31F4-4B3F-99B0-7DC23426E755}">
      <dgm:prSet/>
      <dgm:spPr/>
      <dgm:t>
        <a:bodyPr/>
        <a:lstStyle/>
        <a:p>
          <a:pPr>
            <a:defRPr b="1"/>
          </a:pPr>
          <a:r>
            <a:rPr lang="en-US" dirty="0"/>
            <a:t>AHFA created a Set-Aside Report in the Compliance Section of the AHFA website</a:t>
          </a:r>
        </a:p>
      </dgm:t>
    </dgm:pt>
    <dgm:pt modelId="{D2F88923-93D2-4C27-9F60-9E8DBF6D159D}" type="parTrans" cxnId="{3293E452-151F-41B6-B78C-DA5B312842E4}">
      <dgm:prSet/>
      <dgm:spPr/>
      <dgm:t>
        <a:bodyPr/>
        <a:lstStyle/>
        <a:p>
          <a:endParaRPr lang="en-US"/>
        </a:p>
      </dgm:t>
    </dgm:pt>
    <dgm:pt modelId="{387DEA67-D67C-494F-8D03-5378F660F998}" type="sibTrans" cxnId="{3293E452-151F-41B6-B78C-DA5B312842E4}">
      <dgm:prSet/>
      <dgm:spPr/>
      <dgm:t>
        <a:bodyPr/>
        <a:lstStyle/>
        <a:p>
          <a:endParaRPr lang="en-US"/>
        </a:p>
      </dgm:t>
    </dgm:pt>
    <dgm:pt modelId="{D10E2A39-7B71-4F10-91EB-635A61711F53}">
      <dgm:prSet/>
      <dgm:spPr/>
      <dgm:t>
        <a:bodyPr/>
        <a:lstStyle/>
        <a:p>
          <a:r>
            <a:rPr lang="en-US" dirty="0"/>
            <a:t>If the Project does not have a report that can monitor the set-aside requirement, then you must use the AHFA Set-Aside Report</a:t>
          </a:r>
        </a:p>
      </dgm:t>
    </dgm:pt>
    <dgm:pt modelId="{95D452CF-50E3-4F54-B253-94609A172F13}" type="parTrans" cxnId="{69871F6C-465D-40B6-81D2-6A392AAAB421}">
      <dgm:prSet/>
      <dgm:spPr/>
      <dgm:t>
        <a:bodyPr/>
        <a:lstStyle/>
        <a:p>
          <a:endParaRPr lang="en-US"/>
        </a:p>
      </dgm:t>
    </dgm:pt>
    <dgm:pt modelId="{EFE893F3-B620-493E-839C-8D8D1F36A463}" type="sibTrans" cxnId="{69871F6C-465D-40B6-81D2-6A392AAAB421}">
      <dgm:prSet/>
      <dgm:spPr/>
      <dgm:t>
        <a:bodyPr/>
        <a:lstStyle/>
        <a:p>
          <a:endParaRPr lang="en-US"/>
        </a:p>
      </dgm:t>
    </dgm:pt>
    <dgm:pt modelId="{8462AED0-DA8E-4204-8EB6-940C5881C0AF}" type="pres">
      <dgm:prSet presAssocID="{66B5502A-D693-45FD-9908-F6F8EECF37DE}" presName="linear" presStyleCnt="0">
        <dgm:presLayoutVars>
          <dgm:dir/>
          <dgm:animLvl val="lvl"/>
          <dgm:resizeHandles val="exact"/>
        </dgm:presLayoutVars>
      </dgm:prSet>
      <dgm:spPr/>
    </dgm:pt>
    <dgm:pt modelId="{BE0BC92B-51D2-4A28-948E-B74A8CFA9B59}" type="pres">
      <dgm:prSet presAssocID="{915C4060-6B53-4DDB-ACBC-23B522E9EBDA}" presName="parentLin" presStyleCnt="0"/>
      <dgm:spPr/>
    </dgm:pt>
    <dgm:pt modelId="{95920153-7F75-44BB-8EBA-825229B9923C}" type="pres">
      <dgm:prSet presAssocID="{915C4060-6B53-4DDB-ACBC-23B522E9EBDA}" presName="parentLeftMargin" presStyleLbl="node1" presStyleIdx="0" presStyleCnt="2"/>
      <dgm:spPr/>
    </dgm:pt>
    <dgm:pt modelId="{8C203896-034C-4F70-AA5F-B48FAFD175DB}" type="pres">
      <dgm:prSet presAssocID="{915C4060-6B53-4DDB-ACBC-23B522E9EBDA}" presName="parentText" presStyleLbl="node1" presStyleIdx="0" presStyleCnt="2">
        <dgm:presLayoutVars>
          <dgm:chMax val="0"/>
          <dgm:bulletEnabled val="1"/>
        </dgm:presLayoutVars>
      </dgm:prSet>
      <dgm:spPr/>
    </dgm:pt>
    <dgm:pt modelId="{5D901C9D-7ADC-447B-BF0F-F75BF8389536}" type="pres">
      <dgm:prSet presAssocID="{915C4060-6B53-4DDB-ACBC-23B522E9EBDA}" presName="negativeSpace" presStyleCnt="0"/>
      <dgm:spPr/>
    </dgm:pt>
    <dgm:pt modelId="{BB702CFF-6DD8-428C-BA11-A7E11D0E65D1}" type="pres">
      <dgm:prSet presAssocID="{915C4060-6B53-4DDB-ACBC-23B522E9EBDA}" presName="childText" presStyleLbl="conFgAcc1" presStyleIdx="0" presStyleCnt="2">
        <dgm:presLayoutVars>
          <dgm:bulletEnabled val="1"/>
        </dgm:presLayoutVars>
      </dgm:prSet>
      <dgm:spPr/>
    </dgm:pt>
    <dgm:pt modelId="{E41E3700-48A7-41D8-B6F7-62CFBE880AE2}" type="pres">
      <dgm:prSet presAssocID="{979D96B6-39BC-4366-906A-5905A4B8FE19}" presName="spaceBetweenRectangles" presStyleCnt="0"/>
      <dgm:spPr/>
    </dgm:pt>
    <dgm:pt modelId="{9B0731B6-ED4F-4AC0-976E-412EA31F8A57}" type="pres">
      <dgm:prSet presAssocID="{81DC9826-31F4-4B3F-99B0-7DC23426E755}" presName="parentLin" presStyleCnt="0"/>
      <dgm:spPr/>
    </dgm:pt>
    <dgm:pt modelId="{2807944E-1644-46F6-A930-01EF5FA6B29F}" type="pres">
      <dgm:prSet presAssocID="{81DC9826-31F4-4B3F-99B0-7DC23426E755}" presName="parentLeftMargin" presStyleLbl="node1" presStyleIdx="0" presStyleCnt="2"/>
      <dgm:spPr/>
    </dgm:pt>
    <dgm:pt modelId="{C08A0848-9EB0-43D9-8E46-A8B7FF5FF90C}" type="pres">
      <dgm:prSet presAssocID="{81DC9826-31F4-4B3F-99B0-7DC23426E755}" presName="parentText" presStyleLbl="node1" presStyleIdx="1" presStyleCnt="2">
        <dgm:presLayoutVars>
          <dgm:chMax val="0"/>
          <dgm:bulletEnabled val="1"/>
        </dgm:presLayoutVars>
      </dgm:prSet>
      <dgm:spPr/>
    </dgm:pt>
    <dgm:pt modelId="{C5141D01-7781-4687-BC9E-3E81B0E84E88}" type="pres">
      <dgm:prSet presAssocID="{81DC9826-31F4-4B3F-99B0-7DC23426E755}" presName="negativeSpace" presStyleCnt="0"/>
      <dgm:spPr/>
    </dgm:pt>
    <dgm:pt modelId="{FD0F8667-6315-4580-A1E0-3ACBC583839A}" type="pres">
      <dgm:prSet presAssocID="{81DC9826-31F4-4B3F-99B0-7DC23426E755}" presName="childText" presStyleLbl="conFgAcc1" presStyleIdx="1" presStyleCnt="2">
        <dgm:presLayoutVars>
          <dgm:bulletEnabled val="1"/>
        </dgm:presLayoutVars>
      </dgm:prSet>
      <dgm:spPr/>
    </dgm:pt>
  </dgm:ptLst>
  <dgm:cxnLst>
    <dgm:cxn modelId="{69565908-D26E-4A42-B464-560904EF2770}" type="presOf" srcId="{8BE083F7-C424-435D-ABA5-E0159558A534}" destId="{BB702CFF-6DD8-428C-BA11-A7E11D0E65D1}" srcOrd="0" destOrd="1" presId="urn:microsoft.com/office/officeart/2005/8/layout/list1"/>
    <dgm:cxn modelId="{EEADC52E-0F99-4084-9AA1-96C097194BEC}" type="presOf" srcId="{81DC9826-31F4-4B3F-99B0-7DC23426E755}" destId="{2807944E-1644-46F6-A930-01EF5FA6B29F}" srcOrd="0" destOrd="0" presId="urn:microsoft.com/office/officeart/2005/8/layout/list1"/>
    <dgm:cxn modelId="{D886BF36-F2A9-4128-9A7E-2462B77141FB}" type="presOf" srcId="{81DC9826-31F4-4B3F-99B0-7DC23426E755}" destId="{C08A0848-9EB0-43D9-8E46-A8B7FF5FF90C}" srcOrd="1" destOrd="0" presId="urn:microsoft.com/office/officeart/2005/8/layout/list1"/>
    <dgm:cxn modelId="{EF92DB3A-32BD-4A04-9C66-74191B141C29}" srcId="{915C4060-6B53-4DDB-ACBC-23B522E9EBDA}" destId="{8BE083F7-C424-435D-ABA5-E0159558A534}" srcOrd="1" destOrd="0" parTransId="{BC14BFF9-54B6-465D-AC6D-5F893B7C4375}" sibTransId="{4B127B00-2B02-4AEA-8F28-35DF2E500D84}"/>
    <dgm:cxn modelId="{1012BA42-CE1D-4EE0-AE49-3C26374B32C3}" type="presOf" srcId="{66B5502A-D693-45FD-9908-F6F8EECF37DE}" destId="{8462AED0-DA8E-4204-8EB6-940C5881C0AF}" srcOrd="0" destOrd="0" presId="urn:microsoft.com/office/officeart/2005/8/layout/list1"/>
    <dgm:cxn modelId="{69871F6C-465D-40B6-81D2-6A392AAAB421}" srcId="{81DC9826-31F4-4B3F-99B0-7DC23426E755}" destId="{D10E2A39-7B71-4F10-91EB-635A61711F53}" srcOrd="0" destOrd="0" parTransId="{95D452CF-50E3-4F54-B253-94609A172F13}" sibTransId="{EFE893F3-B620-493E-839C-8D8D1F36A463}"/>
    <dgm:cxn modelId="{A0B4C252-EA16-471C-AF47-C4E830EC8758}" srcId="{66B5502A-D693-45FD-9908-F6F8EECF37DE}" destId="{915C4060-6B53-4DDB-ACBC-23B522E9EBDA}" srcOrd="0" destOrd="0" parTransId="{C30D937D-13EB-4897-B348-A2A2D526AD97}" sibTransId="{979D96B6-39BC-4366-906A-5905A4B8FE19}"/>
    <dgm:cxn modelId="{3293E452-151F-41B6-B78C-DA5B312842E4}" srcId="{66B5502A-D693-45FD-9908-F6F8EECF37DE}" destId="{81DC9826-31F4-4B3F-99B0-7DC23426E755}" srcOrd="1" destOrd="0" parTransId="{D2F88923-93D2-4C27-9F60-9E8DBF6D159D}" sibTransId="{387DEA67-D67C-494F-8D03-5378F660F998}"/>
    <dgm:cxn modelId="{264EBA57-9A51-4E1F-913B-A9F0E87B9C25}" srcId="{915C4060-6B53-4DDB-ACBC-23B522E9EBDA}" destId="{9FE0B521-F32D-45E5-A9E1-5B2ED9E84166}" srcOrd="0" destOrd="0" parTransId="{A4DDDDA9-43DE-4365-9849-12270D890409}" sibTransId="{8F4FF146-5574-4F7E-9475-70DCC5AAA842}"/>
    <dgm:cxn modelId="{47517696-3404-43A4-8824-808236E6D3B5}" type="presOf" srcId="{915C4060-6B53-4DDB-ACBC-23B522E9EBDA}" destId="{95920153-7F75-44BB-8EBA-825229B9923C}" srcOrd="0" destOrd="0" presId="urn:microsoft.com/office/officeart/2005/8/layout/list1"/>
    <dgm:cxn modelId="{EED0DFBE-8FDD-4DFD-A9B0-72DE869E2B48}" type="presOf" srcId="{9FE0B521-F32D-45E5-A9E1-5B2ED9E84166}" destId="{BB702CFF-6DD8-428C-BA11-A7E11D0E65D1}" srcOrd="0" destOrd="0" presId="urn:microsoft.com/office/officeart/2005/8/layout/list1"/>
    <dgm:cxn modelId="{274D0DE4-2317-4AAB-A4D6-4B86499122AD}" type="presOf" srcId="{915C4060-6B53-4DDB-ACBC-23B522E9EBDA}" destId="{8C203896-034C-4F70-AA5F-B48FAFD175DB}" srcOrd="1" destOrd="0" presId="urn:microsoft.com/office/officeart/2005/8/layout/list1"/>
    <dgm:cxn modelId="{A394B7FD-504B-43C7-9F26-EE2D78AD9EB2}" type="presOf" srcId="{D10E2A39-7B71-4F10-91EB-635A61711F53}" destId="{FD0F8667-6315-4580-A1E0-3ACBC583839A}" srcOrd="0" destOrd="0" presId="urn:microsoft.com/office/officeart/2005/8/layout/list1"/>
    <dgm:cxn modelId="{219E6F95-5963-4F72-85A2-1FD1DF3E101F}" type="presParOf" srcId="{8462AED0-DA8E-4204-8EB6-940C5881C0AF}" destId="{BE0BC92B-51D2-4A28-948E-B74A8CFA9B59}" srcOrd="0" destOrd="0" presId="urn:microsoft.com/office/officeart/2005/8/layout/list1"/>
    <dgm:cxn modelId="{49F7E913-E077-4822-AD38-F3C5DB594619}" type="presParOf" srcId="{BE0BC92B-51D2-4A28-948E-B74A8CFA9B59}" destId="{95920153-7F75-44BB-8EBA-825229B9923C}" srcOrd="0" destOrd="0" presId="urn:microsoft.com/office/officeart/2005/8/layout/list1"/>
    <dgm:cxn modelId="{B4027561-2139-4BFB-9646-ECE761D17B28}" type="presParOf" srcId="{BE0BC92B-51D2-4A28-948E-B74A8CFA9B59}" destId="{8C203896-034C-4F70-AA5F-B48FAFD175DB}" srcOrd="1" destOrd="0" presId="urn:microsoft.com/office/officeart/2005/8/layout/list1"/>
    <dgm:cxn modelId="{293215EC-C2C7-40BB-A78A-F5E43E37C1E5}" type="presParOf" srcId="{8462AED0-DA8E-4204-8EB6-940C5881C0AF}" destId="{5D901C9D-7ADC-447B-BF0F-F75BF8389536}" srcOrd="1" destOrd="0" presId="urn:microsoft.com/office/officeart/2005/8/layout/list1"/>
    <dgm:cxn modelId="{2960C886-8849-4563-8A27-D98A2B9A1AA8}" type="presParOf" srcId="{8462AED0-DA8E-4204-8EB6-940C5881C0AF}" destId="{BB702CFF-6DD8-428C-BA11-A7E11D0E65D1}" srcOrd="2" destOrd="0" presId="urn:microsoft.com/office/officeart/2005/8/layout/list1"/>
    <dgm:cxn modelId="{A1D0E536-DFE7-48FB-A5B6-D9988FD4EE06}" type="presParOf" srcId="{8462AED0-DA8E-4204-8EB6-940C5881C0AF}" destId="{E41E3700-48A7-41D8-B6F7-62CFBE880AE2}" srcOrd="3" destOrd="0" presId="urn:microsoft.com/office/officeart/2005/8/layout/list1"/>
    <dgm:cxn modelId="{CEF7ADFA-51FB-4895-A191-256AF6D13AA7}" type="presParOf" srcId="{8462AED0-DA8E-4204-8EB6-940C5881C0AF}" destId="{9B0731B6-ED4F-4AC0-976E-412EA31F8A57}" srcOrd="4" destOrd="0" presId="urn:microsoft.com/office/officeart/2005/8/layout/list1"/>
    <dgm:cxn modelId="{22A153A8-70C4-455A-9EA3-B14BC52906AC}" type="presParOf" srcId="{9B0731B6-ED4F-4AC0-976E-412EA31F8A57}" destId="{2807944E-1644-46F6-A930-01EF5FA6B29F}" srcOrd="0" destOrd="0" presId="urn:microsoft.com/office/officeart/2005/8/layout/list1"/>
    <dgm:cxn modelId="{5BE5DFDC-67E6-4FD7-8D10-34E69F11537E}" type="presParOf" srcId="{9B0731B6-ED4F-4AC0-976E-412EA31F8A57}" destId="{C08A0848-9EB0-43D9-8E46-A8B7FF5FF90C}" srcOrd="1" destOrd="0" presId="urn:microsoft.com/office/officeart/2005/8/layout/list1"/>
    <dgm:cxn modelId="{D86642A7-B765-48A2-B5FA-C435E4811355}" type="presParOf" srcId="{8462AED0-DA8E-4204-8EB6-940C5881C0AF}" destId="{C5141D01-7781-4687-BC9E-3E81B0E84E88}" srcOrd="5" destOrd="0" presId="urn:microsoft.com/office/officeart/2005/8/layout/list1"/>
    <dgm:cxn modelId="{E43EB65F-99D1-433B-9F30-0791AF288064}" type="presParOf" srcId="{8462AED0-DA8E-4204-8EB6-940C5881C0AF}" destId="{FD0F8667-6315-4580-A1E0-3ACBC583839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BD98143-922D-4EE4-BE9C-98457CA1B4EC}"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1B0CA814-0421-4B1F-8C75-5825D93F06C1}">
      <dgm:prSet/>
      <dgm:spPr/>
      <dgm:t>
        <a:bodyPr/>
        <a:lstStyle/>
        <a:p>
          <a:r>
            <a:rPr lang="en-US" dirty="0"/>
            <a:t>National Standards for the Physical Inspection of Real Estate (NSPIRE)</a:t>
          </a:r>
        </a:p>
      </dgm:t>
    </dgm:pt>
    <dgm:pt modelId="{709293B9-1E41-4D22-BB9D-79A6928CA6F8}" type="parTrans" cxnId="{1A3D2B83-B58B-47E6-BF7A-B9B84ABE28C9}">
      <dgm:prSet/>
      <dgm:spPr/>
      <dgm:t>
        <a:bodyPr/>
        <a:lstStyle/>
        <a:p>
          <a:endParaRPr lang="en-US"/>
        </a:p>
      </dgm:t>
    </dgm:pt>
    <dgm:pt modelId="{82D13B54-ADE5-434A-9549-6ABB8545329F}" type="sibTrans" cxnId="{1A3D2B83-B58B-47E6-BF7A-B9B84ABE28C9}">
      <dgm:prSet/>
      <dgm:spPr/>
      <dgm:t>
        <a:bodyPr/>
        <a:lstStyle/>
        <a:p>
          <a:endParaRPr lang="en-US"/>
        </a:p>
      </dgm:t>
    </dgm:pt>
    <dgm:pt modelId="{5CE2AB1A-0652-4C96-84CF-CFAE0655C00D}">
      <dgm:prSet/>
      <dgm:spPr/>
      <dgm:t>
        <a:bodyPr/>
        <a:lstStyle/>
        <a:p>
          <a:r>
            <a:rPr lang="en-US"/>
            <a:t>Inspectable areas</a:t>
          </a:r>
        </a:p>
      </dgm:t>
    </dgm:pt>
    <dgm:pt modelId="{24397DFE-5152-4759-AADF-54BBAEAD15D6}" type="parTrans" cxnId="{A52AA1ED-9E71-4921-AF03-CEF826F28B45}">
      <dgm:prSet/>
      <dgm:spPr/>
      <dgm:t>
        <a:bodyPr/>
        <a:lstStyle/>
        <a:p>
          <a:endParaRPr lang="en-US"/>
        </a:p>
      </dgm:t>
    </dgm:pt>
    <dgm:pt modelId="{811488FC-D713-4EAC-A2BE-33703E5259C5}" type="sibTrans" cxnId="{A52AA1ED-9E71-4921-AF03-CEF826F28B45}">
      <dgm:prSet/>
      <dgm:spPr/>
      <dgm:t>
        <a:bodyPr/>
        <a:lstStyle/>
        <a:p>
          <a:endParaRPr lang="en-US"/>
        </a:p>
      </dgm:t>
    </dgm:pt>
    <dgm:pt modelId="{ECE1E609-772F-4387-BB8C-27586B396CE8}">
      <dgm:prSet/>
      <dgm:spPr/>
      <dgm:t>
        <a:bodyPr/>
        <a:lstStyle/>
        <a:p>
          <a:r>
            <a:rPr lang="en-US" dirty="0"/>
            <a:t>Unit</a:t>
          </a:r>
        </a:p>
      </dgm:t>
    </dgm:pt>
    <dgm:pt modelId="{A3797CC3-6308-4863-8EA1-7FEB7E7E66E5}" type="parTrans" cxnId="{6B94EBA2-6975-4DE8-B648-457BB9040E69}">
      <dgm:prSet/>
      <dgm:spPr/>
      <dgm:t>
        <a:bodyPr/>
        <a:lstStyle/>
        <a:p>
          <a:endParaRPr lang="en-US"/>
        </a:p>
      </dgm:t>
    </dgm:pt>
    <dgm:pt modelId="{8F997D8D-32CC-4ACE-BF8A-88663C72BA2D}" type="sibTrans" cxnId="{6B94EBA2-6975-4DE8-B648-457BB9040E69}">
      <dgm:prSet/>
      <dgm:spPr/>
      <dgm:t>
        <a:bodyPr/>
        <a:lstStyle/>
        <a:p>
          <a:endParaRPr lang="en-US"/>
        </a:p>
      </dgm:t>
    </dgm:pt>
    <dgm:pt modelId="{7FF929EE-4BC8-4C97-80C0-4AE08196BE04}">
      <dgm:prSet/>
      <dgm:spPr/>
      <dgm:t>
        <a:bodyPr/>
        <a:lstStyle/>
        <a:p>
          <a:r>
            <a:rPr lang="en-US" dirty="0"/>
            <a:t>Inside</a:t>
          </a:r>
        </a:p>
      </dgm:t>
    </dgm:pt>
    <dgm:pt modelId="{CF9AC1DE-FD9F-4154-B769-64F36FBE6978}" type="parTrans" cxnId="{735B4A51-09FD-4145-B2E9-8CCB42AD4B2A}">
      <dgm:prSet/>
      <dgm:spPr/>
      <dgm:t>
        <a:bodyPr/>
        <a:lstStyle/>
        <a:p>
          <a:endParaRPr lang="en-US"/>
        </a:p>
      </dgm:t>
    </dgm:pt>
    <dgm:pt modelId="{D7510FA6-8B58-4F82-8E26-30FA3498B14A}" type="sibTrans" cxnId="{735B4A51-09FD-4145-B2E9-8CCB42AD4B2A}">
      <dgm:prSet/>
      <dgm:spPr/>
      <dgm:t>
        <a:bodyPr/>
        <a:lstStyle/>
        <a:p>
          <a:endParaRPr lang="en-US"/>
        </a:p>
      </dgm:t>
    </dgm:pt>
    <dgm:pt modelId="{5D656210-8B48-473A-A0DC-25DE4F6CCFA2}">
      <dgm:prSet/>
      <dgm:spPr/>
      <dgm:t>
        <a:bodyPr/>
        <a:lstStyle/>
        <a:p>
          <a:r>
            <a:rPr lang="en-US" dirty="0"/>
            <a:t>Outside</a:t>
          </a:r>
        </a:p>
      </dgm:t>
    </dgm:pt>
    <dgm:pt modelId="{FE5E19CB-4D06-484D-AADF-4B7ECB4A81C9}" type="parTrans" cxnId="{CF21B321-A391-4CC6-AAFE-82B8F05308E5}">
      <dgm:prSet/>
      <dgm:spPr/>
      <dgm:t>
        <a:bodyPr/>
        <a:lstStyle/>
        <a:p>
          <a:endParaRPr lang="en-US"/>
        </a:p>
      </dgm:t>
    </dgm:pt>
    <dgm:pt modelId="{A361E428-7778-405B-B63B-1A57060E0F79}" type="sibTrans" cxnId="{CF21B321-A391-4CC6-AAFE-82B8F05308E5}">
      <dgm:prSet/>
      <dgm:spPr/>
      <dgm:t>
        <a:bodyPr/>
        <a:lstStyle/>
        <a:p>
          <a:endParaRPr lang="en-US"/>
        </a:p>
      </dgm:t>
    </dgm:pt>
    <dgm:pt modelId="{B9722921-831F-4F25-9F84-F7A22804B1C7}" type="pres">
      <dgm:prSet presAssocID="{BBD98143-922D-4EE4-BE9C-98457CA1B4EC}" presName="Name0" presStyleCnt="0">
        <dgm:presLayoutVars>
          <dgm:dir/>
          <dgm:animLvl val="lvl"/>
          <dgm:resizeHandles val="exact"/>
        </dgm:presLayoutVars>
      </dgm:prSet>
      <dgm:spPr/>
    </dgm:pt>
    <dgm:pt modelId="{DE9B2764-EA35-436D-B0FC-303234C30353}" type="pres">
      <dgm:prSet presAssocID="{5CE2AB1A-0652-4C96-84CF-CFAE0655C00D}" presName="boxAndChildren" presStyleCnt="0"/>
      <dgm:spPr/>
    </dgm:pt>
    <dgm:pt modelId="{A9938EA3-B15C-404A-92CC-86E24A603426}" type="pres">
      <dgm:prSet presAssocID="{5CE2AB1A-0652-4C96-84CF-CFAE0655C00D}" presName="parentTextBox" presStyleLbl="node1" presStyleIdx="0" presStyleCnt="2"/>
      <dgm:spPr/>
    </dgm:pt>
    <dgm:pt modelId="{41F26B9E-9334-432B-A130-F470CD53A068}" type="pres">
      <dgm:prSet presAssocID="{5CE2AB1A-0652-4C96-84CF-CFAE0655C00D}" presName="entireBox" presStyleLbl="node1" presStyleIdx="0" presStyleCnt="2"/>
      <dgm:spPr/>
    </dgm:pt>
    <dgm:pt modelId="{631093C7-F340-4E71-903A-A41296917031}" type="pres">
      <dgm:prSet presAssocID="{5CE2AB1A-0652-4C96-84CF-CFAE0655C00D}" presName="descendantBox" presStyleCnt="0"/>
      <dgm:spPr/>
    </dgm:pt>
    <dgm:pt modelId="{F3D8BCAF-B6B7-4207-BFCB-528502A63D4F}" type="pres">
      <dgm:prSet presAssocID="{ECE1E609-772F-4387-BB8C-27586B396CE8}" presName="childTextBox" presStyleLbl="fgAccFollowNode1" presStyleIdx="0" presStyleCnt="3">
        <dgm:presLayoutVars>
          <dgm:bulletEnabled val="1"/>
        </dgm:presLayoutVars>
      </dgm:prSet>
      <dgm:spPr/>
    </dgm:pt>
    <dgm:pt modelId="{EEDEABE1-4737-44ED-8AA4-4C0958777E2A}" type="pres">
      <dgm:prSet presAssocID="{7FF929EE-4BC8-4C97-80C0-4AE08196BE04}" presName="childTextBox" presStyleLbl="fgAccFollowNode1" presStyleIdx="1" presStyleCnt="3">
        <dgm:presLayoutVars>
          <dgm:bulletEnabled val="1"/>
        </dgm:presLayoutVars>
      </dgm:prSet>
      <dgm:spPr/>
    </dgm:pt>
    <dgm:pt modelId="{47605C34-D877-4414-BEB3-7186E7B5DF05}" type="pres">
      <dgm:prSet presAssocID="{5D656210-8B48-473A-A0DC-25DE4F6CCFA2}" presName="childTextBox" presStyleLbl="fgAccFollowNode1" presStyleIdx="2" presStyleCnt="3">
        <dgm:presLayoutVars>
          <dgm:bulletEnabled val="1"/>
        </dgm:presLayoutVars>
      </dgm:prSet>
      <dgm:spPr/>
    </dgm:pt>
    <dgm:pt modelId="{F756B6FC-A6D4-4E04-9AB9-31B763E388CD}" type="pres">
      <dgm:prSet presAssocID="{82D13B54-ADE5-434A-9549-6ABB8545329F}" presName="sp" presStyleCnt="0"/>
      <dgm:spPr/>
    </dgm:pt>
    <dgm:pt modelId="{44D050D3-4ACF-4E8F-B53B-B9C4CFA9909D}" type="pres">
      <dgm:prSet presAssocID="{1B0CA814-0421-4B1F-8C75-5825D93F06C1}" presName="arrowAndChildren" presStyleCnt="0"/>
      <dgm:spPr/>
    </dgm:pt>
    <dgm:pt modelId="{82D50156-1155-475F-A19A-A07924A3D359}" type="pres">
      <dgm:prSet presAssocID="{1B0CA814-0421-4B1F-8C75-5825D93F06C1}" presName="parentTextArrow" presStyleLbl="node1" presStyleIdx="1" presStyleCnt="2"/>
      <dgm:spPr/>
    </dgm:pt>
  </dgm:ptLst>
  <dgm:cxnLst>
    <dgm:cxn modelId="{BDA7C001-3F08-4B09-AF16-2A7B5072A69B}" type="presOf" srcId="{5CE2AB1A-0652-4C96-84CF-CFAE0655C00D}" destId="{A9938EA3-B15C-404A-92CC-86E24A603426}" srcOrd="0" destOrd="0" presId="urn:microsoft.com/office/officeart/2005/8/layout/process4"/>
    <dgm:cxn modelId="{CF21B321-A391-4CC6-AAFE-82B8F05308E5}" srcId="{5CE2AB1A-0652-4C96-84CF-CFAE0655C00D}" destId="{5D656210-8B48-473A-A0DC-25DE4F6CCFA2}" srcOrd="2" destOrd="0" parTransId="{FE5E19CB-4D06-484D-AADF-4B7ECB4A81C9}" sibTransId="{A361E428-7778-405B-B63B-1A57060E0F79}"/>
    <dgm:cxn modelId="{53B9CB25-24E7-471F-B451-0D3E391705E2}" type="presOf" srcId="{5D656210-8B48-473A-A0DC-25DE4F6CCFA2}" destId="{47605C34-D877-4414-BEB3-7186E7B5DF05}" srcOrd="0" destOrd="0" presId="urn:microsoft.com/office/officeart/2005/8/layout/process4"/>
    <dgm:cxn modelId="{49BE7147-4961-4E34-97F6-61350D8DF06C}" type="presOf" srcId="{5CE2AB1A-0652-4C96-84CF-CFAE0655C00D}" destId="{41F26B9E-9334-432B-A130-F470CD53A068}" srcOrd="1" destOrd="0" presId="urn:microsoft.com/office/officeart/2005/8/layout/process4"/>
    <dgm:cxn modelId="{735B4A51-09FD-4145-B2E9-8CCB42AD4B2A}" srcId="{5CE2AB1A-0652-4C96-84CF-CFAE0655C00D}" destId="{7FF929EE-4BC8-4C97-80C0-4AE08196BE04}" srcOrd="1" destOrd="0" parTransId="{CF9AC1DE-FD9F-4154-B769-64F36FBE6978}" sibTransId="{D7510FA6-8B58-4F82-8E26-30FA3498B14A}"/>
    <dgm:cxn modelId="{5E7FB972-AB21-4F57-8A31-E645FDF52B19}" type="presOf" srcId="{ECE1E609-772F-4387-BB8C-27586B396CE8}" destId="{F3D8BCAF-B6B7-4207-BFCB-528502A63D4F}" srcOrd="0" destOrd="0" presId="urn:microsoft.com/office/officeart/2005/8/layout/process4"/>
    <dgm:cxn modelId="{1A3D2B83-B58B-47E6-BF7A-B9B84ABE28C9}" srcId="{BBD98143-922D-4EE4-BE9C-98457CA1B4EC}" destId="{1B0CA814-0421-4B1F-8C75-5825D93F06C1}" srcOrd="0" destOrd="0" parTransId="{709293B9-1E41-4D22-BB9D-79A6928CA6F8}" sibTransId="{82D13B54-ADE5-434A-9549-6ABB8545329F}"/>
    <dgm:cxn modelId="{958EBD83-A5AE-4686-810A-D695A23821EF}" type="presOf" srcId="{BBD98143-922D-4EE4-BE9C-98457CA1B4EC}" destId="{B9722921-831F-4F25-9F84-F7A22804B1C7}" srcOrd="0" destOrd="0" presId="urn:microsoft.com/office/officeart/2005/8/layout/process4"/>
    <dgm:cxn modelId="{6B94EBA2-6975-4DE8-B648-457BB9040E69}" srcId="{5CE2AB1A-0652-4C96-84CF-CFAE0655C00D}" destId="{ECE1E609-772F-4387-BB8C-27586B396CE8}" srcOrd="0" destOrd="0" parTransId="{A3797CC3-6308-4863-8EA1-7FEB7E7E66E5}" sibTransId="{8F997D8D-32CC-4ACE-BF8A-88663C72BA2D}"/>
    <dgm:cxn modelId="{4235B2C5-063C-4F1A-8788-AA53B30EC84A}" type="presOf" srcId="{7FF929EE-4BC8-4C97-80C0-4AE08196BE04}" destId="{EEDEABE1-4737-44ED-8AA4-4C0958777E2A}" srcOrd="0" destOrd="0" presId="urn:microsoft.com/office/officeart/2005/8/layout/process4"/>
    <dgm:cxn modelId="{A52AA1ED-9E71-4921-AF03-CEF826F28B45}" srcId="{BBD98143-922D-4EE4-BE9C-98457CA1B4EC}" destId="{5CE2AB1A-0652-4C96-84CF-CFAE0655C00D}" srcOrd="1" destOrd="0" parTransId="{24397DFE-5152-4759-AADF-54BBAEAD15D6}" sibTransId="{811488FC-D713-4EAC-A2BE-33703E5259C5}"/>
    <dgm:cxn modelId="{75D386F8-3709-4BF4-A14C-FAFFEB9D8193}" type="presOf" srcId="{1B0CA814-0421-4B1F-8C75-5825D93F06C1}" destId="{82D50156-1155-475F-A19A-A07924A3D359}" srcOrd="0" destOrd="0" presId="urn:microsoft.com/office/officeart/2005/8/layout/process4"/>
    <dgm:cxn modelId="{712511FC-D2DA-4664-A095-D7405F760521}" type="presParOf" srcId="{B9722921-831F-4F25-9F84-F7A22804B1C7}" destId="{DE9B2764-EA35-436D-B0FC-303234C30353}" srcOrd="0" destOrd="0" presId="urn:microsoft.com/office/officeart/2005/8/layout/process4"/>
    <dgm:cxn modelId="{54CE2234-E2A5-4805-B298-0C00962C8D51}" type="presParOf" srcId="{DE9B2764-EA35-436D-B0FC-303234C30353}" destId="{A9938EA3-B15C-404A-92CC-86E24A603426}" srcOrd="0" destOrd="0" presId="urn:microsoft.com/office/officeart/2005/8/layout/process4"/>
    <dgm:cxn modelId="{077944EB-B809-4E65-BAA3-D5D69D26A141}" type="presParOf" srcId="{DE9B2764-EA35-436D-B0FC-303234C30353}" destId="{41F26B9E-9334-432B-A130-F470CD53A068}" srcOrd="1" destOrd="0" presId="urn:microsoft.com/office/officeart/2005/8/layout/process4"/>
    <dgm:cxn modelId="{C460D75F-A357-4E9F-93C6-573CB678770B}" type="presParOf" srcId="{DE9B2764-EA35-436D-B0FC-303234C30353}" destId="{631093C7-F340-4E71-903A-A41296917031}" srcOrd="2" destOrd="0" presId="urn:microsoft.com/office/officeart/2005/8/layout/process4"/>
    <dgm:cxn modelId="{BAD3230D-9FCC-44BD-BDB6-A5C3F9C79C9E}" type="presParOf" srcId="{631093C7-F340-4E71-903A-A41296917031}" destId="{F3D8BCAF-B6B7-4207-BFCB-528502A63D4F}" srcOrd="0" destOrd="0" presId="urn:microsoft.com/office/officeart/2005/8/layout/process4"/>
    <dgm:cxn modelId="{FF4EC7F6-F985-4A5A-97DA-9792B65719C2}" type="presParOf" srcId="{631093C7-F340-4E71-903A-A41296917031}" destId="{EEDEABE1-4737-44ED-8AA4-4C0958777E2A}" srcOrd="1" destOrd="0" presId="urn:microsoft.com/office/officeart/2005/8/layout/process4"/>
    <dgm:cxn modelId="{1A4D6730-0BC2-44B7-89B2-8137075CE182}" type="presParOf" srcId="{631093C7-F340-4E71-903A-A41296917031}" destId="{47605C34-D877-4414-BEB3-7186E7B5DF05}" srcOrd="2" destOrd="0" presId="urn:microsoft.com/office/officeart/2005/8/layout/process4"/>
    <dgm:cxn modelId="{4AC18165-919A-49A0-A39F-1DF5B2E0000A}" type="presParOf" srcId="{B9722921-831F-4F25-9F84-F7A22804B1C7}" destId="{F756B6FC-A6D4-4E04-9AB9-31B763E388CD}" srcOrd="1" destOrd="0" presId="urn:microsoft.com/office/officeart/2005/8/layout/process4"/>
    <dgm:cxn modelId="{62C4E628-D8C6-4F33-8544-9E22C76C7F99}" type="presParOf" srcId="{B9722921-831F-4F25-9F84-F7A22804B1C7}" destId="{44D050D3-4ACF-4E8F-B53B-B9C4CFA9909D}" srcOrd="2" destOrd="0" presId="urn:microsoft.com/office/officeart/2005/8/layout/process4"/>
    <dgm:cxn modelId="{9A3D9191-2704-4EBB-8D15-9DA1B64CA03D}" type="presParOf" srcId="{44D050D3-4ACF-4E8F-B53B-B9C4CFA9909D}" destId="{82D50156-1155-475F-A19A-A07924A3D35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D2C0E03-38FB-4902-8139-52F90DFBE90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3068379-0C1B-4EAE-BA82-DFDDB770366D}">
      <dgm:prSet/>
      <dgm:spPr/>
      <dgm:t>
        <a:bodyPr/>
        <a:lstStyle/>
        <a:p>
          <a:pPr>
            <a:lnSpc>
              <a:spcPct val="100000"/>
            </a:lnSpc>
          </a:pPr>
          <a:r>
            <a:rPr lang="en-US" dirty="0"/>
            <a:t>Housing Credit Qualified Allocation Plan</a:t>
          </a:r>
        </a:p>
      </dgm:t>
    </dgm:pt>
    <dgm:pt modelId="{C001EE56-4626-4420-A47A-F0578B09CBA3}" type="parTrans" cxnId="{2C16510D-7C7D-49A2-A7AC-B15466B94EC8}">
      <dgm:prSet/>
      <dgm:spPr/>
      <dgm:t>
        <a:bodyPr/>
        <a:lstStyle/>
        <a:p>
          <a:endParaRPr lang="en-US"/>
        </a:p>
      </dgm:t>
    </dgm:pt>
    <dgm:pt modelId="{B7187E6E-562B-4F9C-A612-E069FC7BC5B8}" type="sibTrans" cxnId="{2C16510D-7C7D-49A2-A7AC-B15466B94EC8}">
      <dgm:prSet/>
      <dgm:spPr/>
      <dgm:t>
        <a:bodyPr/>
        <a:lstStyle/>
        <a:p>
          <a:endParaRPr lang="en-US"/>
        </a:p>
      </dgm:t>
    </dgm:pt>
    <dgm:pt modelId="{4E3B1D10-0978-4F71-B09B-A52C9E353647}">
      <dgm:prSet/>
      <dgm:spPr/>
      <dgm:t>
        <a:bodyPr/>
        <a:lstStyle/>
        <a:p>
          <a:pPr>
            <a:lnSpc>
              <a:spcPct val="100000"/>
            </a:lnSpc>
          </a:pPr>
          <a:r>
            <a:rPr lang="en-US"/>
            <a:t>HOME Action Plan</a:t>
          </a:r>
        </a:p>
      </dgm:t>
    </dgm:pt>
    <dgm:pt modelId="{626DA9A5-B394-4C2A-B91C-992C3A25DB5A}" type="parTrans" cxnId="{B14718EC-7E12-4A81-A7BD-F902F51038CE}">
      <dgm:prSet/>
      <dgm:spPr/>
      <dgm:t>
        <a:bodyPr/>
        <a:lstStyle/>
        <a:p>
          <a:endParaRPr lang="en-US"/>
        </a:p>
      </dgm:t>
    </dgm:pt>
    <dgm:pt modelId="{1B612FEB-9C59-49A2-BD3C-244BA670B037}" type="sibTrans" cxnId="{B14718EC-7E12-4A81-A7BD-F902F51038CE}">
      <dgm:prSet/>
      <dgm:spPr/>
      <dgm:t>
        <a:bodyPr/>
        <a:lstStyle/>
        <a:p>
          <a:endParaRPr lang="en-US"/>
        </a:p>
      </dgm:t>
    </dgm:pt>
    <dgm:pt modelId="{9ECC9AE8-70DF-43CE-AF77-A4EC8E78661A}">
      <dgm:prSet/>
      <dgm:spPr/>
      <dgm:t>
        <a:bodyPr/>
        <a:lstStyle/>
        <a:p>
          <a:pPr>
            <a:lnSpc>
              <a:spcPct val="100000"/>
            </a:lnSpc>
          </a:pPr>
          <a:r>
            <a:rPr lang="en-US" dirty="0"/>
            <a:t>Make sure to review these documents so that you know what type of finding that could result in a point deduction for the Project</a:t>
          </a:r>
        </a:p>
      </dgm:t>
    </dgm:pt>
    <dgm:pt modelId="{742C9FD2-8D22-4861-AD45-62B07562BF82}" type="parTrans" cxnId="{C0815DD7-8596-4BA2-916E-A86F52E6B29E}">
      <dgm:prSet/>
      <dgm:spPr/>
      <dgm:t>
        <a:bodyPr/>
        <a:lstStyle/>
        <a:p>
          <a:endParaRPr lang="en-US"/>
        </a:p>
      </dgm:t>
    </dgm:pt>
    <dgm:pt modelId="{33532B31-7127-433A-A24A-E6F385F507AC}" type="sibTrans" cxnId="{C0815DD7-8596-4BA2-916E-A86F52E6B29E}">
      <dgm:prSet/>
      <dgm:spPr/>
      <dgm:t>
        <a:bodyPr/>
        <a:lstStyle/>
        <a:p>
          <a:endParaRPr lang="en-US"/>
        </a:p>
      </dgm:t>
    </dgm:pt>
    <dgm:pt modelId="{6F6645A8-0BB0-4B26-86E3-7079E889B510}" type="pres">
      <dgm:prSet presAssocID="{6D2C0E03-38FB-4902-8139-52F90DFBE90A}" presName="root" presStyleCnt="0">
        <dgm:presLayoutVars>
          <dgm:dir/>
          <dgm:resizeHandles val="exact"/>
        </dgm:presLayoutVars>
      </dgm:prSet>
      <dgm:spPr/>
    </dgm:pt>
    <dgm:pt modelId="{D03657DE-09E7-41C3-A697-376A302368D7}" type="pres">
      <dgm:prSet presAssocID="{23068379-0C1B-4EAE-BA82-DFDDB770366D}" presName="compNode" presStyleCnt="0"/>
      <dgm:spPr/>
    </dgm:pt>
    <dgm:pt modelId="{7D851F75-2318-4E78-8061-8C156FF0A936}" type="pres">
      <dgm:prSet presAssocID="{23068379-0C1B-4EAE-BA82-DFDDB770366D}" presName="bgRect" presStyleLbl="bgShp" presStyleIdx="0" presStyleCnt="3"/>
      <dgm:spPr/>
    </dgm:pt>
    <dgm:pt modelId="{D627FE1F-C3AF-46A9-9D2F-1A496EE3D6F0}" type="pres">
      <dgm:prSet presAssocID="{23068379-0C1B-4EAE-BA82-DFDDB77036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B7804E1A-11C9-49A5-9D9B-166B28767EAE}" type="pres">
      <dgm:prSet presAssocID="{23068379-0C1B-4EAE-BA82-DFDDB770366D}" presName="spaceRect" presStyleCnt="0"/>
      <dgm:spPr/>
    </dgm:pt>
    <dgm:pt modelId="{A46AA950-5508-4621-B406-7DB0FE66E0DF}" type="pres">
      <dgm:prSet presAssocID="{23068379-0C1B-4EAE-BA82-DFDDB770366D}" presName="parTx" presStyleLbl="revTx" presStyleIdx="0" presStyleCnt="3">
        <dgm:presLayoutVars>
          <dgm:chMax val="0"/>
          <dgm:chPref val="0"/>
        </dgm:presLayoutVars>
      </dgm:prSet>
      <dgm:spPr/>
    </dgm:pt>
    <dgm:pt modelId="{2896539A-3EF2-4410-B427-BB9AA53A6206}" type="pres">
      <dgm:prSet presAssocID="{B7187E6E-562B-4F9C-A612-E069FC7BC5B8}" presName="sibTrans" presStyleCnt="0"/>
      <dgm:spPr/>
    </dgm:pt>
    <dgm:pt modelId="{8AADBF77-8C99-4D19-9FA8-C9B2299A1A4D}" type="pres">
      <dgm:prSet presAssocID="{4E3B1D10-0978-4F71-B09B-A52C9E353647}" presName="compNode" presStyleCnt="0"/>
      <dgm:spPr/>
    </dgm:pt>
    <dgm:pt modelId="{56C949BC-9D62-4F29-9611-8A97FE99D1FD}" type="pres">
      <dgm:prSet presAssocID="{4E3B1D10-0978-4F71-B09B-A52C9E353647}" presName="bgRect" presStyleLbl="bgShp" presStyleIdx="1" presStyleCnt="3"/>
      <dgm:spPr/>
    </dgm:pt>
    <dgm:pt modelId="{A1A02009-2DDE-48CB-93D6-AB8102901394}" type="pres">
      <dgm:prSet presAssocID="{4E3B1D10-0978-4F71-B09B-A52C9E35364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90503A9-4F59-4CE0-A035-C9DB15A9F871}" type="pres">
      <dgm:prSet presAssocID="{4E3B1D10-0978-4F71-B09B-A52C9E353647}" presName="spaceRect" presStyleCnt="0"/>
      <dgm:spPr/>
    </dgm:pt>
    <dgm:pt modelId="{70B9E0A2-F9CD-412F-9044-03490028E664}" type="pres">
      <dgm:prSet presAssocID="{4E3B1D10-0978-4F71-B09B-A52C9E353647}" presName="parTx" presStyleLbl="revTx" presStyleIdx="1" presStyleCnt="3">
        <dgm:presLayoutVars>
          <dgm:chMax val="0"/>
          <dgm:chPref val="0"/>
        </dgm:presLayoutVars>
      </dgm:prSet>
      <dgm:spPr/>
    </dgm:pt>
    <dgm:pt modelId="{9919C234-81F2-4E5D-98CB-8F07B7DF708D}" type="pres">
      <dgm:prSet presAssocID="{1B612FEB-9C59-49A2-BD3C-244BA670B037}" presName="sibTrans" presStyleCnt="0"/>
      <dgm:spPr/>
    </dgm:pt>
    <dgm:pt modelId="{F6E8360F-FB14-4DD4-AA03-849632385A4D}" type="pres">
      <dgm:prSet presAssocID="{9ECC9AE8-70DF-43CE-AF77-A4EC8E78661A}" presName="compNode" presStyleCnt="0"/>
      <dgm:spPr/>
    </dgm:pt>
    <dgm:pt modelId="{29403C0E-3A3A-418F-BA4F-EE82ABC4CBCD}" type="pres">
      <dgm:prSet presAssocID="{9ECC9AE8-70DF-43CE-AF77-A4EC8E78661A}" presName="bgRect" presStyleLbl="bgShp" presStyleIdx="2" presStyleCnt="3"/>
      <dgm:spPr/>
    </dgm:pt>
    <dgm:pt modelId="{843C4114-A0CE-425B-9FF4-94B6FBB57420}" type="pres">
      <dgm:prSet presAssocID="{9ECC9AE8-70DF-43CE-AF77-A4EC8E7866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3D3BB31F-4853-4696-993A-DD454CDF484D}" type="pres">
      <dgm:prSet presAssocID="{9ECC9AE8-70DF-43CE-AF77-A4EC8E78661A}" presName="spaceRect" presStyleCnt="0"/>
      <dgm:spPr/>
    </dgm:pt>
    <dgm:pt modelId="{B5A95754-A183-4D92-94C9-CD445BE93E29}" type="pres">
      <dgm:prSet presAssocID="{9ECC9AE8-70DF-43CE-AF77-A4EC8E78661A}" presName="parTx" presStyleLbl="revTx" presStyleIdx="2" presStyleCnt="3">
        <dgm:presLayoutVars>
          <dgm:chMax val="0"/>
          <dgm:chPref val="0"/>
        </dgm:presLayoutVars>
      </dgm:prSet>
      <dgm:spPr/>
    </dgm:pt>
  </dgm:ptLst>
  <dgm:cxnLst>
    <dgm:cxn modelId="{2C16510D-7C7D-49A2-A7AC-B15466B94EC8}" srcId="{6D2C0E03-38FB-4902-8139-52F90DFBE90A}" destId="{23068379-0C1B-4EAE-BA82-DFDDB770366D}" srcOrd="0" destOrd="0" parTransId="{C001EE56-4626-4420-A47A-F0578B09CBA3}" sibTransId="{B7187E6E-562B-4F9C-A612-E069FC7BC5B8}"/>
    <dgm:cxn modelId="{3D105330-ECC5-4FD6-891C-48E2CD44F3E5}" type="presOf" srcId="{4E3B1D10-0978-4F71-B09B-A52C9E353647}" destId="{70B9E0A2-F9CD-412F-9044-03490028E664}" srcOrd="0" destOrd="0" presId="urn:microsoft.com/office/officeart/2018/2/layout/IconVerticalSolidList"/>
    <dgm:cxn modelId="{FB4F8A6C-A8FA-4941-9AA3-902C56CA1D90}" type="presOf" srcId="{23068379-0C1B-4EAE-BA82-DFDDB770366D}" destId="{A46AA950-5508-4621-B406-7DB0FE66E0DF}" srcOrd="0" destOrd="0" presId="urn:microsoft.com/office/officeart/2018/2/layout/IconVerticalSolidList"/>
    <dgm:cxn modelId="{F509AB54-1E36-4D2C-9A21-4A3B99792DB8}" type="presOf" srcId="{6D2C0E03-38FB-4902-8139-52F90DFBE90A}" destId="{6F6645A8-0BB0-4B26-86E3-7079E889B510}" srcOrd="0" destOrd="0" presId="urn:microsoft.com/office/officeart/2018/2/layout/IconVerticalSolidList"/>
    <dgm:cxn modelId="{C0815DD7-8596-4BA2-916E-A86F52E6B29E}" srcId="{6D2C0E03-38FB-4902-8139-52F90DFBE90A}" destId="{9ECC9AE8-70DF-43CE-AF77-A4EC8E78661A}" srcOrd="2" destOrd="0" parTransId="{742C9FD2-8D22-4861-AD45-62B07562BF82}" sibTransId="{33532B31-7127-433A-A24A-E6F385F507AC}"/>
    <dgm:cxn modelId="{B14718EC-7E12-4A81-A7BD-F902F51038CE}" srcId="{6D2C0E03-38FB-4902-8139-52F90DFBE90A}" destId="{4E3B1D10-0978-4F71-B09B-A52C9E353647}" srcOrd="1" destOrd="0" parTransId="{626DA9A5-B394-4C2A-B91C-992C3A25DB5A}" sibTransId="{1B612FEB-9C59-49A2-BD3C-244BA670B037}"/>
    <dgm:cxn modelId="{ABF715F6-D2B8-4003-97AE-0C8B74F0F18A}" type="presOf" srcId="{9ECC9AE8-70DF-43CE-AF77-A4EC8E78661A}" destId="{B5A95754-A183-4D92-94C9-CD445BE93E29}" srcOrd="0" destOrd="0" presId="urn:microsoft.com/office/officeart/2018/2/layout/IconVerticalSolidList"/>
    <dgm:cxn modelId="{BF1E83C4-B555-43B8-8566-0A9C979285D4}" type="presParOf" srcId="{6F6645A8-0BB0-4B26-86E3-7079E889B510}" destId="{D03657DE-09E7-41C3-A697-376A302368D7}" srcOrd="0" destOrd="0" presId="urn:microsoft.com/office/officeart/2018/2/layout/IconVerticalSolidList"/>
    <dgm:cxn modelId="{47F6A643-C23D-4943-88A1-24E76C4C1199}" type="presParOf" srcId="{D03657DE-09E7-41C3-A697-376A302368D7}" destId="{7D851F75-2318-4E78-8061-8C156FF0A936}" srcOrd="0" destOrd="0" presId="urn:microsoft.com/office/officeart/2018/2/layout/IconVerticalSolidList"/>
    <dgm:cxn modelId="{526BDE95-60E1-4041-89B3-DB95D3137607}" type="presParOf" srcId="{D03657DE-09E7-41C3-A697-376A302368D7}" destId="{D627FE1F-C3AF-46A9-9D2F-1A496EE3D6F0}" srcOrd="1" destOrd="0" presId="urn:microsoft.com/office/officeart/2018/2/layout/IconVerticalSolidList"/>
    <dgm:cxn modelId="{7BB670CD-1199-43FE-A6EA-6684D281248B}" type="presParOf" srcId="{D03657DE-09E7-41C3-A697-376A302368D7}" destId="{B7804E1A-11C9-49A5-9D9B-166B28767EAE}" srcOrd="2" destOrd="0" presId="urn:microsoft.com/office/officeart/2018/2/layout/IconVerticalSolidList"/>
    <dgm:cxn modelId="{3DE3249C-21EF-46A6-9C44-B3A61354E57C}" type="presParOf" srcId="{D03657DE-09E7-41C3-A697-376A302368D7}" destId="{A46AA950-5508-4621-B406-7DB0FE66E0DF}" srcOrd="3" destOrd="0" presId="urn:microsoft.com/office/officeart/2018/2/layout/IconVerticalSolidList"/>
    <dgm:cxn modelId="{F3BC9639-ACC7-4943-9645-BF9AC313B615}" type="presParOf" srcId="{6F6645A8-0BB0-4B26-86E3-7079E889B510}" destId="{2896539A-3EF2-4410-B427-BB9AA53A6206}" srcOrd="1" destOrd="0" presId="urn:microsoft.com/office/officeart/2018/2/layout/IconVerticalSolidList"/>
    <dgm:cxn modelId="{D1804D0E-6701-4FC3-B533-4BAF178BAF40}" type="presParOf" srcId="{6F6645A8-0BB0-4B26-86E3-7079E889B510}" destId="{8AADBF77-8C99-4D19-9FA8-C9B2299A1A4D}" srcOrd="2" destOrd="0" presId="urn:microsoft.com/office/officeart/2018/2/layout/IconVerticalSolidList"/>
    <dgm:cxn modelId="{BD869B03-6FDA-40FA-BC5F-59053A71C19A}" type="presParOf" srcId="{8AADBF77-8C99-4D19-9FA8-C9B2299A1A4D}" destId="{56C949BC-9D62-4F29-9611-8A97FE99D1FD}" srcOrd="0" destOrd="0" presId="urn:microsoft.com/office/officeart/2018/2/layout/IconVerticalSolidList"/>
    <dgm:cxn modelId="{7343B65C-C03B-4E2D-998F-46E8BFA0B08A}" type="presParOf" srcId="{8AADBF77-8C99-4D19-9FA8-C9B2299A1A4D}" destId="{A1A02009-2DDE-48CB-93D6-AB8102901394}" srcOrd="1" destOrd="0" presId="urn:microsoft.com/office/officeart/2018/2/layout/IconVerticalSolidList"/>
    <dgm:cxn modelId="{F45B1CF6-5EE6-4179-88E6-9DA21A1B3DED}" type="presParOf" srcId="{8AADBF77-8C99-4D19-9FA8-C9B2299A1A4D}" destId="{590503A9-4F59-4CE0-A035-C9DB15A9F871}" srcOrd="2" destOrd="0" presId="urn:microsoft.com/office/officeart/2018/2/layout/IconVerticalSolidList"/>
    <dgm:cxn modelId="{CA5E8909-600D-4CCC-986C-BEE8097013AE}" type="presParOf" srcId="{8AADBF77-8C99-4D19-9FA8-C9B2299A1A4D}" destId="{70B9E0A2-F9CD-412F-9044-03490028E664}" srcOrd="3" destOrd="0" presId="urn:microsoft.com/office/officeart/2018/2/layout/IconVerticalSolidList"/>
    <dgm:cxn modelId="{B534C6DD-6898-4865-93DB-CB203FD991F1}" type="presParOf" srcId="{6F6645A8-0BB0-4B26-86E3-7079E889B510}" destId="{9919C234-81F2-4E5D-98CB-8F07B7DF708D}" srcOrd="3" destOrd="0" presId="urn:microsoft.com/office/officeart/2018/2/layout/IconVerticalSolidList"/>
    <dgm:cxn modelId="{5C7B1132-631F-4DEF-9809-C6A22386C57E}" type="presParOf" srcId="{6F6645A8-0BB0-4B26-86E3-7079E889B510}" destId="{F6E8360F-FB14-4DD4-AA03-849632385A4D}" srcOrd="4" destOrd="0" presId="urn:microsoft.com/office/officeart/2018/2/layout/IconVerticalSolidList"/>
    <dgm:cxn modelId="{24984E20-6C7E-4766-BE33-D9C48409DE7B}" type="presParOf" srcId="{F6E8360F-FB14-4DD4-AA03-849632385A4D}" destId="{29403C0E-3A3A-418F-BA4F-EE82ABC4CBCD}" srcOrd="0" destOrd="0" presId="urn:microsoft.com/office/officeart/2018/2/layout/IconVerticalSolidList"/>
    <dgm:cxn modelId="{0B763D50-A4D9-4E71-9E97-30905B876025}" type="presParOf" srcId="{F6E8360F-FB14-4DD4-AA03-849632385A4D}" destId="{843C4114-A0CE-425B-9FF4-94B6FBB57420}" srcOrd="1" destOrd="0" presId="urn:microsoft.com/office/officeart/2018/2/layout/IconVerticalSolidList"/>
    <dgm:cxn modelId="{A0DA7E2D-F14B-4E0C-9CEB-392AF9978CC9}" type="presParOf" srcId="{F6E8360F-FB14-4DD4-AA03-849632385A4D}" destId="{3D3BB31F-4853-4696-993A-DD454CDF484D}" srcOrd="2" destOrd="0" presId="urn:microsoft.com/office/officeart/2018/2/layout/IconVerticalSolidList"/>
    <dgm:cxn modelId="{566DB639-80F5-4E50-8476-99F906D3147C}" type="presParOf" srcId="{F6E8360F-FB14-4DD4-AA03-849632385A4D}" destId="{B5A95754-A183-4D92-94C9-CD445BE93E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13A435-81B4-4A5D-A260-E5F93875A2B0}" type="doc">
      <dgm:prSet loTypeId="urn:microsoft.com/office/officeart/2016/7/layout/BasicLinearProcessNumbered" loCatId="process" qsTypeId="urn:microsoft.com/office/officeart/2005/8/quickstyle/simple1" qsCatId="simple" csTypeId="urn:microsoft.com/office/officeart/2005/8/colors/accent4_2" csCatId="accent4" phldr="1"/>
      <dgm:spPr/>
      <dgm:t>
        <a:bodyPr/>
        <a:lstStyle/>
        <a:p>
          <a:endParaRPr lang="en-US"/>
        </a:p>
      </dgm:t>
    </dgm:pt>
    <dgm:pt modelId="{51CF81D9-1B17-4556-A2BE-80A67EDB1677}">
      <dgm:prSet/>
      <dgm:spPr/>
      <dgm:t>
        <a:bodyPr/>
        <a:lstStyle/>
        <a:p>
          <a:r>
            <a:rPr lang="en-US"/>
            <a:t>Housing Credit will be inspected once every 3 years during the Compliance Period</a:t>
          </a:r>
        </a:p>
      </dgm:t>
    </dgm:pt>
    <dgm:pt modelId="{3EAB8E42-ABB7-4290-9ADB-BCF22D103528}" type="parTrans" cxnId="{E659F8B5-C678-43D2-91AA-442596661C2C}">
      <dgm:prSet/>
      <dgm:spPr/>
      <dgm:t>
        <a:bodyPr/>
        <a:lstStyle/>
        <a:p>
          <a:endParaRPr lang="en-US"/>
        </a:p>
      </dgm:t>
    </dgm:pt>
    <dgm:pt modelId="{FEAD52C7-F0E0-410D-B6EE-DEF1444773AF}" type="sibTrans" cxnId="{E659F8B5-C678-43D2-91AA-442596661C2C}">
      <dgm:prSet phldrT="1" phldr="0"/>
      <dgm:spPr/>
      <dgm:t>
        <a:bodyPr/>
        <a:lstStyle/>
        <a:p>
          <a:r>
            <a:rPr lang="en-US"/>
            <a:t>1</a:t>
          </a:r>
        </a:p>
      </dgm:t>
    </dgm:pt>
    <dgm:pt modelId="{A4546B49-9413-47BA-AA47-F7C979DB9035}">
      <dgm:prSet/>
      <dgm:spPr/>
      <dgm:t>
        <a:bodyPr/>
        <a:lstStyle/>
        <a:p>
          <a:r>
            <a:rPr lang="en-US"/>
            <a:t>HOME will be inspected annually throughout the HOME Affordability Period</a:t>
          </a:r>
        </a:p>
      </dgm:t>
    </dgm:pt>
    <dgm:pt modelId="{98D47C61-38D4-413E-9AA6-D7ABE4AE2C8B}" type="parTrans" cxnId="{64543E82-F253-4F22-8A82-A2F4B1F6D529}">
      <dgm:prSet/>
      <dgm:spPr/>
      <dgm:t>
        <a:bodyPr/>
        <a:lstStyle/>
        <a:p>
          <a:endParaRPr lang="en-US"/>
        </a:p>
      </dgm:t>
    </dgm:pt>
    <dgm:pt modelId="{879D4F8C-C6AA-4508-80ED-528D281E6B9F}" type="sibTrans" cxnId="{64543E82-F253-4F22-8A82-A2F4B1F6D529}">
      <dgm:prSet phldrT="2" phldr="0"/>
      <dgm:spPr/>
      <dgm:t>
        <a:bodyPr/>
        <a:lstStyle/>
        <a:p>
          <a:r>
            <a:rPr lang="en-US"/>
            <a:t>2</a:t>
          </a:r>
        </a:p>
      </dgm:t>
    </dgm:pt>
    <dgm:pt modelId="{E87279A4-0D1F-4456-B6F2-FCD1FE725F03}">
      <dgm:prSet/>
      <dgm:spPr/>
      <dgm:t>
        <a:bodyPr/>
        <a:lstStyle/>
        <a:p>
          <a:r>
            <a:rPr lang="en-US"/>
            <a:t>On-site Inspections of the Project will be at least once a year</a:t>
          </a:r>
        </a:p>
      </dgm:t>
    </dgm:pt>
    <dgm:pt modelId="{D00BDD49-58A5-43A6-8E77-8A5C5D99EA80}" type="parTrans" cxnId="{2797EE88-1E0A-4F69-A4FD-FF8437B58DCA}">
      <dgm:prSet/>
      <dgm:spPr/>
      <dgm:t>
        <a:bodyPr/>
        <a:lstStyle/>
        <a:p>
          <a:endParaRPr lang="en-US"/>
        </a:p>
      </dgm:t>
    </dgm:pt>
    <dgm:pt modelId="{7B7133AA-EB3E-4717-83EC-7652B33E1873}" type="sibTrans" cxnId="{2797EE88-1E0A-4F69-A4FD-FF8437B58DCA}">
      <dgm:prSet/>
      <dgm:spPr/>
      <dgm:t>
        <a:bodyPr/>
        <a:lstStyle/>
        <a:p>
          <a:endParaRPr lang="en-US"/>
        </a:p>
      </dgm:t>
    </dgm:pt>
    <dgm:pt modelId="{7CAD294E-3069-41B2-AF89-B551BBDD9CB6}">
      <dgm:prSet/>
      <dgm:spPr/>
      <dgm:t>
        <a:bodyPr/>
        <a:lstStyle/>
        <a:p>
          <a:r>
            <a:rPr lang="en-US"/>
            <a:t>Housing Trust Fund will be inspected once every 3 years during the Housing Trust Fund Affordability Period</a:t>
          </a:r>
        </a:p>
      </dgm:t>
    </dgm:pt>
    <dgm:pt modelId="{34767928-22B3-4CAB-8F38-1AFD1180B5EF}" type="parTrans" cxnId="{4703A373-FB81-4EA5-9961-6455C7858645}">
      <dgm:prSet/>
      <dgm:spPr/>
      <dgm:t>
        <a:bodyPr/>
        <a:lstStyle/>
        <a:p>
          <a:endParaRPr lang="en-US"/>
        </a:p>
      </dgm:t>
    </dgm:pt>
    <dgm:pt modelId="{27250F31-6F31-4B88-9D23-D555FFB8D902}" type="sibTrans" cxnId="{4703A373-FB81-4EA5-9961-6455C7858645}">
      <dgm:prSet phldrT="3" phldr="0"/>
      <dgm:spPr/>
      <dgm:t>
        <a:bodyPr/>
        <a:lstStyle/>
        <a:p>
          <a:r>
            <a:rPr lang="en-US"/>
            <a:t>3</a:t>
          </a:r>
        </a:p>
      </dgm:t>
    </dgm:pt>
    <dgm:pt modelId="{625A04B3-8FBE-4FD2-9604-B0DD53688DD3}" type="pres">
      <dgm:prSet presAssocID="{B613A435-81B4-4A5D-A260-E5F93875A2B0}" presName="Name0" presStyleCnt="0">
        <dgm:presLayoutVars>
          <dgm:animLvl val="lvl"/>
          <dgm:resizeHandles val="exact"/>
        </dgm:presLayoutVars>
      </dgm:prSet>
      <dgm:spPr/>
    </dgm:pt>
    <dgm:pt modelId="{F2F87AAD-2677-4557-A8D8-2E30EE4BFC59}" type="pres">
      <dgm:prSet presAssocID="{51CF81D9-1B17-4556-A2BE-80A67EDB1677}" presName="compositeNode" presStyleCnt="0">
        <dgm:presLayoutVars>
          <dgm:bulletEnabled val="1"/>
        </dgm:presLayoutVars>
      </dgm:prSet>
      <dgm:spPr/>
    </dgm:pt>
    <dgm:pt modelId="{E8C8DB1F-5848-4624-B936-736A5BF410BC}" type="pres">
      <dgm:prSet presAssocID="{51CF81D9-1B17-4556-A2BE-80A67EDB1677}" presName="bgRect" presStyleLbl="bgAccFollowNode1" presStyleIdx="0" presStyleCnt="3"/>
      <dgm:spPr/>
    </dgm:pt>
    <dgm:pt modelId="{AAF55D6B-B62A-46E3-98A1-7A69920F630F}" type="pres">
      <dgm:prSet presAssocID="{FEAD52C7-F0E0-410D-B6EE-DEF1444773AF}" presName="sibTransNodeCircle" presStyleLbl="alignNode1" presStyleIdx="0" presStyleCnt="6">
        <dgm:presLayoutVars>
          <dgm:chMax val="0"/>
          <dgm:bulletEnabled/>
        </dgm:presLayoutVars>
      </dgm:prSet>
      <dgm:spPr/>
    </dgm:pt>
    <dgm:pt modelId="{C4587587-0684-46B7-AAA7-6D4062EA6FCD}" type="pres">
      <dgm:prSet presAssocID="{51CF81D9-1B17-4556-A2BE-80A67EDB1677}" presName="bottomLine" presStyleLbl="alignNode1" presStyleIdx="1" presStyleCnt="6">
        <dgm:presLayoutVars/>
      </dgm:prSet>
      <dgm:spPr/>
    </dgm:pt>
    <dgm:pt modelId="{1E03410F-16B2-4D47-BAEF-D36E443931A4}" type="pres">
      <dgm:prSet presAssocID="{51CF81D9-1B17-4556-A2BE-80A67EDB1677}" presName="nodeText" presStyleLbl="bgAccFollowNode1" presStyleIdx="0" presStyleCnt="3">
        <dgm:presLayoutVars>
          <dgm:bulletEnabled val="1"/>
        </dgm:presLayoutVars>
      </dgm:prSet>
      <dgm:spPr/>
    </dgm:pt>
    <dgm:pt modelId="{D06C6683-C6DD-4A11-A1CB-73D189B4455F}" type="pres">
      <dgm:prSet presAssocID="{FEAD52C7-F0E0-410D-B6EE-DEF1444773AF}" presName="sibTrans" presStyleCnt="0"/>
      <dgm:spPr/>
    </dgm:pt>
    <dgm:pt modelId="{49B880E8-FDA3-4064-839A-2EB188691CCD}" type="pres">
      <dgm:prSet presAssocID="{A4546B49-9413-47BA-AA47-F7C979DB9035}" presName="compositeNode" presStyleCnt="0">
        <dgm:presLayoutVars>
          <dgm:bulletEnabled val="1"/>
        </dgm:presLayoutVars>
      </dgm:prSet>
      <dgm:spPr/>
    </dgm:pt>
    <dgm:pt modelId="{EAA92257-B4AB-458A-AE67-855A4B456CEB}" type="pres">
      <dgm:prSet presAssocID="{A4546B49-9413-47BA-AA47-F7C979DB9035}" presName="bgRect" presStyleLbl="bgAccFollowNode1" presStyleIdx="1" presStyleCnt="3"/>
      <dgm:spPr/>
    </dgm:pt>
    <dgm:pt modelId="{EA951AE4-1ED0-46E2-A810-8FDAB1952D2E}" type="pres">
      <dgm:prSet presAssocID="{879D4F8C-C6AA-4508-80ED-528D281E6B9F}" presName="sibTransNodeCircle" presStyleLbl="alignNode1" presStyleIdx="2" presStyleCnt="6">
        <dgm:presLayoutVars>
          <dgm:chMax val="0"/>
          <dgm:bulletEnabled/>
        </dgm:presLayoutVars>
      </dgm:prSet>
      <dgm:spPr/>
    </dgm:pt>
    <dgm:pt modelId="{B10300A8-C1E1-4E6C-83CC-38EC5A183693}" type="pres">
      <dgm:prSet presAssocID="{A4546B49-9413-47BA-AA47-F7C979DB9035}" presName="bottomLine" presStyleLbl="alignNode1" presStyleIdx="3" presStyleCnt="6">
        <dgm:presLayoutVars/>
      </dgm:prSet>
      <dgm:spPr/>
    </dgm:pt>
    <dgm:pt modelId="{E3EE9DD3-BA12-4214-B587-F054BABBE746}" type="pres">
      <dgm:prSet presAssocID="{A4546B49-9413-47BA-AA47-F7C979DB9035}" presName="nodeText" presStyleLbl="bgAccFollowNode1" presStyleIdx="1" presStyleCnt="3">
        <dgm:presLayoutVars>
          <dgm:bulletEnabled val="1"/>
        </dgm:presLayoutVars>
      </dgm:prSet>
      <dgm:spPr/>
    </dgm:pt>
    <dgm:pt modelId="{FA176AA6-B495-4EC8-BBFF-F09CB9001CBE}" type="pres">
      <dgm:prSet presAssocID="{879D4F8C-C6AA-4508-80ED-528D281E6B9F}" presName="sibTrans" presStyleCnt="0"/>
      <dgm:spPr/>
    </dgm:pt>
    <dgm:pt modelId="{798E22A1-2F4E-4CEB-B6C4-0B6EB2E16EF0}" type="pres">
      <dgm:prSet presAssocID="{7CAD294E-3069-41B2-AF89-B551BBDD9CB6}" presName="compositeNode" presStyleCnt="0">
        <dgm:presLayoutVars>
          <dgm:bulletEnabled val="1"/>
        </dgm:presLayoutVars>
      </dgm:prSet>
      <dgm:spPr/>
    </dgm:pt>
    <dgm:pt modelId="{7AFA0CE9-99E8-48A2-97F1-11CC02D7A14C}" type="pres">
      <dgm:prSet presAssocID="{7CAD294E-3069-41B2-AF89-B551BBDD9CB6}" presName="bgRect" presStyleLbl="bgAccFollowNode1" presStyleIdx="2" presStyleCnt="3"/>
      <dgm:spPr/>
    </dgm:pt>
    <dgm:pt modelId="{EA9FF8A9-249A-422A-9752-1D6D27F2DB27}" type="pres">
      <dgm:prSet presAssocID="{27250F31-6F31-4B88-9D23-D555FFB8D902}" presName="sibTransNodeCircle" presStyleLbl="alignNode1" presStyleIdx="4" presStyleCnt="6">
        <dgm:presLayoutVars>
          <dgm:chMax val="0"/>
          <dgm:bulletEnabled/>
        </dgm:presLayoutVars>
      </dgm:prSet>
      <dgm:spPr/>
    </dgm:pt>
    <dgm:pt modelId="{615D3C2C-BAAA-4AE7-B356-CAE103A98660}" type="pres">
      <dgm:prSet presAssocID="{7CAD294E-3069-41B2-AF89-B551BBDD9CB6}" presName="bottomLine" presStyleLbl="alignNode1" presStyleIdx="5" presStyleCnt="6">
        <dgm:presLayoutVars/>
      </dgm:prSet>
      <dgm:spPr/>
    </dgm:pt>
    <dgm:pt modelId="{A495BE02-40A4-482A-A8BF-A76C2B64908B}" type="pres">
      <dgm:prSet presAssocID="{7CAD294E-3069-41B2-AF89-B551BBDD9CB6}" presName="nodeText" presStyleLbl="bgAccFollowNode1" presStyleIdx="2" presStyleCnt="3">
        <dgm:presLayoutVars>
          <dgm:bulletEnabled val="1"/>
        </dgm:presLayoutVars>
      </dgm:prSet>
      <dgm:spPr/>
    </dgm:pt>
  </dgm:ptLst>
  <dgm:cxnLst>
    <dgm:cxn modelId="{E940D012-6C25-4C0C-BEF0-529473AD68A1}" type="presOf" srcId="{7CAD294E-3069-41B2-AF89-B551BBDD9CB6}" destId="{7AFA0CE9-99E8-48A2-97F1-11CC02D7A14C}" srcOrd="0" destOrd="0" presId="urn:microsoft.com/office/officeart/2016/7/layout/BasicLinearProcessNumbered"/>
    <dgm:cxn modelId="{BEBEED1A-1439-4C92-8AF4-B441F022DBEB}" type="presOf" srcId="{51CF81D9-1B17-4556-A2BE-80A67EDB1677}" destId="{1E03410F-16B2-4D47-BAEF-D36E443931A4}" srcOrd="1" destOrd="0" presId="urn:microsoft.com/office/officeart/2016/7/layout/BasicLinearProcessNumbered"/>
    <dgm:cxn modelId="{E0F04560-C3A2-425A-8638-825A778B1A15}" type="presOf" srcId="{51CF81D9-1B17-4556-A2BE-80A67EDB1677}" destId="{E8C8DB1F-5848-4624-B936-736A5BF410BC}" srcOrd="0" destOrd="0" presId="urn:microsoft.com/office/officeart/2016/7/layout/BasicLinearProcessNumbered"/>
    <dgm:cxn modelId="{8FB1C54A-89F3-4621-9B40-93EE1EF6F5D9}" type="presOf" srcId="{E87279A4-0D1F-4456-B6F2-FCD1FE725F03}" destId="{E3EE9DD3-BA12-4214-B587-F054BABBE746}" srcOrd="0" destOrd="1" presId="urn:microsoft.com/office/officeart/2016/7/layout/BasicLinearProcessNumbered"/>
    <dgm:cxn modelId="{06907751-1AAD-425C-8E49-289EF1E772C3}" type="presOf" srcId="{879D4F8C-C6AA-4508-80ED-528D281E6B9F}" destId="{EA951AE4-1ED0-46E2-A810-8FDAB1952D2E}" srcOrd="0" destOrd="0" presId="urn:microsoft.com/office/officeart/2016/7/layout/BasicLinearProcessNumbered"/>
    <dgm:cxn modelId="{4703A373-FB81-4EA5-9961-6455C7858645}" srcId="{B613A435-81B4-4A5D-A260-E5F93875A2B0}" destId="{7CAD294E-3069-41B2-AF89-B551BBDD9CB6}" srcOrd="2" destOrd="0" parTransId="{34767928-22B3-4CAB-8F38-1AFD1180B5EF}" sibTransId="{27250F31-6F31-4B88-9D23-D555FFB8D902}"/>
    <dgm:cxn modelId="{6C5AF656-AEAE-4FA9-A11F-E61F49C215A3}" type="presOf" srcId="{A4546B49-9413-47BA-AA47-F7C979DB9035}" destId="{EAA92257-B4AB-458A-AE67-855A4B456CEB}" srcOrd="0" destOrd="0" presId="urn:microsoft.com/office/officeart/2016/7/layout/BasicLinearProcessNumbered"/>
    <dgm:cxn modelId="{64543E82-F253-4F22-8A82-A2F4B1F6D529}" srcId="{B613A435-81B4-4A5D-A260-E5F93875A2B0}" destId="{A4546B49-9413-47BA-AA47-F7C979DB9035}" srcOrd="1" destOrd="0" parTransId="{98D47C61-38D4-413E-9AA6-D7ABE4AE2C8B}" sibTransId="{879D4F8C-C6AA-4508-80ED-528D281E6B9F}"/>
    <dgm:cxn modelId="{2797EE88-1E0A-4F69-A4FD-FF8437B58DCA}" srcId="{A4546B49-9413-47BA-AA47-F7C979DB9035}" destId="{E87279A4-0D1F-4456-B6F2-FCD1FE725F03}" srcOrd="0" destOrd="0" parTransId="{D00BDD49-58A5-43A6-8E77-8A5C5D99EA80}" sibTransId="{7B7133AA-EB3E-4717-83EC-7652B33E1873}"/>
    <dgm:cxn modelId="{A0066A9B-F37F-47A1-912B-0718606A21A8}" type="presOf" srcId="{FEAD52C7-F0E0-410D-B6EE-DEF1444773AF}" destId="{AAF55D6B-B62A-46E3-98A1-7A69920F630F}" srcOrd="0" destOrd="0" presId="urn:microsoft.com/office/officeart/2016/7/layout/BasicLinearProcessNumbered"/>
    <dgm:cxn modelId="{FC5527AA-3FCD-4C6F-B8C8-AA5ED0DC5998}" type="presOf" srcId="{7CAD294E-3069-41B2-AF89-B551BBDD9CB6}" destId="{A495BE02-40A4-482A-A8BF-A76C2B64908B}" srcOrd="1" destOrd="0" presId="urn:microsoft.com/office/officeart/2016/7/layout/BasicLinearProcessNumbered"/>
    <dgm:cxn modelId="{E659F8B5-C678-43D2-91AA-442596661C2C}" srcId="{B613A435-81B4-4A5D-A260-E5F93875A2B0}" destId="{51CF81D9-1B17-4556-A2BE-80A67EDB1677}" srcOrd="0" destOrd="0" parTransId="{3EAB8E42-ABB7-4290-9ADB-BCF22D103528}" sibTransId="{FEAD52C7-F0E0-410D-B6EE-DEF1444773AF}"/>
    <dgm:cxn modelId="{86A880C5-2976-40F1-9A72-A94975548E71}" type="presOf" srcId="{B613A435-81B4-4A5D-A260-E5F93875A2B0}" destId="{625A04B3-8FBE-4FD2-9604-B0DD53688DD3}" srcOrd="0" destOrd="0" presId="urn:microsoft.com/office/officeart/2016/7/layout/BasicLinearProcessNumbered"/>
    <dgm:cxn modelId="{3C083AEF-F3FA-4005-812B-2A0B42EF5149}" type="presOf" srcId="{27250F31-6F31-4B88-9D23-D555FFB8D902}" destId="{EA9FF8A9-249A-422A-9752-1D6D27F2DB27}" srcOrd="0" destOrd="0" presId="urn:microsoft.com/office/officeart/2016/7/layout/BasicLinearProcessNumbered"/>
    <dgm:cxn modelId="{1B7353F7-BBCF-4C05-934A-41AAA09AD313}" type="presOf" srcId="{A4546B49-9413-47BA-AA47-F7C979DB9035}" destId="{E3EE9DD3-BA12-4214-B587-F054BABBE746}" srcOrd="1" destOrd="0" presId="urn:microsoft.com/office/officeart/2016/7/layout/BasicLinearProcessNumbered"/>
    <dgm:cxn modelId="{239F13C2-93E9-4A4B-A744-47761DDC508C}" type="presParOf" srcId="{625A04B3-8FBE-4FD2-9604-B0DD53688DD3}" destId="{F2F87AAD-2677-4557-A8D8-2E30EE4BFC59}" srcOrd="0" destOrd="0" presId="urn:microsoft.com/office/officeart/2016/7/layout/BasicLinearProcessNumbered"/>
    <dgm:cxn modelId="{A74C6D10-85A0-442D-9F72-EBD8AD81E078}" type="presParOf" srcId="{F2F87AAD-2677-4557-A8D8-2E30EE4BFC59}" destId="{E8C8DB1F-5848-4624-B936-736A5BF410BC}" srcOrd="0" destOrd="0" presId="urn:microsoft.com/office/officeart/2016/7/layout/BasicLinearProcessNumbered"/>
    <dgm:cxn modelId="{ED08DF01-2913-4780-86EC-DCF6FC92C6D2}" type="presParOf" srcId="{F2F87AAD-2677-4557-A8D8-2E30EE4BFC59}" destId="{AAF55D6B-B62A-46E3-98A1-7A69920F630F}" srcOrd="1" destOrd="0" presId="urn:microsoft.com/office/officeart/2016/7/layout/BasicLinearProcessNumbered"/>
    <dgm:cxn modelId="{06D55D46-346B-4A87-973F-710360F39912}" type="presParOf" srcId="{F2F87AAD-2677-4557-A8D8-2E30EE4BFC59}" destId="{C4587587-0684-46B7-AAA7-6D4062EA6FCD}" srcOrd="2" destOrd="0" presId="urn:microsoft.com/office/officeart/2016/7/layout/BasicLinearProcessNumbered"/>
    <dgm:cxn modelId="{CFAE31E3-0426-4CC8-89E2-CB4EB7F9297E}" type="presParOf" srcId="{F2F87AAD-2677-4557-A8D8-2E30EE4BFC59}" destId="{1E03410F-16B2-4D47-BAEF-D36E443931A4}" srcOrd="3" destOrd="0" presId="urn:microsoft.com/office/officeart/2016/7/layout/BasicLinearProcessNumbered"/>
    <dgm:cxn modelId="{E422A94A-A366-4473-B554-657103930335}" type="presParOf" srcId="{625A04B3-8FBE-4FD2-9604-B0DD53688DD3}" destId="{D06C6683-C6DD-4A11-A1CB-73D189B4455F}" srcOrd="1" destOrd="0" presId="urn:microsoft.com/office/officeart/2016/7/layout/BasicLinearProcessNumbered"/>
    <dgm:cxn modelId="{90D81719-E9A9-4E0D-A84D-4F5F0A679DBE}" type="presParOf" srcId="{625A04B3-8FBE-4FD2-9604-B0DD53688DD3}" destId="{49B880E8-FDA3-4064-839A-2EB188691CCD}" srcOrd="2" destOrd="0" presId="urn:microsoft.com/office/officeart/2016/7/layout/BasicLinearProcessNumbered"/>
    <dgm:cxn modelId="{62361207-2D05-4D8D-A7A5-2D7ACF1C8268}" type="presParOf" srcId="{49B880E8-FDA3-4064-839A-2EB188691CCD}" destId="{EAA92257-B4AB-458A-AE67-855A4B456CEB}" srcOrd="0" destOrd="0" presId="urn:microsoft.com/office/officeart/2016/7/layout/BasicLinearProcessNumbered"/>
    <dgm:cxn modelId="{DBA85826-A268-46A1-A80A-8FC89797CB77}" type="presParOf" srcId="{49B880E8-FDA3-4064-839A-2EB188691CCD}" destId="{EA951AE4-1ED0-46E2-A810-8FDAB1952D2E}" srcOrd="1" destOrd="0" presId="urn:microsoft.com/office/officeart/2016/7/layout/BasicLinearProcessNumbered"/>
    <dgm:cxn modelId="{F7DA5EA2-C904-4D0A-981E-33FAFDFDD2F1}" type="presParOf" srcId="{49B880E8-FDA3-4064-839A-2EB188691CCD}" destId="{B10300A8-C1E1-4E6C-83CC-38EC5A183693}" srcOrd="2" destOrd="0" presId="urn:microsoft.com/office/officeart/2016/7/layout/BasicLinearProcessNumbered"/>
    <dgm:cxn modelId="{31C8DCD4-6CD4-4D85-B1D6-26279FF3E692}" type="presParOf" srcId="{49B880E8-FDA3-4064-839A-2EB188691CCD}" destId="{E3EE9DD3-BA12-4214-B587-F054BABBE746}" srcOrd="3" destOrd="0" presId="urn:microsoft.com/office/officeart/2016/7/layout/BasicLinearProcessNumbered"/>
    <dgm:cxn modelId="{7BC380FD-2F38-408C-AA7F-7B5220C50ABD}" type="presParOf" srcId="{625A04B3-8FBE-4FD2-9604-B0DD53688DD3}" destId="{FA176AA6-B495-4EC8-BBFF-F09CB9001CBE}" srcOrd="3" destOrd="0" presId="urn:microsoft.com/office/officeart/2016/7/layout/BasicLinearProcessNumbered"/>
    <dgm:cxn modelId="{56B15922-3DFA-4CBB-9918-D883B26D0610}" type="presParOf" srcId="{625A04B3-8FBE-4FD2-9604-B0DD53688DD3}" destId="{798E22A1-2F4E-4CEB-B6C4-0B6EB2E16EF0}" srcOrd="4" destOrd="0" presId="urn:microsoft.com/office/officeart/2016/7/layout/BasicLinearProcessNumbered"/>
    <dgm:cxn modelId="{085B765D-81F3-4990-9BAF-173803D53D59}" type="presParOf" srcId="{798E22A1-2F4E-4CEB-B6C4-0B6EB2E16EF0}" destId="{7AFA0CE9-99E8-48A2-97F1-11CC02D7A14C}" srcOrd="0" destOrd="0" presId="urn:microsoft.com/office/officeart/2016/7/layout/BasicLinearProcessNumbered"/>
    <dgm:cxn modelId="{F3D07F64-7EA0-4C6C-94DE-C558E9C13FFB}" type="presParOf" srcId="{798E22A1-2F4E-4CEB-B6C4-0B6EB2E16EF0}" destId="{EA9FF8A9-249A-422A-9752-1D6D27F2DB27}" srcOrd="1" destOrd="0" presId="urn:microsoft.com/office/officeart/2016/7/layout/BasicLinearProcessNumbered"/>
    <dgm:cxn modelId="{985A565B-1703-4688-80BC-DC4166FEDEC7}" type="presParOf" srcId="{798E22A1-2F4E-4CEB-B6C4-0B6EB2E16EF0}" destId="{615D3C2C-BAAA-4AE7-B356-CAE103A98660}" srcOrd="2" destOrd="0" presId="urn:microsoft.com/office/officeart/2016/7/layout/BasicLinearProcessNumbered"/>
    <dgm:cxn modelId="{325C7301-8969-417D-A830-893C82CD6028}" type="presParOf" srcId="{798E22A1-2F4E-4CEB-B6C4-0B6EB2E16EF0}" destId="{A495BE02-40A4-482A-A8BF-A76C2B64908B}"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7FDBE6B-8F63-4C3C-9B53-6C9E9F079D7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FE988D5-4D9A-4352-9F76-F12167D940E0}">
      <dgm:prSet/>
      <dgm:spPr/>
      <dgm:t>
        <a:bodyPr/>
        <a:lstStyle/>
        <a:p>
          <a:r>
            <a:rPr lang="en-US" dirty="0"/>
            <a:t>  </a:t>
          </a:r>
          <a:r>
            <a:rPr lang="en-US" dirty="0">
              <a:hlinkClick xmlns:r="http://schemas.openxmlformats.org/officeDocument/2006/relationships" r:id="rId1"/>
            </a:rPr>
            <a:t>mfcompliance@ahfa.com</a:t>
          </a:r>
          <a:endParaRPr lang="en-US" dirty="0"/>
        </a:p>
      </dgm:t>
    </dgm:pt>
    <dgm:pt modelId="{A0B4A0F8-48D4-42F0-B4F1-4A2CEC59CDFE}" type="parTrans" cxnId="{1A3B9E7C-6D7E-4806-9298-D0C53D222AC7}">
      <dgm:prSet/>
      <dgm:spPr/>
      <dgm:t>
        <a:bodyPr/>
        <a:lstStyle/>
        <a:p>
          <a:endParaRPr lang="en-US"/>
        </a:p>
      </dgm:t>
    </dgm:pt>
    <dgm:pt modelId="{1867FF29-50B8-41FF-A8C5-1BCBFD6B6AA4}" type="sibTrans" cxnId="{1A3B9E7C-6D7E-4806-9298-D0C53D222AC7}">
      <dgm:prSet/>
      <dgm:spPr/>
      <dgm:t>
        <a:bodyPr/>
        <a:lstStyle/>
        <a:p>
          <a:endParaRPr lang="en-US"/>
        </a:p>
      </dgm:t>
    </dgm:pt>
    <dgm:pt modelId="{494FE2EE-9D7B-4819-B7AE-14ED4CB12838}">
      <dgm:prSet/>
      <dgm:spPr/>
      <dgm:t>
        <a:bodyPr/>
        <a:lstStyle/>
        <a:p>
          <a:r>
            <a:rPr lang="en-US" dirty="0"/>
            <a:t>334-244-9200 </a:t>
          </a:r>
        </a:p>
        <a:p>
          <a:r>
            <a:rPr lang="en-US" dirty="0"/>
            <a:t>800-325-2432</a:t>
          </a:r>
        </a:p>
      </dgm:t>
    </dgm:pt>
    <dgm:pt modelId="{6FAAA1A4-8ED7-4B04-AEA5-DF713B0EBA52}" type="parTrans" cxnId="{10A8BA38-74F5-4FBF-9989-5EB824616264}">
      <dgm:prSet/>
      <dgm:spPr/>
      <dgm:t>
        <a:bodyPr/>
        <a:lstStyle/>
        <a:p>
          <a:endParaRPr lang="en-US"/>
        </a:p>
      </dgm:t>
    </dgm:pt>
    <dgm:pt modelId="{94E9C01C-91A1-4291-86FF-A66CF8A7443F}" type="sibTrans" cxnId="{10A8BA38-74F5-4FBF-9989-5EB824616264}">
      <dgm:prSet/>
      <dgm:spPr/>
      <dgm:t>
        <a:bodyPr/>
        <a:lstStyle/>
        <a:p>
          <a:endParaRPr lang="en-US"/>
        </a:p>
      </dgm:t>
    </dgm:pt>
    <dgm:pt modelId="{EBBE8593-C44B-468E-AF53-8DDF979AF7C1}">
      <dgm:prSet/>
      <dgm:spPr/>
      <dgm:t>
        <a:bodyPr/>
        <a:lstStyle/>
        <a:p>
          <a:r>
            <a:rPr lang="en-US" dirty="0"/>
            <a:t>7460 Halcyon Pointe Drive, Montgomery, AL 36117</a:t>
          </a:r>
        </a:p>
      </dgm:t>
    </dgm:pt>
    <dgm:pt modelId="{9B1D7B6E-6653-4453-A147-9FE1A1FB5E57}" type="parTrans" cxnId="{65C383E9-1B87-4D1C-BCD9-FF12F9E63A9D}">
      <dgm:prSet/>
      <dgm:spPr/>
      <dgm:t>
        <a:bodyPr/>
        <a:lstStyle/>
        <a:p>
          <a:endParaRPr lang="en-US"/>
        </a:p>
      </dgm:t>
    </dgm:pt>
    <dgm:pt modelId="{E3CD9EC2-3E60-4A18-8C04-067C3363673E}" type="sibTrans" cxnId="{65C383E9-1B87-4D1C-BCD9-FF12F9E63A9D}">
      <dgm:prSet/>
      <dgm:spPr/>
      <dgm:t>
        <a:bodyPr/>
        <a:lstStyle/>
        <a:p>
          <a:endParaRPr lang="en-US"/>
        </a:p>
      </dgm:t>
    </dgm:pt>
    <dgm:pt modelId="{E82DDEB0-A06E-44C1-988F-7A7C1C054067}" type="pres">
      <dgm:prSet presAssocID="{57FDBE6B-8F63-4C3C-9B53-6C9E9F079D79}" presName="vert0" presStyleCnt="0">
        <dgm:presLayoutVars>
          <dgm:dir/>
          <dgm:animOne val="branch"/>
          <dgm:animLvl val="lvl"/>
        </dgm:presLayoutVars>
      </dgm:prSet>
      <dgm:spPr/>
    </dgm:pt>
    <dgm:pt modelId="{25BD6519-818A-4AEE-9116-E5DE5D8B7222}" type="pres">
      <dgm:prSet presAssocID="{9FE988D5-4D9A-4352-9F76-F12167D940E0}" presName="thickLine" presStyleLbl="alignNode1" presStyleIdx="0" presStyleCnt="3"/>
      <dgm:spPr/>
    </dgm:pt>
    <dgm:pt modelId="{C783A3F8-9BA4-4A06-A8E5-DC396474CD80}" type="pres">
      <dgm:prSet presAssocID="{9FE988D5-4D9A-4352-9F76-F12167D940E0}" presName="horz1" presStyleCnt="0"/>
      <dgm:spPr/>
    </dgm:pt>
    <dgm:pt modelId="{0A912373-1544-496F-B6AE-1D48887BD90A}" type="pres">
      <dgm:prSet presAssocID="{9FE988D5-4D9A-4352-9F76-F12167D940E0}" presName="tx1" presStyleLbl="revTx" presStyleIdx="0" presStyleCnt="3"/>
      <dgm:spPr/>
    </dgm:pt>
    <dgm:pt modelId="{6F5DC99B-3A88-4382-8361-904699C20647}" type="pres">
      <dgm:prSet presAssocID="{9FE988D5-4D9A-4352-9F76-F12167D940E0}" presName="vert1" presStyleCnt="0"/>
      <dgm:spPr/>
    </dgm:pt>
    <dgm:pt modelId="{177B3081-4614-445C-A6F8-F681968FEA53}" type="pres">
      <dgm:prSet presAssocID="{494FE2EE-9D7B-4819-B7AE-14ED4CB12838}" presName="thickLine" presStyleLbl="alignNode1" presStyleIdx="1" presStyleCnt="3"/>
      <dgm:spPr/>
    </dgm:pt>
    <dgm:pt modelId="{56959706-18AB-407A-A606-B933477218AB}" type="pres">
      <dgm:prSet presAssocID="{494FE2EE-9D7B-4819-B7AE-14ED4CB12838}" presName="horz1" presStyleCnt="0"/>
      <dgm:spPr/>
    </dgm:pt>
    <dgm:pt modelId="{A12B679C-2A88-4873-901E-B64E0EFF28A2}" type="pres">
      <dgm:prSet presAssocID="{494FE2EE-9D7B-4819-B7AE-14ED4CB12838}" presName="tx1" presStyleLbl="revTx" presStyleIdx="1" presStyleCnt="3"/>
      <dgm:spPr/>
    </dgm:pt>
    <dgm:pt modelId="{9DD1D501-1A4A-49BF-9ECC-5E2289C56A1F}" type="pres">
      <dgm:prSet presAssocID="{494FE2EE-9D7B-4819-B7AE-14ED4CB12838}" presName="vert1" presStyleCnt="0"/>
      <dgm:spPr/>
    </dgm:pt>
    <dgm:pt modelId="{6333AB7D-08D3-4F59-B2D4-D585AEEF75B8}" type="pres">
      <dgm:prSet presAssocID="{EBBE8593-C44B-468E-AF53-8DDF979AF7C1}" presName="thickLine" presStyleLbl="alignNode1" presStyleIdx="2" presStyleCnt="3"/>
      <dgm:spPr/>
    </dgm:pt>
    <dgm:pt modelId="{759DEB44-2969-4165-A393-A3F79C387C86}" type="pres">
      <dgm:prSet presAssocID="{EBBE8593-C44B-468E-AF53-8DDF979AF7C1}" presName="horz1" presStyleCnt="0"/>
      <dgm:spPr/>
    </dgm:pt>
    <dgm:pt modelId="{A35B14DC-23BC-4A83-BF34-BC1F7F3556F5}" type="pres">
      <dgm:prSet presAssocID="{EBBE8593-C44B-468E-AF53-8DDF979AF7C1}" presName="tx1" presStyleLbl="revTx" presStyleIdx="2" presStyleCnt="3"/>
      <dgm:spPr/>
    </dgm:pt>
    <dgm:pt modelId="{15A75664-C09E-456D-BF38-2E589C23B91B}" type="pres">
      <dgm:prSet presAssocID="{EBBE8593-C44B-468E-AF53-8DDF979AF7C1}" presName="vert1" presStyleCnt="0"/>
      <dgm:spPr/>
    </dgm:pt>
  </dgm:ptLst>
  <dgm:cxnLst>
    <dgm:cxn modelId="{F956B708-8A62-428E-8A6F-ECF8F6B8D58D}" type="presOf" srcId="{494FE2EE-9D7B-4819-B7AE-14ED4CB12838}" destId="{A12B679C-2A88-4873-901E-B64E0EFF28A2}" srcOrd="0" destOrd="0" presId="urn:microsoft.com/office/officeart/2008/layout/LinedList"/>
    <dgm:cxn modelId="{9801A722-B8EA-4085-A4C0-C724121AAF55}" type="presOf" srcId="{EBBE8593-C44B-468E-AF53-8DDF979AF7C1}" destId="{A35B14DC-23BC-4A83-BF34-BC1F7F3556F5}" srcOrd="0" destOrd="0" presId="urn:microsoft.com/office/officeart/2008/layout/LinedList"/>
    <dgm:cxn modelId="{10A8BA38-74F5-4FBF-9989-5EB824616264}" srcId="{57FDBE6B-8F63-4C3C-9B53-6C9E9F079D79}" destId="{494FE2EE-9D7B-4819-B7AE-14ED4CB12838}" srcOrd="1" destOrd="0" parTransId="{6FAAA1A4-8ED7-4B04-AEA5-DF713B0EBA52}" sibTransId="{94E9C01C-91A1-4291-86FF-A66CF8A7443F}"/>
    <dgm:cxn modelId="{8C92C767-F530-4956-8963-D9C63AA30292}" type="presOf" srcId="{9FE988D5-4D9A-4352-9F76-F12167D940E0}" destId="{0A912373-1544-496F-B6AE-1D48887BD90A}" srcOrd="0" destOrd="0" presId="urn:microsoft.com/office/officeart/2008/layout/LinedList"/>
    <dgm:cxn modelId="{1A3B9E7C-6D7E-4806-9298-D0C53D222AC7}" srcId="{57FDBE6B-8F63-4C3C-9B53-6C9E9F079D79}" destId="{9FE988D5-4D9A-4352-9F76-F12167D940E0}" srcOrd="0" destOrd="0" parTransId="{A0B4A0F8-48D4-42F0-B4F1-4A2CEC59CDFE}" sibTransId="{1867FF29-50B8-41FF-A8C5-1BCBFD6B6AA4}"/>
    <dgm:cxn modelId="{13C4C6C7-00D4-4C07-9105-14C0A78A86BE}" type="presOf" srcId="{57FDBE6B-8F63-4C3C-9B53-6C9E9F079D79}" destId="{E82DDEB0-A06E-44C1-988F-7A7C1C054067}" srcOrd="0" destOrd="0" presId="urn:microsoft.com/office/officeart/2008/layout/LinedList"/>
    <dgm:cxn modelId="{65C383E9-1B87-4D1C-BCD9-FF12F9E63A9D}" srcId="{57FDBE6B-8F63-4C3C-9B53-6C9E9F079D79}" destId="{EBBE8593-C44B-468E-AF53-8DDF979AF7C1}" srcOrd="2" destOrd="0" parTransId="{9B1D7B6E-6653-4453-A147-9FE1A1FB5E57}" sibTransId="{E3CD9EC2-3E60-4A18-8C04-067C3363673E}"/>
    <dgm:cxn modelId="{A8F015E4-91AE-43E3-AC9D-62DBAC90C8F1}" type="presParOf" srcId="{E82DDEB0-A06E-44C1-988F-7A7C1C054067}" destId="{25BD6519-818A-4AEE-9116-E5DE5D8B7222}" srcOrd="0" destOrd="0" presId="urn:microsoft.com/office/officeart/2008/layout/LinedList"/>
    <dgm:cxn modelId="{73D06811-3B23-4BA8-A40B-29541FC23C5E}" type="presParOf" srcId="{E82DDEB0-A06E-44C1-988F-7A7C1C054067}" destId="{C783A3F8-9BA4-4A06-A8E5-DC396474CD80}" srcOrd="1" destOrd="0" presId="urn:microsoft.com/office/officeart/2008/layout/LinedList"/>
    <dgm:cxn modelId="{77DB9066-D496-45F6-8BA3-D0D4EE1CD4BB}" type="presParOf" srcId="{C783A3F8-9BA4-4A06-A8E5-DC396474CD80}" destId="{0A912373-1544-496F-B6AE-1D48887BD90A}" srcOrd="0" destOrd="0" presId="urn:microsoft.com/office/officeart/2008/layout/LinedList"/>
    <dgm:cxn modelId="{4C9E1F4C-0D5B-43B8-B661-80C09AD38D32}" type="presParOf" srcId="{C783A3F8-9BA4-4A06-A8E5-DC396474CD80}" destId="{6F5DC99B-3A88-4382-8361-904699C20647}" srcOrd="1" destOrd="0" presId="urn:microsoft.com/office/officeart/2008/layout/LinedList"/>
    <dgm:cxn modelId="{FB64AC6D-4390-4643-AAF9-7EA50F24A637}" type="presParOf" srcId="{E82DDEB0-A06E-44C1-988F-7A7C1C054067}" destId="{177B3081-4614-445C-A6F8-F681968FEA53}" srcOrd="2" destOrd="0" presId="urn:microsoft.com/office/officeart/2008/layout/LinedList"/>
    <dgm:cxn modelId="{30803476-D64D-42B3-AF5B-710FDE3A4D69}" type="presParOf" srcId="{E82DDEB0-A06E-44C1-988F-7A7C1C054067}" destId="{56959706-18AB-407A-A606-B933477218AB}" srcOrd="3" destOrd="0" presId="urn:microsoft.com/office/officeart/2008/layout/LinedList"/>
    <dgm:cxn modelId="{C46137F8-50ED-422E-B818-B30A7E7181FC}" type="presParOf" srcId="{56959706-18AB-407A-A606-B933477218AB}" destId="{A12B679C-2A88-4873-901E-B64E0EFF28A2}" srcOrd="0" destOrd="0" presId="urn:microsoft.com/office/officeart/2008/layout/LinedList"/>
    <dgm:cxn modelId="{9A27DE98-03AB-4A98-A1B6-5C444AD5FF24}" type="presParOf" srcId="{56959706-18AB-407A-A606-B933477218AB}" destId="{9DD1D501-1A4A-49BF-9ECC-5E2289C56A1F}" srcOrd="1" destOrd="0" presId="urn:microsoft.com/office/officeart/2008/layout/LinedList"/>
    <dgm:cxn modelId="{49CEB13C-5C6A-465A-8F9D-21D346AEE348}" type="presParOf" srcId="{E82DDEB0-A06E-44C1-988F-7A7C1C054067}" destId="{6333AB7D-08D3-4F59-B2D4-D585AEEF75B8}" srcOrd="4" destOrd="0" presId="urn:microsoft.com/office/officeart/2008/layout/LinedList"/>
    <dgm:cxn modelId="{24D6ECEA-380A-44F3-909C-7ACC445F5E24}" type="presParOf" srcId="{E82DDEB0-A06E-44C1-988F-7A7C1C054067}" destId="{759DEB44-2969-4165-A393-A3F79C387C86}" srcOrd="5" destOrd="0" presId="urn:microsoft.com/office/officeart/2008/layout/LinedList"/>
    <dgm:cxn modelId="{2E312D3C-A5F5-4304-9A8C-D47635610283}" type="presParOf" srcId="{759DEB44-2969-4165-A393-A3F79C387C86}" destId="{A35B14DC-23BC-4A83-BF34-BC1F7F3556F5}" srcOrd="0" destOrd="0" presId="urn:microsoft.com/office/officeart/2008/layout/LinedList"/>
    <dgm:cxn modelId="{7A49CE91-3DDC-4B53-A660-87C3B6B7FD84}" type="presParOf" srcId="{759DEB44-2969-4165-A393-A3F79C387C86}" destId="{15A75664-C09E-456D-BF38-2E589C23B91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E508EE-38D1-4AA2-BA07-BB884F093C6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E22DD1E-059B-48B6-B8F4-994EBE9D45F4}">
      <dgm:prSet/>
      <dgm:spPr/>
      <dgm:t>
        <a:bodyPr/>
        <a:lstStyle/>
        <a:p>
          <a:r>
            <a:rPr lang="en-US"/>
            <a:t>Whichever is less of 20% of the units or Minimum Sample Size Chart are inspected</a:t>
          </a:r>
        </a:p>
      </dgm:t>
    </dgm:pt>
    <dgm:pt modelId="{378C08E8-13F5-45DB-AAA2-85B9A609C2FF}" type="parTrans" cxnId="{FB88E73C-DF97-4D08-9653-10D6E0893445}">
      <dgm:prSet/>
      <dgm:spPr/>
      <dgm:t>
        <a:bodyPr/>
        <a:lstStyle/>
        <a:p>
          <a:endParaRPr lang="en-US"/>
        </a:p>
      </dgm:t>
    </dgm:pt>
    <dgm:pt modelId="{2553ABF0-8DE6-41AE-A7BD-E119E4E13643}" type="sibTrans" cxnId="{FB88E73C-DF97-4D08-9653-10D6E0893445}">
      <dgm:prSet/>
      <dgm:spPr/>
      <dgm:t>
        <a:bodyPr/>
        <a:lstStyle/>
        <a:p>
          <a:endParaRPr lang="en-US"/>
        </a:p>
      </dgm:t>
    </dgm:pt>
    <dgm:pt modelId="{3A1D67FA-1CF3-470E-96F2-F1DBEDAF6C6A}">
      <dgm:prSet/>
      <dgm:spPr/>
      <dgm:t>
        <a:bodyPr/>
        <a:lstStyle/>
        <a:p>
          <a:r>
            <a:rPr lang="en-US" dirty="0"/>
            <a:t>Whichever is less of 20% of the files or the Minimum Sample Size Chart are reviewed</a:t>
          </a:r>
        </a:p>
      </dgm:t>
    </dgm:pt>
    <dgm:pt modelId="{F7F8B3EA-0F18-45E9-8DB8-E111449D6084}" type="parTrans" cxnId="{0034A3B5-3129-4C73-82D6-DD6F9A159DBB}">
      <dgm:prSet/>
      <dgm:spPr/>
      <dgm:t>
        <a:bodyPr/>
        <a:lstStyle/>
        <a:p>
          <a:endParaRPr lang="en-US"/>
        </a:p>
      </dgm:t>
    </dgm:pt>
    <dgm:pt modelId="{3459DFF7-FE7B-466D-801C-4F7D9FBE7B13}" type="sibTrans" cxnId="{0034A3B5-3129-4C73-82D6-DD6F9A159DBB}">
      <dgm:prSet/>
      <dgm:spPr/>
      <dgm:t>
        <a:bodyPr/>
        <a:lstStyle/>
        <a:p>
          <a:endParaRPr lang="en-US"/>
        </a:p>
      </dgm:t>
    </dgm:pt>
    <dgm:pt modelId="{5721B7B6-6ACE-43BE-AAE6-49069D8DC965}" type="pres">
      <dgm:prSet presAssocID="{44E508EE-38D1-4AA2-BA07-BB884F093C69}" presName="linear" presStyleCnt="0">
        <dgm:presLayoutVars>
          <dgm:animLvl val="lvl"/>
          <dgm:resizeHandles val="exact"/>
        </dgm:presLayoutVars>
      </dgm:prSet>
      <dgm:spPr/>
    </dgm:pt>
    <dgm:pt modelId="{D7A1DEE7-22A9-4625-8532-9F32845C0380}" type="pres">
      <dgm:prSet presAssocID="{7E22DD1E-059B-48B6-B8F4-994EBE9D45F4}" presName="parentText" presStyleLbl="node1" presStyleIdx="0" presStyleCnt="2">
        <dgm:presLayoutVars>
          <dgm:chMax val="0"/>
          <dgm:bulletEnabled val="1"/>
        </dgm:presLayoutVars>
      </dgm:prSet>
      <dgm:spPr/>
    </dgm:pt>
    <dgm:pt modelId="{053C43C1-8907-4A6B-AF1C-9980B85D66AD}" type="pres">
      <dgm:prSet presAssocID="{2553ABF0-8DE6-41AE-A7BD-E119E4E13643}" presName="spacer" presStyleCnt="0"/>
      <dgm:spPr/>
    </dgm:pt>
    <dgm:pt modelId="{0CB3577E-FF6A-4F14-B928-4AEC6CB6101B}" type="pres">
      <dgm:prSet presAssocID="{3A1D67FA-1CF3-470E-96F2-F1DBEDAF6C6A}" presName="parentText" presStyleLbl="node1" presStyleIdx="1" presStyleCnt="2">
        <dgm:presLayoutVars>
          <dgm:chMax val="0"/>
          <dgm:bulletEnabled val="1"/>
        </dgm:presLayoutVars>
      </dgm:prSet>
      <dgm:spPr/>
    </dgm:pt>
  </dgm:ptLst>
  <dgm:cxnLst>
    <dgm:cxn modelId="{FB88E73C-DF97-4D08-9653-10D6E0893445}" srcId="{44E508EE-38D1-4AA2-BA07-BB884F093C69}" destId="{7E22DD1E-059B-48B6-B8F4-994EBE9D45F4}" srcOrd="0" destOrd="0" parTransId="{378C08E8-13F5-45DB-AAA2-85B9A609C2FF}" sibTransId="{2553ABF0-8DE6-41AE-A7BD-E119E4E13643}"/>
    <dgm:cxn modelId="{31F2E474-7E1F-4AE6-BB97-4BB5BAA01757}" type="presOf" srcId="{3A1D67FA-1CF3-470E-96F2-F1DBEDAF6C6A}" destId="{0CB3577E-FF6A-4F14-B928-4AEC6CB6101B}" srcOrd="0" destOrd="0" presId="urn:microsoft.com/office/officeart/2005/8/layout/vList2"/>
    <dgm:cxn modelId="{12DEB8A2-F3ED-45D6-86F3-F4D8BBCC78E2}" type="presOf" srcId="{44E508EE-38D1-4AA2-BA07-BB884F093C69}" destId="{5721B7B6-6ACE-43BE-AAE6-49069D8DC965}" srcOrd="0" destOrd="0" presId="urn:microsoft.com/office/officeart/2005/8/layout/vList2"/>
    <dgm:cxn modelId="{0034A3B5-3129-4C73-82D6-DD6F9A159DBB}" srcId="{44E508EE-38D1-4AA2-BA07-BB884F093C69}" destId="{3A1D67FA-1CF3-470E-96F2-F1DBEDAF6C6A}" srcOrd="1" destOrd="0" parTransId="{F7F8B3EA-0F18-45E9-8DB8-E111449D6084}" sibTransId="{3459DFF7-FE7B-466D-801C-4F7D9FBE7B13}"/>
    <dgm:cxn modelId="{6A0508DA-3573-40E7-8B3E-A58D7986F69C}" type="presOf" srcId="{7E22DD1E-059B-48B6-B8F4-994EBE9D45F4}" destId="{D7A1DEE7-22A9-4625-8532-9F32845C0380}" srcOrd="0" destOrd="0" presId="urn:microsoft.com/office/officeart/2005/8/layout/vList2"/>
    <dgm:cxn modelId="{2634FFBA-0E77-439D-B16D-6267CA084481}" type="presParOf" srcId="{5721B7B6-6ACE-43BE-AAE6-49069D8DC965}" destId="{D7A1DEE7-22A9-4625-8532-9F32845C0380}" srcOrd="0" destOrd="0" presId="urn:microsoft.com/office/officeart/2005/8/layout/vList2"/>
    <dgm:cxn modelId="{9F71BD8B-4D41-4827-B341-DBC74BEB82D5}" type="presParOf" srcId="{5721B7B6-6ACE-43BE-AAE6-49069D8DC965}" destId="{053C43C1-8907-4A6B-AF1C-9980B85D66AD}" srcOrd="1" destOrd="0" presId="urn:microsoft.com/office/officeart/2005/8/layout/vList2"/>
    <dgm:cxn modelId="{E13CE028-16A9-43ED-B426-C59F634D3ACB}" type="presParOf" srcId="{5721B7B6-6ACE-43BE-AAE6-49069D8DC965}" destId="{0CB3577E-FF6A-4F14-B928-4AEC6CB6101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7C0A1A-FAEF-4792-8CE4-4594E34FDF19}" type="doc">
      <dgm:prSet loTypeId="urn:microsoft.com/office/officeart/2016/7/layout/LinearBlockProcessNumbered" loCatId="process" qsTypeId="urn:microsoft.com/office/officeart/2005/8/quickstyle/simple2" qsCatId="simple" csTypeId="urn:microsoft.com/office/officeart/2005/8/colors/accent1_2" csCatId="accent1" phldr="1"/>
      <dgm:spPr/>
      <dgm:t>
        <a:bodyPr/>
        <a:lstStyle/>
        <a:p>
          <a:endParaRPr lang="en-US"/>
        </a:p>
      </dgm:t>
    </dgm:pt>
    <dgm:pt modelId="{76976342-4350-4BF7-8A82-8DB956527DFE}">
      <dgm:prSet/>
      <dgm:spPr/>
      <dgm:t>
        <a:bodyPr/>
        <a:lstStyle/>
        <a:p>
          <a:pPr>
            <a:defRPr cap="all"/>
          </a:pPr>
          <a:r>
            <a:rPr lang="en-US"/>
            <a:t>The household files will be sent to AHFA for review.</a:t>
          </a:r>
        </a:p>
      </dgm:t>
    </dgm:pt>
    <dgm:pt modelId="{3DA45B3A-2319-4769-A92F-B4428E81C559}" type="parTrans" cxnId="{6B0B70FD-2D4F-4E37-AEA6-6EF3A026974D}">
      <dgm:prSet/>
      <dgm:spPr/>
      <dgm:t>
        <a:bodyPr/>
        <a:lstStyle/>
        <a:p>
          <a:endParaRPr lang="en-US"/>
        </a:p>
      </dgm:t>
    </dgm:pt>
    <dgm:pt modelId="{B2CC452B-C4FC-4F56-B5FB-834029187196}" type="sibTrans" cxnId="{6B0B70FD-2D4F-4E37-AEA6-6EF3A026974D}">
      <dgm:prSet phldrT="01" phldr="0"/>
      <dgm:spPr/>
      <dgm:t>
        <a:bodyPr/>
        <a:lstStyle/>
        <a:p>
          <a:r>
            <a:rPr lang="en-US"/>
            <a:t>01</a:t>
          </a:r>
        </a:p>
      </dgm:t>
    </dgm:pt>
    <dgm:pt modelId="{E1DA20CB-438E-43C3-B129-E12BDD9DC60B}">
      <dgm:prSet/>
      <dgm:spPr/>
      <dgm:t>
        <a:bodyPr/>
        <a:lstStyle/>
        <a:p>
          <a:pPr>
            <a:defRPr cap="all"/>
          </a:pPr>
          <a:r>
            <a:rPr lang="en-US"/>
            <a:t>Make sure to send what is listed on the checklist</a:t>
          </a:r>
        </a:p>
      </dgm:t>
    </dgm:pt>
    <dgm:pt modelId="{C95633DF-180B-4DDE-B5C0-0DF9AE976496}" type="parTrans" cxnId="{A28431E8-38E4-41ED-A920-7766B159564C}">
      <dgm:prSet/>
      <dgm:spPr/>
      <dgm:t>
        <a:bodyPr/>
        <a:lstStyle/>
        <a:p>
          <a:endParaRPr lang="en-US"/>
        </a:p>
      </dgm:t>
    </dgm:pt>
    <dgm:pt modelId="{EC8234A3-2E94-43CC-8669-9142DEF59F33}" type="sibTrans" cxnId="{A28431E8-38E4-41ED-A920-7766B159564C}">
      <dgm:prSet phldrT="02" phldr="0"/>
      <dgm:spPr/>
      <dgm:t>
        <a:bodyPr/>
        <a:lstStyle/>
        <a:p>
          <a:r>
            <a:rPr lang="en-US"/>
            <a:t>02</a:t>
          </a:r>
        </a:p>
      </dgm:t>
    </dgm:pt>
    <dgm:pt modelId="{F63EC4D7-4057-499E-8D5A-ABBD1C5891A7}">
      <dgm:prSet/>
      <dgm:spPr/>
      <dgm:t>
        <a:bodyPr/>
        <a:lstStyle/>
        <a:p>
          <a:pPr>
            <a:defRPr cap="all"/>
          </a:pPr>
          <a:r>
            <a:rPr lang="en-US"/>
            <a:t>Make sure to send the requested files and information by the due date</a:t>
          </a:r>
        </a:p>
      </dgm:t>
    </dgm:pt>
    <dgm:pt modelId="{BB53CB41-F7D8-4100-A5BB-D5FC9284E022}" type="parTrans" cxnId="{40FA24DB-91F4-4B39-BBF1-F22B0CF9163A}">
      <dgm:prSet/>
      <dgm:spPr/>
      <dgm:t>
        <a:bodyPr/>
        <a:lstStyle/>
        <a:p>
          <a:endParaRPr lang="en-US"/>
        </a:p>
      </dgm:t>
    </dgm:pt>
    <dgm:pt modelId="{069CD14F-D2C1-4685-A797-3DFB944B8FFD}" type="sibTrans" cxnId="{40FA24DB-91F4-4B39-BBF1-F22B0CF9163A}">
      <dgm:prSet phldrT="03" phldr="0"/>
      <dgm:spPr/>
      <dgm:t>
        <a:bodyPr/>
        <a:lstStyle/>
        <a:p>
          <a:r>
            <a:rPr lang="en-US"/>
            <a:t>03</a:t>
          </a:r>
        </a:p>
      </dgm:t>
    </dgm:pt>
    <dgm:pt modelId="{1ACB34BB-8780-458E-BB12-5F8F18F35A5A}">
      <dgm:prSet/>
      <dgm:spPr/>
      <dgm:t>
        <a:bodyPr/>
        <a:lstStyle/>
        <a:p>
          <a:pPr>
            <a:defRPr cap="all"/>
          </a:pPr>
          <a:r>
            <a:rPr lang="en-US"/>
            <a:t>Make sure AHFA DMS has been updated through the required timeframe</a:t>
          </a:r>
        </a:p>
      </dgm:t>
    </dgm:pt>
    <dgm:pt modelId="{C50008BA-6046-450D-BB84-0C2B19E9AC50}" type="parTrans" cxnId="{0AA763B6-1BA8-451D-81EC-9F2C9C7DFC8B}">
      <dgm:prSet/>
      <dgm:spPr/>
      <dgm:t>
        <a:bodyPr/>
        <a:lstStyle/>
        <a:p>
          <a:endParaRPr lang="en-US"/>
        </a:p>
      </dgm:t>
    </dgm:pt>
    <dgm:pt modelId="{12F74A72-CDCA-49B0-84B0-654E751D135D}" type="sibTrans" cxnId="{0AA763B6-1BA8-451D-81EC-9F2C9C7DFC8B}">
      <dgm:prSet phldrT="04" phldr="0"/>
      <dgm:spPr/>
      <dgm:t>
        <a:bodyPr/>
        <a:lstStyle/>
        <a:p>
          <a:r>
            <a:rPr lang="en-US"/>
            <a:t>04</a:t>
          </a:r>
        </a:p>
      </dgm:t>
    </dgm:pt>
    <dgm:pt modelId="{5B43DC1F-59B8-4BE1-98F5-33F9A7EF46E2}" type="pres">
      <dgm:prSet presAssocID="{AE7C0A1A-FAEF-4792-8CE4-4594E34FDF19}" presName="Name0" presStyleCnt="0">
        <dgm:presLayoutVars>
          <dgm:animLvl val="lvl"/>
          <dgm:resizeHandles val="exact"/>
        </dgm:presLayoutVars>
      </dgm:prSet>
      <dgm:spPr/>
    </dgm:pt>
    <dgm:pt modelId="{A69F4DAD-76CE-4EBB-B71D-0502DF13F116}" type="pres">
      <dgm:prSet presAssocID="{76976342-4350-4BF7-8A82-8DB956527DFE}" presName="compositeNode" presStyleCnt="0">
        <dgm:presLayoutVars>
          <dgm:bulletEnabled val="1"/>
        </dgm:presLayoutVars>
      </dgm:prSet>
      <dgm:spPr/>
    </dgm:pt>
    <dgm:pt modelId="{4E509C59-2AE9-4799-B4EE-2428D62D20E6}" type="pres">
      <dgm:prSet presAssocID="{76976342-4350-4BF7-8A82-8DB956527DFE}" presName="bgRect" presStyleLbl="alignNode1" presStyleIdx="0" presStyleCnt="4"/>
      <dgm:spPr/>
    </dgm:pt>
    <dgm:pt modelId="{04EACF0F-D60A-4306-B2DE-39C5F0C38D2E}" type="pres">
      <dgm:prSet presAssocID="{B2CC452B-C4FC-4F56-B5FB-834029187196}" presName="sibTransNodeRect" presStyleLbl="alignNode1" presStyleIdx="0" presStyleCnt="4">
        <dgm:presLayoutVars>
          <dgm:chMax val="0"/>
          <dgm:bulletEnabled val="1"/>
        </dgm:presLayoutVars>
      </dgm:prSet>
      <dgm:spPr/>
    </dgm:pt>
    <dgm:pt modelId="{EF78BF60-4A6D-4C7B-9DF9-941DD0187428}" type="pres">
      <dgm:prSet presAssocID="{76976342-4350-4BF7-8A82-8DB956527DFE}" presName="nodeRect" presStyleLbl="alignNode1" presStyleIdx="0" presStyleCnt="4">
        <dgm:presLayoutVars>
          <dgm:bulletEnabled val="1"/>
        </dgm:presLayoutVars>
      </dgm:prSet>
      <dgm:spPr/>
    </dgm:pt>
    <dgm:pt modelId="{1140002D-6BAE-4C4D-96EA-EB6735610BA5}" type="pres">
      <dgm:prSet presAssocID="{B2CC452B-C4FC-4F56-B5FB-834029187196}" presName="sibTrans" presStyleCnt="0"/>
      <dgm:spPr/>
    </dgm:pt>
    <dgm:pt modelId="{B09C747E-A3A0-4165-BC61-A13E70CB4DB9}" type="pres">
      <dgm:prSet presAssocID="{E1DA20CB-438E-43C3-B129-E12BDD9DC60B}" presName="compositeNode" presStyleCnt="0">
        <dgm:presLayoutVars>
          <dgm:bulletEnabled val="1"/>
        </dgm:presLayoutVars>
      </dgm:prSet>
      <dgm:spPr/>
    </dgm:pt>
    <dgm:pt modelId="{40FB2378-F59A-479A-94AD-ED3BED3D54B9}" type="pres">
      <dgm:prSet presAssocID="{E1DA20CB-438E-43C3-B129-E12BDD9DC60B}" presName="bgRect" presStyleLbl="alignNode1" presStyleIdx="1" presStyleCnt="4"/>
      <dgm:spPr/>
    </dgm:pt>
    <dgm:pt modelId="{CE2E6571-6570-4F99-B40F-23929AC3223A}" type="pres">
      <dgm:prSet presAssocID="{EC8234A3-2E94-43CC-8669-9142DEF59F33}" presName="sibTransNodeRect" presStyleLbl="alignNode1" presStyleIdx="1" presStyleCnt="4">
        <dgm:presLayoutVars>
          <dgm:chMax val="0"/>
          <dgm:bulletEnabled val="1"/>
        </dgm:presLayoutVars>
      </dgm:prSet>
      <dgm:spPr/>
    </dgm:pt>
    <dgm:pt modelId="{F4AE4CB0-AA38-46F4-942B-2D9AF7AE832A}" type="pres">
      <dgm:prSet presAssocID="{E1DA20CB-438E-43C3-B129-E12BDD9DC60B}" presName="nodeRect" presStyleLbl="alignNode1" presStyleIdx="1" presStyleCnt="4">
        <dgm:presLayoutVars>
          <dgm:bulletEnabled val="1"/>
        </dgm:presLayoutVars>
      </dgm:prSet>
      <dgm:spPr/>
    </dgm:pt>
    <dgm:pt modelId="{467C3631-B4BE-498D-B7F3-A5C00080F7C5}" type="pres">
      <dgm:prSet presAssocID="{EC8234A3-2E94-43CC-8669-9142DEF59F33}" presName="sibTrans" presStyleCnt="0"/>
      <dgm:spPr/>
    </dgm:pt>
    <dgm:pt modelId="{9DB7A86B-75FA-4394-BD25-6E9F04E521A4}" type="pres">
      <dgm:prSet presAssocID="{F63EC4D7-4057-499E-8D5A-ABBD1C5891A7}" presName="compositeNode" presStyleCnt="0">
        <dgm:presLayoutVars>
          <dgm:bulletEnabled val="1"/>
        </dgm:presLayoutVars>
      </dgm:prSet>
      <dgm:spPr/>
    </dgm:pt>
    <dgm:pt modelId="{F695D403-5FD4-440F-A3FF-2920E26FB589}" type="pres">
      <dgm:prSet presAssocID="{F63EC4D7-4057-499E-8D5A-ABBD1C5891A7}" presName="bgRect" presStyleLbl="alignNode1" presStyleIdx="2" presStyleCnt="4"/>
      <dgm:spPr/>
    </dgm:pt>
    <dgm:pt modelId="{3846AC56-A270-48BA-9789-940CB9E593EB}" type="pres">
      <dgm:prSet presAssocID="{069CD14F-D2C1-4685-A797-3DFB944B8FFD}" presName="sibTransNodeRect" presStyleLbl="alignNode1" presStyleIdx="2" presStyleCnt="4">
        <dgm:presLayoutVars>
          <dgm:chMax val="0"/>
          <dgm:bulletEnabled val="1"/>
        </dgm:presLayoutVars>
      </dgm:prSet>
      <dgm:spPr/>
    </dgm:pt>
    <dgm:pt modelId="{562F1CC0-36E8-445A-A38A-99B2E257DE17}" type="pres">
      <dgm:prSet presAssocID="{F63EC4D7-4057-499E-8D5A-ABBD1C5891A7}" presName="nodeRect" presStyleLbl="alignNode1" presStyleIdx="2" presStyleCnt="4">
        <dgm:presLayoutVars>
          <dgm:bulletEnabled val="1"/>
        </dgm:presLayoutVars>
      </dgm:prSet>
      <dgm:spPr/>
    </dgm:pt>
    <dgm:pt modelId="{3B3F7507-3468-4FFE-9FF2-19EFCB8BC892}" type="pres">
      <dgm:prSet presAssocID="{069CD14F-D2C1-4685-A797-3DFB944B8FFD}" presName="sibTrans" presStyleCnt="0"/>
      <dgm:spPr/>
    </dgm:pt>
    <dgm:pt modelId="{F06C9A5A-81CA-4F39-A783-5638405B0BF9}" type="pres">
      <dgm:prSet presAssocID="{1ACB34BB-8780-458E-BB12-5F8F18F35A5A}" presName="compositeNode" presStyleCnt="0">
        <dgm:presLayoutVars>
          <dgm:bulletEnabled val="1"/>
        </dgm:presLayoutVars>
      </dgm:prSet>
      <dgm:spPr/>
    </dgm:pt>
    <dgm:pt modelId="{66CC56C4-947D-445B-B3A9-883B007B937F}" type="pres">
      <dgm:prSet presAssocID="{1ACB34BB-8780-458E-BB12-5F8F18F35A5A}" presName="bgRect" presStyleLbl="alignNode1" presStyleIdx="3" presStyleCnt="4"/>
      <dgm:spPr/>
    </dgm:pt>
    <dgm:pt modelId="{4AC82493-9856-4D4E-A14B-B3AC96DB3AC2}" type="pres">
      <dgm:prSet presAssocID="{12F74A72-CDCA-49B0-84B0-654E751D135D}" presName="sibTransNodeRect" presStyleLbl="alignNode1" presStyleIdx="3" presStyleCnt="4">
        <dgm:presLayoutVars>
          <dgm:chMax val="0"/>
          <dgm:bulletEnabled val="1"/>
        </dgm:presLayoutVars>
      </dgm:prSet>
      <dgm:spPr/>
    </dgm:pt>
    <dgm:pt modelId="{B9635932-D58A-4549-B0A1-926134C0A680}" type="pres">
      <dgm:prSet presAssocID="{1ACB34BB-8780-458E-BB12-5F8F18F35A5A}" presName="nodeRect" presStyleLbl="alignNode1" presStyleIdx="3" presStyleCnt="4">
        <dgm:presLayoutVars>
          <dgm:bulletEnabled val="1"/>
        </dgm:presLayoutVars>
      </dgm:prSet>
      <dgm:spPr/>
    </dgm:pt>
  </dgm:ptLst>
  <dgm:cxnLst>
    <dgm:cxn modelId="{A3213B0D-FB4A-4C95-BE52-8A0A00B34F3A}" type="presOf" srcId="{EC8234A3-2E94-43CC-8669-9142DEF59F33}" destId="{CE2E6571-6570-4F99-B40F-23929AC3223A}" srcOrd="0" destOrd="0" presId="urn:microsoft.com/office/officeart/2016/7/layout/LinearBlockProcessNumbered"/>
    <dgm:cxn modelId="{D5649C0D-E66A-4E37-9AE7-9DB8BC165000}" type="presOf" srcId="{E1DA20CB-438E-43C3-B129-E12BDD9DC60B}" destId="{40FB2378-F59A-479A-94AD-ED3BED3D54B9}" srcOrd="0" destOrd="0" presId="urn:microsoft.com/office/officeart/2016/7/layout/LinearBlockProcessNumbered"/>
    <dgm:cxn modelId="{DBC0E32B-3776-4C64-920F-B16761699ED1}" type="presOf" srcId="{069CD14F-D2C1-4685-A797-3DFB944B8FFD}" destId="{3846AC56-A270-48BA-9789-940CB9E593EB}" srcOrd="0" destOrd="0" presId="urn:microsoft.com/office/officeart/2016/7/layout/LinearBlockProcessNumbered"/>
    <dgm:cxn modelId="{A7B72C33-FF85-48DA-A77A-915D7FC7FFB0}" type="presOf" srcId="{1ACB34BB-8780-458E-BB12-5F8F18F35A5A}" destId="{66CC56C4-947D-445B-B3A9-883B007B937F}" srcOrd="0" destOrd="0" presId="urn:microsoft.com/office/officeart/2016/7/layout/LinearBlockProcessNumbered"/>
    <dgm:cxn modelId="{6F363B5E-B7FF-4028-B6DC-91E7617ECAA0}" type="presOf" srcId="{12F74A72-CDCA-49B0-84B0-654E751D135D}" destId="{4AC82493-9856-4D4E-A14B-B3AC96DB3AC2}" srcOrd="0" destOrd="0" presId="urn:microsoft.com/office/officeart/2016/7/layout/LinearBlockProcessNumbered"/>
    <dgm:cxn modelId="{B0B0E365-CE78-40F6-80EF-74B5875EB30D}" type="presOf" srcId="{76976342-4350-4BF7-8A82-8DB956527DFE}" destId="{4E509C59-2AE9-4799-B4EE-2428D62D20E6}" srcOrd="0" destOrd="0" presId="urn:microsoft.com/office/officeart/2016/7/layout/LinearBlockProcessNumbered"/>
    <dgm:cxn modelId="{17C59C6F-149E-4A9F-A529-D70FCE54DC6C}" type="presOf" srcId="{1ACB34BB-8780-458E-BB12-5F8F18F35A5A}" destId="{B9635932-D58A-4549-B0A1-926134C0A680}" srcOrd="1" destOrd="0" presId="urn:microsoft.com/office/officeart/2016/7/layout/LinearBlockProcessNumbered"/>
    <dgm:cxn modelId="{96E48956-FB00-48D7-93F3-D403F67FC2E5}" type="presOf" srcId="{E1DA20CB-438E-43C3-B129-E12BDD9DC60B}" destId="{F4AE4CB0-AA38-46F4-942B-2D9AF7AE832A}" srcOrd="1" destOrd="0" presId="urn:microsoft.com/office/officeart/2016/7/layout/LinearBlockProcessNumbered"/>
    <dgm:cxn modelId="{93678CA3-EEB8-4F64-9DC8-8CE1437B75AA}" type="presOf" srcId="{F63EC4D7-4057-499E-8D5A-ABBD1C5891A7}" destId="{562F1CC0-36E8-445A-A38A-99B2E257DE17}" srcOrd="1" destOrd="0" presId="urn:microsoft.com/office/officeart/2016/7/layout/LinearBlockProcessNumbered"/>
    <dgm:cxn modelId="{0AA763B6-1BA8-451D-81EC-9F2C9C7DFC8B}" srcId="{AE7C0A1A-FAEF-4792-8CE4-4594E34FDF19}" destId="{1ACB34BB-8780-458E-BB12-5F8F18F35A5A}" srcOrd="3" destOrd="0" parTransId="{C50008BA-6046-450D-BB84-0C2B19E9AC50}" sibTransId="{12F74A72-CDCA-49B0-84B0-654E751D135D}"/>
    <dgm:cxn modelId="{6DFDC1B9-D53A-44A6-9803-7FB8F2F1645B}" type="presOf" srcId="{AE7C0A1A-FAEF-4792-8CE4-4594E34FDF19}" destId="{5B43DC1F-59B8-4BE1-98F5-33F9A7EF46E2}" srcOrd="0" destOrd="0" presId="urn:microsoft.com/office/officeart/2016/7/layout/LinearBlockProcessNumbered"/>
    <dgm:cxn modelId="{1A39C8D1-B643-408D-A62A-CC99D0AF166B}" type="presOf" srcId="{F63EC4D7-4057-499E-8D5A-ABBD1C5891A7}" destId="{F695D403-5FD4-440F-A3FF-2920E26FB589}" srcOrd="0" destOrd="0" presId="urn:microsoft.com/office/officeart/2016/7/layout/LinearBlockProcessNumbered"/>
    <dgm:cxn modelId="{40FA24DB-91F4-4B39-BBF1-F22B0CF9163A}" srcId="{AE7C0A1A-FAEF-4792-8CE4-4594E34FDF19}" destId="{F63EC4D7-4057-499E-8D5A-ABBD1C5891A7}" srcOrd="2" destOrd="0" parTransId="{BB53CB41-F7D8-4100-A5BB-D5FC9284E022}" sibTransId="{069CD14F-D2C1-4685-A797-3DFB944B8FFD}"/>
    <dgm:cxn modelId="{62B3A7DE-41A8-44AD-951D-5359CD0AEB8D}" type="presOf" srcId="{76976342-4350-4BF7-8A82-8DB956527DFE}" destId="{EF78BF60-4A6D-4C7B-9DF9-941DD0187428}" srcOrd="1" destOrd="0" presId="urn:microsoft.com/office/officeart/2016/7/layout/LinearBlockProcessNumbered"/>
    <dgm:cxn modelId="{A28431E8-38E4-41ED-A920-7766B159564C}" srcId="{AE7C0A1A-FAEF-4792-8CE4-4594E34FDF19}" destId="{E1DA20CB-438E-43C3-B129-E12BDD9DC60B}" srcOrd="1" destOrd="0" parTransId="{C95633DF-180B-4DDE-B5C0-0DF9AE976496}" sibTransId="{EC8234A3-2E94-43CC-8669-9142DEF59F33}"/>
    <dgm:cxn modelId="{7B2615E9-C3F1-4E62-8D6E-8BBFBCED13D7}" type="presOf" srcId="{B2CC452B-C4FC-4F56-B5FB-834029187196}" destId="{04EACF0F-D60A-4306-B2DE-39C5F0C38D2E}" srcOrd="0" destOrd="0" presId="urn:microsoft.com/office/officeart/2016/7/layout/LinearBlockProcessNumbered"/>
    <dgm:cxn modelId="{6B0B70FD-2D4F-4E37-AEA6-6EF3A026974D}" srcId="{AE7C0A1A-FAEF-4792-8CE4-4594E34FDF19}" destId="{76976342-4350-4BF7-8A82-8DB956527DFE}" srcOrd="0" destOrd="0" parTransId="{3DA45B3A-2319-4769-A92F-B4428E81C559}" sibTransId="{B2CC452B-C4FC-4F56-B5FB-834029187196}"/>
    <dgm:cxn modelId="{F6B062C8-CED3-456D-9191-56D426570DE0}" type="presParOf" srcId="{5B43DC1F-59B8-4BE1-98F5-33F9A7EF46E2}" destId="{A69F4DAD-76CE-4EBB-B71D-0502DF13F116}" srcOrd="0" destOrd="0" presId="urn:microsoft.com/office/officeart/2016/7/layout/LinearBlockProcessNumbered"/>
    <dgm:cxn modelId="{FF1C5231-065F-4B02-BA56-7E60D9BB19A4}" type="presParOf" srcId="{A69F4DAD-76CE-4EBB-B71D-0502DF13F116}" destId="{4E509C59-2AE9-4799-B4EE-2428D62D20E6}" srcOrd="0" destOrd="0" presId="urn:microsoft.com/office/officeart/2016/7/layout/LinearBlockProcessNumbered"/>
    <dgm:cxn modelId="{0CED959C-4B8D-4216-B907-4B023C04E6F8}" type="presParOf" srcId="{A69F4DAD-76CE-4EBB-B71D-0502DF13F116}" destId="{04EACF0F-D60A-4306-B2DE-39C5F0C38D2E}" srcOrd="1" destOrd="0" presId="urn:microsoft.com/office/officeart/2016/7/layout/LinearBlockProcessNumbered"/>
    <dgm:cxn modelId="{9D0E4BE6-03D8-4CE2-B175-6D0DA85ABB7B}" type="presParOf" srcId="{A69F4DAD-76CE-4EBB-B71D-0502DF13F116}" destId="{EF78BF60-4A6D-4C7B-9DF9-941DD0187428}" srcOrd="2" destOrd="0" presId="urn:microsoft.com/office/officeart/2016/7/layout/LinearBlockProcessNumbered"/>
    <dgm:cxn modelId="{4EEACD44-5942-4CC3-93BE-DC7812AC0262}" type="presParOf" srcId="{5B43DC1F-59B8-4BE1-98F5-33F9A7EF46E2}" destId="{1140002D-6BAE-4C4D-96EA-EB6735610BA5}" srcOrd="1" destOrd="0" presId="urn:microsoft.com/office/officeart/2016/7/layout/LinearBlockProcessNumbered"/>
    <dgm:cxn modelId="{C1BAB9E3-2BB8-48EA-9EA8-B5C4EAA57202}" type="presParOf" srcId="{5B43DC1F-59B8-4BE1-98F5-33F9A7EF46E2}" destId="{B09C747E-A3A0-4165-BC61-A13E70CB4DB9}" srcOrd="2" destOrd="0" presId="urn:microsoft.com/office/officeart/2016/7/layout/LinearBlockProcessNumbered"/>
    <dgm:cxn modelId="{FBD5A5FB-30B6-4835-B0E6-50F67115999C}" type="presParOf" srcId="{B09C747E-A3A0-4165-BC61-A13E70CB4DB9}" destId="{40FB2378-F59A-479A-94AD-ED3BED3D54B9}" srcOrd="0" destOrd="0" presId="urn:microsoft.com/office/officeart/2016/7/layout/LinearBlockProcessNumbered"/>
    <dgm:cxn modelId="{0577CD88-4834-4F53-9C74-9C3F441F47FB}" type="presParOf" srcId="{B09C747E-A3A0-4165-BC61-A13E70CB4DB9}" destId="{CE2E6571-6570-4F99-B40F-23929AC3223A}" srcOrd="1" destOrd="0" presId="urn:microsoft.com/office/officeart/2016/7/layout/LinearBlockProcessNumbered"/>
    <dgm:cxn modelId="{7E667D7A-F846-484B-B68F-424FBE215D30}" type="presParOf" srcId="{B09C747E-A3A0-4165-BC61-A13E70CB4DB9}" destId="{F4AE4CB0-AA38-46F4-942B-2D9AF7AE832A}" srcOrd="2" destOrd="0" presId="urn:microsoft.com/office/officeart/2016/7/layout/LinearBlockProcessNumbered"/>
    <dgm:cxn modelId="{7D28A9C5-3A0F-4D2C-A288-55D389BE6C6B}" type="presParOf" srcId="{5B43DC1F-59B8-4BE1-98F5-33F9A7EF46E2}" destId="{467C3631-B4BE-498D-B7F3-A5C00080F7C5}" srcOrd="3" destOrd="0" presId="urn:microsoft.com/office/officeart/2016/7/layout/LinearBlockProcessNumbered"/>
    <dgm:cxn modelId="{511CEFE4-2F9F-4287-B59A-0AFFD74A912F}" type="presParOf" srcId="{5B43DC1F-59B8-4BE1-98F5-33F9A7EF46E2}" destId="{9DB7A86B-75FA-4394-BD25-6E9F04E521A4}" srcOrd="4" destOrd="0" presId="urn:microsoft.com/office/officeart/2016/7/layout/LinearBlockProcessNumbered"/>
    <dgm:cxn modelId="{ECFE42B0-03FC-4EFA-B547-341AC056A523}" type="presParOf" srcId="{9DB7A86B-75FA-4394-BD25-6E9F04E521A4}" destId="{F695D403-5FD4-440F-A3FF-2920E26FB589}" srcOrd="0" destOrd="0" presId="urn:microsoft.com/office/officeart/2016/7/layout/LinearBlockProcessNumbered"/>
    <dgm:cxn modelId="{87178A1D-B520-42BB-AFDA-6B23A0637A08}" type="presParOf" srcId="{9DB7A86B-75FA-4394-BD25-6E9F04E521A4}" destId="{3846AC56-A270-48BA-9789-940CB9E593EB}" srcOrd="1" destOrd="0" presId="urn:microsoft.com/office/officeart/2016/7/layout/LinearBlockProcessNumbered"/>
    <dgm:cxn modelId="{FC4B81B3-E94E-4339-BF1A-39CC9E84273D}" type="presParOf" srcId="{9DB7A86B-75FA-4394-BD25-6E9F04E521A4}" destId="{562F1CC0-36E8-445A-A38A-99B2E257DE17}" srcOrd="2" destOrd="0" presId="urn:microsoft.com/office/officeart/2016/7/layout/LinearBlockProcessNumbered"/>
    <dgm:cxn modelId="{5C0B6C8F-C98B-4F35-8989-CEB8C3CF8A6E}" type="presParOf" srcId="{5B43DC1F-59B8-4BE1-98F5-33F9A7EF46E2}" destId="{3B3F7507-3468-4FFE-9FF2-19EFCB8BC892}" srcOrd="5" destOrd="0" presId="urn:microsoft.com/office/officeart/2016/7/layout/LinearBlockProcessNumbered"/>
    <dgm:cxn modelId="{64E8D518-7C09-441A-8240-FE1FC65ED04E}" type="presParOf" srcId="{5B43DC1F-59B8-4BE1-98F5-33F9A7EF46E2}" destId="{F06C9A5A-81CA-4F39-A783-5638405B0BF9}" srcOrd="6" destOrd="0" presId="urn:microsoft.com/office/officeart/2016/7/layout/LinearBlockProcessNumbered"/>
    <dgm:cxn modelId="{E6FA95F7-C9E8-4820-8598-A29C7CB24A03}" type="presParOf" srcId="{F06C9A5A-81CA-4F39-A783-5638405B0BF9}" destId="{66CC56C4-947D-445B-B3A9-883B007B937F}" srcOrd="0" destOrd="0" presId="urn:microsoft.com/office/officeart/2016/7/layout/LinearBlockProcessNumbered"/>
    <dgm:cxn modelId="{EC4A324A-89E1-4968-8833-55775A480EA8}" type="presParOf" srcId="{F06C9A5A-81CA-4F39-A783-5638405B0BF9}" destId="{4AC82493-9856-4D4E-A14B-B3AC96DB3AC2}" srcOrd="1" destOrd="0" presId="urn:microsoft.com/office/officeart/2016/7/layout/LinearBlockProcessNumbered"/>
    <dgm:cxn modelId="{F0642BC7-A130-420E-97B6-64BEED397371}" type="presParOf" srcId="{F06C9A5A-81CA-4F39-A783-5638405B0BF9}" destId="{B9635932-D58A-4549-B0A1-926134C0A680}"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7E323D-F41E-49A6-A3E5-4600A405A94C}"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0CE48002-8DC4-4481-8F07-07C069C2DB51}">
      <dgm:prSet/>
      <dgm:spPr/>
      <dgm:t>
        <a:bodyPr/>
        <a:lstStyle/>
        <a:p>
          <a:r>
            <a:rPr lang="en-US"/>
            <a:t>Rent Increase do not have to approved by AHFA.</a:t>
          </a:r>
        </a:p>
      </dgm:t>
    </dgm:pt>
    <dgm:pt modelId="{FE2A73EA-1BA1-4FA3-8401-1D6E74C83919}" type="parTrans" cxnId="{8E98018A-FDC9-4878-B6FB-E0658AB2C563}">
      <dgm:prSet/>
      <dgm:spPr/>
      <dgm:t>
        <a:bodyPr/>
        <a:lstStyle/>
        <a:p>
          <a:endParaRPr lang="en-US"/>
        </a:p>
      </dgm:t>
    </dgm:pt>
    <dgm:pt modelId="{4C86E87E-4596-4438-8CB4-88EC1F355E53}" type="sibTrans" cxnId="{8E98018A-FDC9-4878-B6FB-E0658AB2C563}">
      <dgm:prSet/>
      <dgm:spPr/>
      <dgm:t>
        <a:bodyPr/>
        <a:lstStyle/>
        <a:p>
          <a:endParaRPr lang="en-US"/>
        </a:p>
      </dgm:t>
    </dgm:pt>
    <dgm:pt modelId="{AE7D3403-8B21-44F6-9109-B5C9B71CDFF7}">
      <dgm:prSet/>
      <dgm:spPr/>
      <dgm:t>
        <a:bodyPr/>
        <a:lstStyle/>
        <a:p>
          <a:r>
            <a:rPr lang="en-US"/>
            <a:t>The following are the components of Gross Rent:</a:t>
          </a:r>
        </a:p>
      </dgm:t>
    </dgm:pt>
    <dgm:pt modelId="{5F51FDD9-DBB2-4516-BFB0-8D7896DD84FD}" type="parTrans" cxnId="{5B81DDD3-2C9B-4B2D-8B93-13A5DD8B2112}">
      <dgm:prSet/>
      <dgm:spPr/>
      <dgm:t>
        <a:bodyPr/>
        <a:lstStyle/>
        <a:p>
          <a:endParaRPr lang="en-US"/>
        </a:p>
      </dgm:t>
    </dgm:pt>
    <dgm:pt modelId="{69651BFC-F364-417D-A0B9-2381C72D638C}" type="sibTrans" cxnId="{5B81DDD3-2C9B-4B2D-8B93-13A5DD8B2112}">
      <dgm:prSet/>
      <dgm:spPr/>
      <dgm:t>
        <a:bodyPr/>
        <a:lstStyle/>
        <a:p>
          <a:endParaRPr lang="en-US"/>
        </a:p>
      </dgm:t>
    </dgm:pt>
    <dgm:pt modelId="{1EC41BA7-CCF2-43DF-9259-7CC1B1ED0116}">
      <dgm:prSet/>
      <dgm:spPr/>
      <dgm:t>
        <a:bodyPr/>
        <a:lstStyle/>
        <a:p>
          <a:r>
            <a:rPr lang="en-US"/>
            <a:t>Tenant Paid Rent</a:t>
          </a:r>
        </a:p>
      </dgm:t>
    </dgm:pt>
    <dgm:pt modelId="{F0ABD99A-070F-4DAC-BF47-DE8EFC8FF8AE}" type="parTrans" cxnId="{4328C3A1-54BE-41A7-980C-FCF0F382EEE0}">
      <dgm:prSet/>
      <dgm:spPr/>
      <dgm:t>
        <a:bodyPr/>
        <a:lstStyle/>
        <a:p>
          <a:endParaRPr lang="en-US"/>
        </a:p>
      </dgm:t>
    </dgm:pt>
    <dgm:pt modelId="{D32D4051-E13D-4460-B2E9-5D1576703661}" type="sibTrans" cxnId="{4328C3A1-54BE-41A7-980C-FCF0F382EEE0}">
      <dgm:prSet/>
      <dgm:spPr/>
      <dgm:t>
        <a:bodyPr/>
        <a:lstStyle/>
        <a:p>
          <a:endParaRPr lang="en-US"/>
        </a:p>
      </dgm:t>
    </dgm:pt>
    <dgm:pt modelId="{5C3B2F47-E875-4087-9603-8C99825694FE}">
      <dgm:prSet/>
      <dgm:spPr/>
      <dgm:t>
        <a:bodyPr/>
        <a:lstStyle/>
        <a:p>
          <a:r>
            <a:rPr lang="en-US"/>
            <a:t>Utility Allowance</a:t>
          </a:r>
        </a:p>
      </dgm:t>
    </dgm:pt>
    <dgm:pt modelId="{F8E481DD-3CF0-42A6-83FD-19ED40836DB2}" type="parTrans" cxnId="{315FEF4B-0CAD-4A75-A8BA-BECE96BF29BD}">
      <dgm:prSet/>
      <dgm:spPr/>
      <dgm:t>
        <a:bodyPr/>
        <a:lstStyle/>
        <a:p>
          <a:endParaRPr lang="en-US"/>
        </a:p>
      </dgm:t>
    </dgm:pt>
    <dgm:pt modelId="{2850B3F0-6467-4829-82E3-B75632CC8ACE}" type="sibTrans" cxnId="{315FEF4B-0CAD-4A75-A8BA-BECE96BF29BD}">
      <dgm:prSet/>
      <dgm:spPr/>
      <dgm:t>
        <a:bodyPr/>
        <a:lstStyle/>
        <a:p>
          <a:endParaRPr lang="en-US"/>
        </a:p>
      </dgm:t>
    </dgm:pt>
    <dgm:pt modelId="{93BB5FA5-5E8A-4D5B-A72F-93019D1DB9E2}">
      <dgm:prSet/>
      <dgm:spPr/>
      <dgm:t>
        <a:bodyPr/>
        <a:lstStyle/>
        <a:p>
          <a:r>
            <a:rPr lang="en-US"/>
            <a:t>Make sure to check the following to determine the Housing Credit Income and Rent set-aside requirement:</a:t>
          </a:r>
        </a:p>
      </dgm:t>
    </dgm:pt>
    <dgm:pt modelId="{6901112F-AD91-43FB-AC60-D88C37BA7B2D}" type="parTrans" cxnId="{C707D585-4249-439D-A5DB-8241375A41AD}">
      <dgm:prSet/>
      <dgm:spPr/>
      <dgm:t>
        <a:bodyPr/>
        <a:lstStyle/>
        <a:p>
          <a:endParaRPr lang="en-US"/>
        </a:p>
      </dgm:t>
    </dgm:pt>
    <dgm:pt modelId="{9102F20E-B6C6-43D5-A172-D5FE1F24EFDB}" type="sibTrans" cxnId="{C707D585-4249-439D-A5DB-8241375A41AD}">
      <dgm:prSet/>
      <dgm:spPr/>
      <dgm:t>
        <a:bodyPr/>
        <a:lstStyle/>
        <a:p>
          <a:endParaRPr lang="en-US"/>
        </a:p>
      </dgm:t>
    </dgm:pt>
    <dgm:pt modelId="{342597BD-2928-4A84-A619-9FD36054CFBA}">
      <dgm:prSet/>
      <dgm:spPr/>
      <dgm:t>
        <a:bodyPr/>
        <a:lstStyle/>
        <a:p>
          <a:r>
            <a:rPr lang="en-US" dirty="0"/>
            <a:t>Housing Credit LURC</a:t>
          </a:r>
        </a:p>
      </dgm:t>
    </dgm:pt>
    <dgm:pt modelId="{61BB0500-D5E5-404A-8789-95094D2EC8B0}" type="parTrans" cxnId="{3869E18A-2F99-42B5-BFCA-8D18443A204E}">
      <dgm:prSet/>
      <dgm:spPr/>
      <dgm:t>
        <a:bodyPr/>
        <a:lstStyle/>
        <a:p>
          <a:endParaRPr lang="en-US"/>
        </a:p>
      </dgm:t>
    </dgm:pt>
    <dgm:pt modelId="{EFCD13A6-DD5A-424B-BBF0-D23B53507761}" type="sibTrans" cxnId="{3869E18A-2F99-42B5-BFCA-8D18443A204E}">
      <dgm:prSet/>
      <dgm:spPr/>
      <dgm:t>
        <a:bodyPr/>
        <a:lstStyle/>
        <a:p>
          <a:endParaRPr lang="en-US"/>
        </a:p>
      </dgm:t>
    </dgm:pt>
    <dgm:pt modelId="{14E4A8BF-EDA2-4AD4-8EB0-9E0B8450B585}">
      <dgm:prSet/>
      <dgm:spPr/>
      <dgm:t>
        <a:bodyPr/>
        <a:lstStyle/>
        <a:p>
          <a:r>
            <a:rPr lang="en-US"/>
            <a:t>Project Application</a:t>
          </a:r>
        </a:p>
      </dgm:t>
    </dgm:pt>
    <dgm:pt modelId="{50E8CEC1-2DE7-4692-AE5B-8B916DE5AE32}" type="parTrans" cxnId="{48125D5E-4760-4CB4-B1A9-B73400820F61}">
      <dgm:prSet/>
      <dgm:spPr/>
      <dgm:t>
        <a:bodyPr/>
        <a:lstStyle/>
        <a:p>
          <a:endParaRPr lang="en-US"/>
        </a:p>
      </dgm:t>
    </dgm:pt>
    <dgm:pt modelId="{350E21CD-8E67-4C53-9FE1-763D4C9060BD}" type="sibTrans" cxnId="{48125D5E-4760-4CB4-B1A9-B73400820F61}">
      <dgm:prSet/>
      <dgm:spPr/>
      <dgm:t>
        <a:bodyPr/>
        <a:lstStyle/>
        <a:p>
          <a:endParaRPr lang="en-US"/>
        </a:p>
      </dgm:t>
    </dgm:pt>
    <dgm:pt modelId="{59FD3A80-42B9-4D23-964C-FF8DD7F6351D}" type="pres">
      <dgm:prSet presAssocID="{907E323D-F41E-49A6-A3E5-4600A405A94C}" presName="Name0" presStyleCnt="0">
        <dgm:presLayoutVars>
          <dgm:dir/>
          <dgm:animLvl val="lvl"/>
          <dgm:resizeHandles val="exact"/>
        </dgm:presLayoutVars>
      </dgm:prSet>
      <dgm:spPr/>
    </dgm:pt>
    <dgm:pt modelId="{786747F9-0730-45D5-A940-66D7FF1F70CC}" type="pres">
      <dgm:prSet presAssocID="{93BB5FA5-5E8A-4D5B-A72F-93019D1DB9E2}" presName="boxAndChildren" presStyleCnt="0"/>
      <dgm:spPr/>
    </dgm:pt>
    <dgm:pt modelId="{08A3E2AF-572D-42F9-9B62-98DAF50EBD44}" type="pres">
      <dgm:prSet presAssocID="{93BB5FA5-5E8A-4D5B-A72F-93019D1DB9E2}" presName="parentTextBox" presStyleLbl="node1" presStyleIdx="0" presStyleCnt="3"/>
      <dgm:spPr/>
    </dgm:pt>
    <dgm:pt modelId="{C905C9BA-02B6-4B53-A9C1-E6EA31EF6159}" type="pres">
      <dgm:prSet presAssocID="{93BB5FA5-5E8A-4D5B-A72F-93019D1DB9E2}" presName="entireBox" presStyleLbl="node1" presStyleIdx="0" presStyleCnt="3"/>
      <dgm:spPr/>
    </dgm:pt>
    <dgm:pt modelId="{4C79FD33-BC98-440B-AD6D-4300D44E3562}" type="pres">
      <dgm:prSet presAssocID="{93BB5FA5-5E8A-4D5B-A72F-93019D1DB9E2}" presName="descendantBox" presStyleCnt="0"/>
      <dgm:spPr/>
    </dgm:pt>
    <dgm:pt modelId="{6B3F123C-72F6-4957-9F76-0E212F824DFB}" type="pres">
      <dgm:prSet presAssocID="{342597BD-2928-4A84-A619-9FD36054CFBA}" presName="childTextBox" presStyleLbl="fgAccFollowNode1" presStyleIdx="0" presStyleCnt="4">
        <dgm:presLayoutVars>
          <dgm:bulletEnabled val="1"/>
        </dgm:presLayoutVars>
      </dgm:prSet>
      <dgm:spPr/>
    </dgm:pt>
    <dgm:pt modelId="{3E04DFD7-5982-473A-B58D-8D28E2A17D51}" type="pres">
      <dgm:prSet presAssocID="{14E4A8BF-EDA2-4AD4-8EB0-9E0B8450B585}" presName="childTextBox" presStyleLbl="fgAccFollowNode1" presStyleIdx="1" presStyleCnt="4">
        <dgm:presLayoutVars>
          <dgm:bulletEnabled val="1"/>
        </dgm:presLayoutVars>
      </dgm:prSet>
      <dgm:spPr/>
    </dgm:pt>
    <dgm:pt modelId="{C9ED246D-9430-41B8-97ED-F03D52AAC67C}" type="pres">
      <dgm:prSet presAssocID="{69651BFC-F364-417D-A0B9-2381C72D638C}" presName="sp" presStyleCnt="0"/>
      <dgm:spPr/>
    </dgm:pt>
    <dgm:pt modelId="{1E0789FF-727D-4A7A-82D0-32FBE7789113}" type="pres">
      <dgm:prSet presAssocID="{AE7D3403-8B21-44F6-9109-B5C9B71CDFF7}" presName="arrowAndChildren" presStyleCnt="0"/>
      <dgm:spPr/>
    </dgm:pt>
    <dgm:pt modelId="{6AFA155E-2115-4DC2-ACE0-B36C6A24975A}" type="pres">
      <dgm:prSet presAssocID="{AE7D3403-8B21-44F6-9109-B5C9B71CDFF7}" presName="parentTextArrow" presStyleLbl="node1" presStyleIdx="0" presStyleCnt="3"/>
      <dgm:spPr/>
    </dgm:pt>
    <dgm:pt modelId="{CAAA3E98-5783-4597-B842-9FEDAF28509C}" type="pres">
      <dgm:prSet presAssocID="{AE7D3403-8B21-44F6-9109-B5C9B71CDFF7}" presName="arrow" presStyleLbl="node1" presStyleIdx="1" presStyleCnt="3"/>
      <dgm:spPr/>
    </dgm:pt>
    <dgm:pt modelId="{92A0173A-3548-41B8-A864-88019530A017}" type="pres">
      <dgm:prSet presAssocID="{AE7D3403-8B21-44F6-9109-B5C9B71CDFF7}" presName="descendantArrow" presStyleCnt="0"/>
      <dgm:spPr/>
    </dgm:pt>
    <dgm:pt modelId="{9125AD2B-2447-4922-86AA-07BD82B2553A}" type="pres">
      <dgm:prSet presAssocID="{1EC41BA7-CCF2-43DF-9259-7CC1B1ED0116}" presName="childTextArrow" presStyleLbl="fgAccFollowNode1" presStyleIdx="2" presStyleCnt="4">
        <dgm:presLayoutVars>
          <dgm:bulletEnabled val="1"/>
        </dgm:presLayoutVars>
      </dgm:prSet>
      <dgm:spPr/>
    </dgm:pt>
    <dgm:pt modelId="{DF8734D6-594C-4451-A88A-6FA13427CFA1}" type="pres">
      <dgm:prSet presAssocID="{5C3B2F47-E875-4087-9603-8C99825694FE}" presName="childTextArrow" presStyleLbl="fgAccFollowNode1" presStyleIdx="3" presStyleCnt="4">
        <dgm:presLayoutVars>
          <dgm:bulletEnabled val="1"/>
        </dgm:presLayoutVars>
      </dgm:prSet>
      <dgm:spPr/>
    </dgm:pt>
    <dgm:pt modelId="{0203D470-5396-4D35-8E95-4A20D0957CB0}" type="pres">
      <dgm:prSet presAssocID="{4C86E87E-4596-4438-8CB4-88EC1F355E53}" presName="sp" presStyleCnt="0"/>
      <dgm:spPr/>
    </dgm:pt>
    <dgm:pt modelId="{0EAE8489-310B-45A7-AA08-46C40AE16B19}" type="pres">
      <dgm:prSet presAssocID="{0CE48002-8DC4-4481-8F07-07C069C2DB51}" presName="arrowAndChildren" presStyleCnt="0"/>
      <dgm:spPr/>
    </dgm:pt>
    <dgm:pt modelId="{4BD4E23F-B132-4126-A627-26AC6C649412}" type="pres">
      <dgm:prSet presAssocID="{0CE48002-8DC4-4481-8F07-07C069C2DB51}" presName="parentTextArrow" presStyleLbl="node1" presStyleIdx="2" presStyleCnt="3"/>
      <dgm:spPr/>
    </dgm:pt>
  </dgm:ptLst>
  <dgm:cxnLst>
    <dgm:cxn modelId="{E840000B-A6F6-4DA3-81BD-6336CA27EA22}" type="presOf" srcId="{93BB5FA5-5E8A-4D5B-A72F-93019D1DB9E2}" destId="{C905C9BA-02B6-4B53-A9C1-E6EA31EF6159}" srcOrd="1" destOrd="0" presId="urn:microsoft.com/office/officeart/2005/8/layout/process4"/>
    <dgm:cxn modelId="{0E4EF40F-6A24-4FD1-9661-DAEE5CF0D007}" type="presOf" srcId="{1EC41BA7-CCF2-43DF-9259-7CC1B1ED0116}" destId="{9125AD2B-2447-4922-86AA-07BD82B2553A}" srcOrd="0" destOrd="0" presId="urn:microsoft.com/office/officeart/2005/8/layout/process4"/>
    <dgm:cxn modelId="{B428902B-8FE8-4C7A-ADF6-A10A64313010}" type="presOf" srcId="{AE7D3403-8B21-44F6-9109-B5C9B71CDFF7}" destId="{6AFA155E-2115-4DC2-ACE0-B36C6A24975A}" srcOrd="0" destOrd="0" presId="urn:microsoft.com/office/officeart/2005/8/layout/process4"/>
    <dgm:cxn modelId="{1094F134-9E5A-43A2-99E5-900507E2A521}" type="presOf" srcId="{342597BD-2928-4A84-A619-9FD36054CFBA}" destId="{6B3F123C-72F6-4957-9F76-0E212F824DFB}" srcOrd="0" destOrd="0" presId="urn:microsoft.com/office/officeart/2005/8/layout/process4"/>
    <dgm:cxn modelId="{48125D5E-4760-4CB4-B1A9-B73400820F61}" srcId="{93BB5FA5-5E8A-4D5B-A72F-93019D1DB9E2}" destId="{14E4A8BF-EDA2-4AD4-8EB0-9E0B8450B585}" srcOrd="1" destOrd="0" parTransId="{50E8CEC1-2DE7-4692-AE5B-8B916DE5AE32}" sibTransId="{350E21CD-8E67-4C53-9FE1-763D4C9060BD}"/>
    <dgm:cxn modelId="{315FEF4B-0CAD-4A75-A8BA-BECE96BF29BD}" srcId="{AE7D3403-8B21-44F6-9109-B5C9B71CDFF7}" destId="{5C3B2F47-E875-4087-9603-8C99825694FE}" srcOrd="1" destOrd="0" parTransId="{F8E481DD-3CF0-42A6-83FD-19ED40836DB2}" sibTransId="{2850B3F0-6467-4829-82E3-B75632CC8ACE}"/>
    <dgm:cxn modelId="{67888853-80FA-485C-8C84-AF7F6E2CA2C4}" type="presOf" srcId="{14E4A8BF-EDA2-4AD4-8EB0-9E0B8450B585}" destId="{3E04DFD7-5982-473A-B58D-8D28E2A17D51}" srcOrd="0" destOrd="0" presId="urn:microsoft.com/office/officeart/2005/8/layout/process4"/>
    <dgm:cxn modelId="{C6FB8C5A-C176-4DF3-A78B-389B0F5346EB}" type="presOf" srcId="{93BB5FA5-5E8A-4D5B-A72F-93019D1DB9E2}" destId="{08A3E2AF-572D-42F9-9B62-98DAF50EBD44}" srcOrd="0" destOrd="0" presId="urn:microsoft.com/office/officeart/2005/8/layout/process4"/>
    <dgm:cxn modelId="{C707D585-4249-439D-A5DB-8241375A41AD}" srcId="{907E323D-F41E-49A6-A3E5-4600A405A94C}" destId="{93BB5FA5-5E8A-4D5B-A72F-93019D1DB9E2}" srcOrd="2" destOrd="0" parTransId="{6901112F-AD91-43FB-AC60-D88C37BA7B2D}" sibTransId="{9102F20E-B6C6-43D5-A172-D5FE1F24EFDB}"/>
    <dgm:cxn modelId="{D77C9886-7F72-46AB-8D73-262B93777A60}" type="presOf" srcId="{5C3B2F47-E875-4087-9603-8C99825694FE}" destId="{DF8734D6-594C-4451-A88A-6FA13427CFA1}" srcOrd="0" destOrd="0" presId="urn:microsoft.com/office/officeart/2005/8/layout/process4"/>
    <dgm:cxn modelId="{8E98018A-FDC9-4878-B6FB-E0658AB2C563}" srcId="{907E323D-F41E-49A6-A3E5-4600A405A94C}" destId="{0CE48002-8DC4-4481-8F07-07C069C2DB51}" srcOrd="0" destOrd="0" parTransId="{FE2A73EA-1BA1-4FA3-8401-1D6E74C83919}" sibTransId="{4C86E87E-4596-4438-8CB4-88EC1F355E53}"/>
    <dgm:cxn modelId="{3869E18A-2F99-42B5-BFCA-8D18443A204E}" srcId="{93BB5FA5-5E8A-4D5B-A72F-93019D1DB9E2}" destId="{342597BD-2928-4A84-A619-9FD36054CFBA}" srcOrd="0" destOrd="0" parTransId="{61BB0500-D5E5-404A-8789-95094D2EC8B0}" sibTransId="{EFCD13A6-DD5A-424B-BBF0-D23B53507761}"/>
    <dgm:cxn modelId="{4328C3A1-54BE-41A7-980C-FCF0F382EEE0}" srcId="{AE7D3403-8B21-44F6-9109-B5C9B71CDFF7}" destId="{1EC41BA7-CCF2-43DF-9259-7CC1B1ED0116}" srcOrd="0" destOrd="0" parTransId="{F0ABD99A-070F-4DAC-BF47-DE8EFC8FF8AE}" sibTransId="{D32D4051-E13D-4460-B2E9-5D1576703661}"/>
    <dgm:cxn modelId="{43550BB7-9467-4335-A6B6-ABCD02586320}" type="presOf" srcId="{0CE48002-8DC4-4481-8F07-07C069C2DB51}" destId="{4BD4E23F-B132-4126-A627-26AC6C649412}" srcOrd="0" destOrd="0" presId="urn:microsoft.com/office/officeart/2005/8/layout/process4"/>
    <dgm:cxn modelId="{5B81DDD3-2C9B-4B2D-8B93-13A5DD8B2112}" srcId="{907E323D-F41E-49A6-A3E5-4600A405A94C}" destId="{AE7D3403-8B21-44F6-9109-B5C9B71CDFF7}" srcOrd="1" destOrd="0" parTransId="{5F51FDD9-DBB2-4516-BFB0-8D7896DD84FD}" sibTransId="{69651BFC-F364-417D-A0B9-2381C72D638C}"/>
    <dgm:cxn modelId="{85EDE9E9-7BC4-4B6C-8123-9C7169904C3F}" type="presOf" srcId="{AE7D3403-8B21-44F6-9109-B5C9B71CDFF7}" destId="{CAAA3E98-5783-4597-B842-9FEDAF28509C}" srcOrd="1" destOrd="0" presId="urn:microsoft.com/office/officeart/2005/8/layout/process4"/>
    <dgm:cxn modelId="{363CCAEA-9238-4255-BDB9-F5F69546F185}" type="presOf" srcId="{907E323D-F41E-49A6-A3E5-4600A405A94C}" destId="{59FD3A80-42B9-4D23-964C-FF8DD7F6351D}" srcOrd="0" destOrd="0" presId="urn:microsoft.com/office/officeart/2005/8/layout/process4"/>
    <dgm:cxn modelId="{BABE30C5-865F-4B29-A549-FC3C4DD8102A}" type="presParOf" srcId="{59FD3A80-42B9-4D23-964C-FF8DD7F6351D}" destId="{786747F9-0730-45D5-A940-66D7FF1F70CC}" srcOrd="0" destOrd="0" presId="urn:microsoft.com/office/officeart/2005/8/layout/process4"/>
    <dgm:cxn modelId="{5F9E11F0-3C65-4E2E-91B9-09E706E4A1FF}" type="presParOf" srcId="{786747F9-0730-45D5-A940-66D7FF1F70CC}" destId="{08A3E2AF-572D-42F9-9B62-98DAF50EBD44}" srcOrd="0" destOrd="0" presId="urn:microsoft.com/office/officeart/2005/8/layout/process4"/>
    <dgm:cxn modelId="{EFB85CAB-ED41-4B5F-8AE8-8993701579E7}" type="presParOf" srcId="{786747F9-0730-45D5-A940-66D7FF1F70CC}" destId="{C905C9BA-02B6-4B53-A9C1-E6EA31EF6159}" srcOrd="1" destOrd="0" presId="urn:microsoft.com/office/officeart/2005/8/layout/process4"/>
    <dgm:cxn modelId="{26BD4096-9BD3-43DC-A2A5-5EEA5A65F0A8}" type="presParOf" srcId="{786747F9-0730-45D5-A940-66D7FF1F70CC}" destId="{4C79FD33-BC98-440B-AD6D-4300D44E3562}" srcOrd="2" destOrd="0" presId="urn:microsoft.com/office/officeart/2005/8/layout/process4"/>
    <dgm:cxn modelId="{DFD4588A-D3C4-44CB-9D67-7B1D8718C57B}" type="presParOf" srcId="{4C79FD33-BC98-440B-AD6D-4300D44E3562}" destId="{6B3F123C-72F6-4957-9F76-0E212F824DFB}" srcOrd="0" destOrd="0" presId="urn:microsoft.com/office/officeart/2005/8/layout/process4"/>
    <dgm:cxn modelId="{5400561E-FF02-400A-AB71-D2CF9BD851BF}" type="presParOf" srcId="{4C79FD33-BC98-440B-AD6D-4300D44E3562}" destId="{3E04DFD7-5982-473A-B58D-8D28E2A17D51}" srcOrd="1" destOrd="0" presId="urn:microsoft.com/office/officeart/2005/8/layout/process4"/>
    <dgm:cxn modelId="{8D0D8B44-4FA8-40C1-B5E8-DE0C5EA4AA0C}" type="presParOf" srcId="{59FD3A80-42B9-4D23-964C-FF8DD7F6351D}" destId="{C9ED246D-9430-41B8-97ED-F03D52AAC67C}" srcOrd="1" destOrd="0" presId="urn:microsoft.com/office/officeart/2005/8/layout/process4"/>
    <dgm:cxn modelId="{FF54B3C7-31F9-4387-A138-90416B31DC3F}" type="presParOf" srcId="{59FD3A80-42B9-4D23-964C-FF8DD7F6351D}" destId="{1E0789FF-727D-4A7A-82D0-32FBE7789113}" srcOrd="2" destOrd="0" presId="urn:microsoft.com/office/officeart/2005/8/layout/process4"/>
    <dgm:cxn modelId="{C214ADAC-F6B2-4117-8EFD-6265378C72C3}" type="presParOf" srcId="{1E0789FF-727D-4A7A-82D0-32FBE7789113}" destId="{6AFA155E-2115-4DC2-ACE0-B36C6A24975A}" srcOrd="0" destOrd="0" presId="urn:microsoft.com/office/officeart/2005/8/layout/process4"/>
    <dgm:cxn modelId="{8F27BFCC-EB70-481B-BFCA-47E338A5C30D}" type="presParOf" srcId="{1E0789FF-727D-4A7A-82D0-32FBE7789113}" destId="{CAAA3E98-5783-4597-B842-9FEDAF28509C}" srcOrd="1" destOrd="0" presId="urn:microsoft.com/office/officeart/2005/8/layout/process4"/>
    <dgm:cxn modelId="{5F91BF14-7DF6-41DB-82C6-D2DBF1A62105}" type="presParOf" srcId="{1E0789FF-727D-4A7A-82D0-32FBE7789113}" destId="{92A0173A-3548-41B8-A864-88019530A017}" srcOrd="2" destOrd="0" presId="urn:microsoft.com/office/officeart/2005/8/layout/process4"/>
    <dgm:cxn modelId="{1A69CD1F-CD69-4BAD-998C-FD245AA721CD}" type="presParOf" srcId="{92A0173A-3548-41B8-A864-88019530A017}" destId="{9125AD2B-2447-4922-86AA-07BD82B2553A}" srcOrd="0" destOrd="0" presId="urn:microsoft.com/office/officeart/2005/8/layout/process4"/>
    <dgm:cxn modelId="{F327A9F9-038A-4FB1-80BC-B63318B627D5}" type="presParOf" srcId="{92A0173A-3548-41B8-A864-88019530A017}" destId="{DF8734D6-594C-4451-A88A-6FA13427CFA1}" srcOrd="1" destOrd="0" presId="urn:microsoft.com/office/officeart/2005/8/layout/process4"/>
    <dgm:cxn modelId="{9FA36862-8B4A-4C2E-9E52-E1A8D66E2E89}" type="presParOf" srcId="{59FD3A80-42B9-4D23-964C-FF8DD7F6351D}" destId="{0203D470-5396-4D35-8E95-4A20D0957CB0}" srcOrd="3" destOrd="0" presId="urn:microsoft.com/office/officeart/2005/8/layout/process4"/>
    <dgm:cxn modelId="{0EDB3C41-9F8B-491F-80A0-ECE04EBF93FB}" type="presParOf" srcId="{59FD3A80-42B9-4D23-964C-FF8DD7F6351D}" destId="{0EAE8489-310B-45A7-AA08-46C40AE16B19}" srcOrd="4" destOrd="0" presId="urn:microsoft.com/office/officeart/2005/8/layout/process4"/>
    <dgm:cxn modelId="{30202ED3-06A3-4939-8F45-165DA237865A}" type="presParOf" srcId="{0EAE8489-310B-45A7-AA08-46C40AE16B19}" destId="{4BD4E23F-B132-4126-A627-26AC6C64941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BFB6A9-4770-4496-AD2A-EC0C755AA5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E189AE4-3067-4E4B-90E7-75CC950F959B}">
      <dgm:prSet/>
      <dgm:spPr/>
      <dgm:t>
        <a:bodyPr/>
        <a:lstStyle/>
        <a:p>
          <a:r>
            <a:rPr lang="en-US"/>
            <a:t>Submit HOME Project rent increases following the guidelines of Section 6.23 of the AHFA’s compliance manual.</a:t>
          </a:r>
        </a:p>
      </dgm:t>
    </dgm:pt>
    <dgm:pt modelId="{AE4A1155-4C7C-4FEC-978D-1697FCD8003A}" type="parTrans" cxnId="{80F70297-19FC-4C0A-B883-AA9C29A78C94}">
      <dgm:prSet/>
      <dgm:spPr/>
      <dgm:t>
        <a:bodyPr/>
        <a:lstStyle/>
        <a:p>
          <a:endParaRPr lang="en-US"/>
        </a:p>
      </dgm:t>
    </dgm:pt>
    <dgm:pt modelId="{441388ED-5F59-454B-AEE9-E267991FD78B}" type="sibTrans" cxnId="{80F70297-19FC-4C0A-B883-AA9C29A78C94}">
      <dgm:prSet/>
      <dgm:spPr/>
      <dgm:t>
        <a:bodyPr/>
        <a:lstStyle/>
        <a:p>
          <a:endParaRPr lang="en-US"/>
        </a:p>
      </dgm:t>
    </dgm:pt>
    <dgm:pt modelId="{8BE93378-14E9-40A9-8929-74567382D5B0}">
      <dgm:prSet/>
      <dgm:spPr/>
      <dgm:t>
        <a:bodyPr/>
        <a:lstStyle/>
        <a:p>
          <a:r>
            <a:rPr lang="en-US"/>
            <a:t>The following are the components of Gross Rent:</a:t>
          </a:r>
        </a:p>
      </dgm:t>
    </dgm:pt>
    <dgm:pt modelId="{133095A3-54C6-46BE-9DC2-E326A4911701}" type="parTrans" cxnId="{960AA54A-2E26-463B-A15E-2DABFAE65B45}">
      <dgm:prSet/>
      <dgm:spPr/>
      <dgm:t>
        <a:bodyPr/>
        <a:lstStyle/>
        <a:p>
          <a:endParaRPr lang="en-US"/>
        </a:p>
      </dgm:t>
    </dgm:pt>
    <dgm:pt modelId="{CCB2EEAE-BB9F-42E0-AF6B-81A1DD0F52A3}" type="sibTrans" cxnId="{960AA54A-2E26-463B-A15E-2DABFAE65B45}">
      <dgm:prSet/>
      <dgm:spPr/>
      <dgm:t>
        <a:bodyPr/>
        <a:lstStyle/>
        <a:p>
          <a:endParaRPr lang="en-US"/>
        </a:p>
      </dgm:t>
    </dgm:pt>
    <dgm:pt modelId="{2EE84D31-762D-4535-B848-46FFCCA5DB1D}">
      <dgm:prSet/>
      <dgm:spPr/>
      <dgm:t>
        <a:bodyPr/>
        <a:lstStyle/>
        <a:p>
          <a:r>
            <a:rPr lang="en-US"/>
            <a:t>Tenant Paid Rent</a:t>
          </a:r>
        </a:p>
      </dgm:t>
    </dgm:pt>
    <dgm:pt modelId="{5282BBB7-FECD-497B-A1B8-FD69ADBDD11C}" type="parTrans" cxnId="{D103DC73-478C-46CD-8C11-63291D05CD75}">
      <dgm:prSet/>
      <dgm:spPr/>
      <dgm:t>
        <a:bodyPr/>
        <a:lstStyle/>
        <a:p>
          <a:endParaRPr lang="en-US"/>
        </a:p>
      </dgm:t>
    </dgm:pt>
    <dgm:pt modelId="{48E58EE8-B42C-4249-BF01-DC53335712F7}" type="sibTrans" cxnId="{D103DC73-478C-46CD-8C11-63291D05CD75}">
      <dgm:prSet/>
      <dgm:spPr/>
      <dgm:t>
        <a:bodyPr/>
        <a:lstStyle/>
        <a:p>
          <a:endParaRPr lang="en-US"/>
        </a:p>
      </dgm:t>
    </dgm:pt>
    <dgm:pt modelId="{E897EE53-B5EE-4757-8072-57DAF6E74F97}">
      <dgm:prSet/>
      <dgm:spPr/>
      <dgm:t>
        <a:bodyPr/>
        <a:lstStyle/>
        <a:p>
          <a:r>
            <a:rPr lang="en-US"/>
            <a:t>Utility Allowance</a:t>
          </a:r>
        </a:p>
      </dgm:t>
    </dgm:pt>
    <dgm:pt modelId="{AEE3B9D6-EC4E-4A5F-8625-EA6B42F96FCC}" type="parTrans" cxnId="{47C68570-E06A-4AB1-862F-B5C58883D5F7}">
      <dgm:prSet/>
      <dgm:spPr/>
      <dgm:t>
        <a:bodyPr/>
        <a:lstStyle/>
        <a:p>
          <a:endParaRPr lang="en-US"/>
        </a:p>
      </dgm:t>
    </dgm:pt>
    <dgm:pt modelId="{24791276-E947-4253-9492-043B978F0A73}" type="sibTrans" cxnId="{47C68570-E06A-4AB1-862F-B5C58883D5F7}">
      <dgm:prSet/>
      <dgm:spPr/>
      <dgm:t>
        <a:bodyPr/>
        <a:lstStyle/>
        <a:p>
          <a:endParaRPr lang="en-US"/>
        </a:p>
      </dgm:t>
    </dgm:pt>
    <dgm:pt modelId="{B6648370-ED59-4BC9-908B-24D4DAAE5C26}">
      <dgm:prSet/>
      <dgm:spPr/>
      <dgm:t>
        <a:bodyPr/>
        <a:lstStyle/>
        <a:p>
          <a:r>
            <a:rPr lang="en-US"/>
            <a:t>Rental Assistance</a:t>
          </a:r>
        </a:p>
      </dgm:t>
    </dgm:pt>
    <dgm:pt modelId="{0C8C9B9B-64CB-4A7E-9951-06101AFC42F6}" type="parTrans" cxnId="{15C38E94-9BEC-46B8-8C4C-18CE8839BB86}">
      <dgm:prSet/>
      <dgm:spPr/>
      <dgm:t>
        <a:bodyPr/>
        <a:lstStyle/>
        <a:p>
          <a:endParaRPr lang="en-US"/>
        </a:p>
      </dgm:t>
    </dgm:pt>
    <dgm:pt modelId="{4CFE5226-8C79-459C-A26C-C87680420C1E}" type="sibTrans" cxnId="{15C38E94-9BEC-46B8-8C4C-18CE8839BB86}">
      <dgm:prSet/>
      <dgm:spPr/>
      <dgm:t>
        <a:bodyPr/>
        <a:lstStyle/>
        <a:p>
          <a:endParaRPr lang="en-US"/>
        </a:p>
      </dgm:t>
    </dgm:pt>
    <dgm:pt modelId="{1D4D721F-603C-4099-8152-C90AC625141E}">
      <dgm:prSet/>
      <dgm:spPr/>
      <dgm:t>
        <a:bodyPr/>
        <a:lstStyle/>
        <a:p>
          <a:r>
            <a:rPr lang="en-US"/>
            <a:t>The gross rent must be at or below the current HOME Rent limits.</a:t>
          </a:r>
        </a:p>
      </dgm:t>
    </dgm:pt>
    <dgm:pt modelId="{4ED9D3DD-63F5-47F7-A3D3-93CFA8E0D353}" type="parTrans" cxnId="{868F6610-0C84-45BE-B830-3F44E2980996}">
      <dgm:prSet/>
      <dgm:spPr/>
      <dgm:t>
        <a:bodyPr/>
        <a:lstStyle/>
        <a:p>
          <a:endParaRPr lang="en-US"/>
        </a:p>
      </dgm:t>
    </dgm:pt>
    <dgm:pt modelId="{A03721B3-4BBF-435B-859D-BCE626A66FAC}" type="sibTrans" cxnId="{868F6610-0C84-45BE-B830-3F44E2980996}">
      <dgm:prSet/>
      <dgm:spPr/>
      <dgm:t>
        <a:bodyPr/>
        <a:lstStyle/>
        <a:p>
          <a:endParaRPr lang="en-US"/>
        </a:p>
      </dgm:t>
    </dgm:pt>
    <dgm:pt modelId="{67B0113B-5080-4BB0-9B12-C307781B3D26}">
      <dgm:prSet/>
      <dgm:spPr/>
      <dgm:t>
        <a:bodyPr/>
        <a:lstStyle/>
        <a:p>
          <a:r>
            <a:rPr lang="en-US"/>
            <a:t>AHFA will post the HOME income and rent limits each year once they are in affect.</a:t>
          </a:r>
        </a:p>
      </dgm:t>
    </dgm:pt>
    <dgm:pt modelId="{1153DF69-7F80-4DF5-A56F-6C0BEFF44AB1}" type="parTrans" cxnId="{E25B7488-3398-4D51-B568-9185D8A00E79}">
      <dgm:prSet/>
      <dgm:spPr/>
      <dgm:t>
        <a:bodyPr/>
        <a:lstStyle/>
        <a:p>
          <a:endParaRPr lang="en-US"/>
        </a:p>
      </dgm:t>
    </dgm:pt>
    <dgm:pt modelId="{6E81D09E-9E42-4F12-97B0-F9060430AC53}" type="sibTrans" cxnId="{E25B7488-3398-4D51-B568-9185D8A00E79}">
      <dgm:prSet/>
      <dgm:spPr/>
      <dgm:t>
        <a:bodyPr/>
        <a:lstStyle/>
        <a:p>
          <a:endParaRPr lang="en-US"/>
        </a:p>
      </dgm:t>
    </dgm:pt>
    <dgm:pt modelId="{7F4FBB6B-2C54-4615-8D73-0B902554ECF8}" type="pres">
      <dgm:prSet presAssocID="{89BFB6A9-4770-4496-AD2A-EC0C755AA5A8}" presName="linear" presStyleCnt="0">
        <dgm:presLayoutVars>
          <dgm:animLvl val="lvl"/>
          <dgm:resizeHandles val="exact"/>
        </dgm:presLayoutVars>
      </dgm:prSet>
      <dgm:spPr/>
    </dgm:pt>
    <dgm:pt modelId="{096C0739-0485-4FA9-82AD-7A6DB53A8D5D}" type="pres">
      <dgm:prSet presAssocID="{EE189AE4-3067-4E4B-90E7-75CC950F959B}" presName="parentText" presStyleLbl="node1" presStyleIdx="0" presStyleCnt="4">
        <dgm:presLayoutVars>
          <dgm:chMax val="0"/>
          <dgm:bulletEnabled val="1"/>
        </dgm:presLayoutVars>
      </dgm:prSet>
      <dgm:spPr/>
    </dgm:pt>
    <dgm:pt modelId="{0C22245F-CB7D-4187-922C-BF79AA92CE12}" type="pres">
      <dgm:prSet presAssocID="{441388ED-5F59-454B-AEE9-E267991FD78B}" presName="spacer" presStyleCnt="0"/>
      <dgm:spPr/>
    </dgm:pt>
    <dgm:pt modelId="{B9019D84-96E3-4B10-9C0E-98C5FAAFB242}" type="pres">
      <dgm:prSet presAssocID="{8BE93378-14E9-40A9-8929-74567382D5B0}" presName="parentText" presStyleLbl="node1" presStyleIdx="1" presStyleCnt="4">
        <dgm:presLayoutVars>
          <dgm:chMax val="0"/>
          <dgm:bulletEnabled val="1"/>
        </dgm:presLayoutVars>
      </dgm:prSet>
      <dgm:spPr/>
    </dgm:pt>
    <dgm:pt modelId="{83FDC130-C249-453C-AC17-799CBE35FC09}" type="pres">
      <dgm:prSet presAssocID="{8BE93378-14E9-40A9-8929-74567382D5B0}" presName="childText" presStyleLbl="revTx" presStyleIdx="0" presStyleCnt="1">
        <dgm:presLayoutVars>
          <dgm:bulletEnabled val="1"/>
        </dgm:presLayoutVars>
      </dgm:prSet>
      <dgm:spPr/>
    </dgm:pt>
    <dgm:pt modelId="{F7E1ED98-2AA8-4701-AC0E-73CEFF621E3E}" type="pres">
      <dgm:prSet presAssocID="{1D4D721F-603C-4099-8152-C90AC625141E}" presName="parentText" presStyleLbl="node1" presStyleIdx="2" presStyleCnt="4">
        <dgm:presLayoutVars>
          <dgm:chMax val="0"/>
          <dgm:bulletEnabled val="1"/>
        </dgm:presLayoutVars>
      </dgm:prSet>
      <dgm:spPr/>
    </dgm:pt>
    <dgm:pt modelId="{ED23CC50-AC86-4285-9E81-DDC5DD0151E7}" type="pres">
      <dgm:prSet presAssocID="{A03721B3-4BBF-435B-859D-BCE626A66FAC}" presName="spacer" presStyleCnt="0"/>
      <dgm:spPr/>
    </dgm:pt>
    <dgm:pt modelId="{05539FD4-52DB-42D0-BFA6-D8180F289239}" type="pres">
      <dgm:prSet presAssocID="{67B0113B-5080-4BB0-9B12-C307781B3D26}" presName="parentText" presStyleLbl="node1" presStyleIdx="3" presStyleCnt="4">
        <dgm:presLayoutVars>
          <dgm:chMax val="0"/>
          <dgm:bulletEnabled val="1"/>
        </dgm:presLayoutVars>
      </dgm:prSet>
      <dgm:spPr/>
    </dgm:pt>
  </dgm:ptLst>
  <dgm:cxnLst>
    <dgm:cxn modelId="{87D75D09-1937-4271-BAC0-8E47CDDA3592}" type="presOf" srcId="{1D4D721F-603C-4099-8152-C90AC625141E}" destId="{F7E1ED98-2AA8-4701-AC0E-73CEFF621E3E}" srcOrd="0" destOrd="0" presId="urn:microsoft.com/office/officeart/2005/8/layout/vList2"/>
    <dgm:cxn modelId="{868F6610-0C84-45BE-B830-3F44E2980996}" srcId="{89BFB6A9-4770-4496-AD2A-EC0C755AA5A8}" destId="{1D4D721F-603C-4099-8152-C90AC625141E}" srcOrd="2" destOrd="0" parTransId="{4ED9D3DD-63F5-47F7-A3D3-93CFA8E0D353}" sibTransId="{A03721B3-4BBF-435B-859D-BCE626A66FAC}"/>
    <dgm:cxn modelId="{EDE50749-D29E-4FE5-8F19-678C144EE0F0}" type="presOf" srcId="{B6648370-ED59-4BC9-908B-24D4DAAE5C26}" destId="{83FDC130-C249-453C-AC17-799CBE35FC09}" srcOrd="0" destOrd="2" presId="urn:microsoft.com/office/officeart/2005/8/layout/vList2"/>
    <dgm:cxn modelId="{960AA54A-2E26-463B-A15E-2DABFAE65B45}" srcId="{89BFB6A9-4770-4496-AD2A-EC0C755AA5A8}" destId="{8BE93378-14E9-40A9-8929-74567382D5B0}" srcOrd="1" destOrd="0" parTransId="{133095A3-54C6-46BE-9DC2-E326A4911701}" sibTransId="{CCB2EEAE-BB9F-42E0-AF6B-81A1DD0F52A3}"/>
    <dgm:cxn modelId="{81E7534E-4828-4234-9E59-A7BD433F4A3E}" type="presOf" srcId="{2EE84D31-762D-4535-B848-46FFCCA5DB1D}" destId="{83FDC130-C249-453C-AC17-799CBE35FC09}" srcOrd="0" destOrd="0" presId="urn:microsoft.com/office/officeart/2005/8/layout/vList2"/>
    <dgm:cxn modelId="{47C68570-E06A-4AB1-862F-B5C58883D5F7}" srcId="{8BE93378-14E9-40A9-8929-74567382D5B0}" destId="{E897EE53-B5EE-4757-8072-57DAF6E74F97}" srcOrd="1" destOrd="0" parTransId="{AEE3B9D6-EC4E-4A5F-8625-EA6B42F96FCC}" sibTransId="{24791276-E947-4253-9492-043B978F0A73}"/>
    <dgm:cxn modelId="{D103DC73-478C-46CD-8C11-63291D05CD75}" srcId="{8BE93378-14E9-40A9-8929-74567382D5B0}" destId="{2EE84D31-762D-4535-B848-46FFCCA5DB1D}" srcOrd="0" destOrd="0" parTransId="{5282BBB7-FECD-497B-A1B8-FD69ADBDD11C}" sibTransId="{48E58EE8-B42C-4249-BF01-DC53335712F7}"/>
    <dgm:cxn modelId="{3801C954-A0CA-467E-A179-57C4B1CEE197}" type="presOf" srcId="{89BFB6A9-4770-4496-AD2A-EC0C755AA5A8}" destId="{7F4FBB6B-2C54-4615-8D73-0B902554ECF8}" srcOrd="0" destOrd="0" presId="urn:microsoft.com/office/officeart/2005/8/layout/vList2"/>
    <dgm:cxn modelId="{9E119757-4A4B-4C41-AC10-B149B7E5303C}" type="presOf" srcId="{67B0113B-5080-4BB0-9B12-C307781B3D26}" destId="{05539FD4-52DB-42D0-BFA6-D8180F289239}" srcOrd="0" destOrd="0" presId="urn:microsoft.com/office/officeart/2005/8/layout/vList2"/>
    <dgm:cxn modelId="{E25B7488-3398-4D51-B568-9185D8A00E79}" srcId="{89BFB6A9-4770-4496-AD2A-EC0C755AA5A8}" destId="{67B0113B-5080-4BB0-9B12-C307781B3D26}" srcOrd="3" destOrd="0" parTransId="{1153DF69-7F80-4DF5-A56F-6C0BEFF44AB1}" sibTransId="{6E81D09E-9E42-4F12-97B0-F9060430AC53}"/>
    <dgm:cxn modelId="{15C38E94-9BEC-46B8-8C4C-18CE8839BB86}" srcId="{8BE93378-14E9-40A9-8929-74567382D5B0}" destId="{B6648370-ED59-4BC9-908B-24D4DAAE5C26}" srcOrd="2" destOrd="0" parTransId="{0C8C9B9B-64CB-4A7E-9951-06101AFC42F6}" sibTransId="{4CFE5226-8C79-459C-A26C-C87680420C1E}"/>
    <dgm:cxn modelId="{80F70297-19FC-4C0A-B883-AA9C29A78C94}" srcId="{89BFB6A9-4770-4496-AD2A-EC0C755AA5A8}" destId="{EE189AE4-3067-4E4B-90E7-75CC950F959B}" srcOrd="0" destOrd="0" parTransId="{AE4A1155-4C7C-4FEC-978D-1697FCD8003A}" sibTransId="{441388ED-5F59-454B-AEE9-E267991FD78B}"/>
    <dgm:cxn modelId="{704ED3AB-EA8F-4F98-8924-F91CA2E0ED14}" type="presOf" srcId="{EE189AE4-3067-4E4B-90E7-75CC950F959B}" destId="{096C0739-0485-4FA9-82AD-7A6DB53A8D5D}" srcOrd="0" destOrd="0" presId="urn:microsoft.com/office/officeart/2005/8/layout/vList2"/>
    <dgm:cxn modelId="{0F6592BB-55BA-4E94-94E3-1A18D4F4903F}" type="presOf" srcId="{8BE93378-14E9-40A9-8929-74567382D5B0}" destId="{B9019D84-96E3-4B10-9C0E-98C5FAAFB242}" srcOrd="0" destOrd="0" presId="urn:microsoft.com/office/officeart/2005/8/layout/vList2"/>
    <dgm:cxn modelId="{70233DDA-9AAF-4C7F-A947-C932EE0B7512}" type="presOf" srcId="{E897EE53-B5EE-4757-8072-57DAF6E74F97}" destId="{83FDC130-C249-453C-AC17-799CBE35FC09}" srcOrd="0" destOrd="1" presId="urn:microsoft.com/office/officeart/2005/8/layout/vList2"/>
    <dgm:cxn modelId="{A8044707-1E0D-43BB-BD88-6E4E518824D3}" type="presParOf" srcId="{7F4FBB6B-2C54-4615-8D73-0B902554ECF8}" destId="{096C0739-0485-4FA9-82AD-7A6DB53A8D5D}" srcOrd="0" destOrd="0" presId="urn:microsoft.com/office/officeart/2005/8/layout/vList2"/>
    <dgm:cxn modelId="{C8BF17AB-6C8A-4966-BCA1-70E37DAEC6A5}" type="presParOf" srcId="{7F4FBB6B-2C54-4615-8D73-0B902554ECF8}" destId="{0C22245F-CB7D-4187-922C-BF79AA92CE12}" srcOrd="1" destOrd="0" presId="urn:microsoft.com/office/officeart/2005/8/layout/vList2"/>
    <dgm:cxn modelId="{E0D24070-7F16-4F21-A274-22F52F694A63}" type="presParOf" srcId="{7F4FBB6B-2C54-4615-8D73-0B902554ECF8}" destId="{B9019D84-96E3-4B10-9C0E-98C5FAAFB242}" srcOrd="2" destOrd="0" presId="urn:microsoft.com/office/officeart/2005/8/layout/vList2"/>
    <dgm:cxn modelId="{87A47CE8-FED4-43A6-AA39-163EA77F41D3}" type="presParOf" srcId="{7F4FBB6B-2C54-4615-8D73-0B902554ECF8}" destId="{83FDC130-C249-453C-AC17-799CBE35FC09}" srcOrd="3" destOrd="0" presId="urn:microsoft.com/office/officeart/2005/8/layout/vList2"/>
    <dgm:cxn modelId="{443A1D33-D9E2-42EA-A210-4A9788A540D0}" type="presParOf" srcId="{7F4FBB6B-2C54-4615-8D73-0B902554ECF8}" destId="{F7E1ED98-2AA8-4701-AC0E-73CEFF621E3E}" srcOrd="4" destOrd="0" presId="urn:microsoft.com/office/officeart/2005/8/layout/vList2"/>
    <dgm:cxn modelId="{9B5E1108-4363-4521-A0C8-64C47F865878}" type="presParOf" srcId="{7F4FBB6B-2C54-4615-8D73-0B902554ECF8}" destId="{ED23CC50-AC86-4285-9E81-DDC5DD0151E7}" srcOrd="5" destOrd="0" presId="urn:microsoft.com/office/officeart/2005/8/layout/vList2"/>
    <dgm:cxn modelId="{4B5D4783-7FDA-4C81-8627-9A6047143FEC}" type="presParOf" srcId="{7F4FBB6B-2C54-4615-8D73-0B902554ECF8}" destId="{05539FD4-52DB-42D0-BFA6-D8180F28923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5EDEF2-F948-4162-8691-939B90C35920}" type="doc">
      <dgm:prSet loTypeId="urn:microsoft.com/office/officeart/2016/7/layout/LinearBlockProcessNumbered" loCatId="process" qsTypeId="urn:microsoft.com/office/officeart/2005/8/quickstyle/simple4" qsCatId="simple" csTypeId="urn:microsoft.com/office/officeart/2005/8/colors/accent6_2" csCatId="accent6"/>
      <dgm:spPr/>
      <dgm:t>
        <a:bodyPr/>
        <a:lstStyle/>
        <a:p>
          <a:endParaRPr lang="en-US"/>
        </a:p>
      </dgm:t>
    </dgm:pt>
    <dgm:pt modelId="{59E7BC4D-C0CB-4031-AD4F-EF32FD0E9158}">
      <dgm:prSet/>
      <dgm:spPr/>
      <dgm:t>
        <a:bodyPr/>
        <a:lstStyle/>
        <a:p>
          <a:r>
            <a:rPr lang="en-US"/>
            <a:t>Housing Trust Fund (HTF) funded properties have a 30-year Affordability Period.</a:t>
          </a:r>
        </a:p>
      </dgm:t>
    </dgm:pt>
    <dgm:pt modelId="{9FCCD71C-12C3-4C30-9154-1B4CC72C3C50}" type="parTrans" cxnId="{E28A8164-44C8-4156-8A48-C69871173449}">
      <dgm:prSet/>
      <dgm:spPr/>
      <dgm:t>
        <a:bodyPr/>
        <a:lstStyle/>
        <a:p>
          <a:endParaRPr lang="en-US"/>
        </a:p>
      </dgm:t>
    </dgm:pt>
    <dgm:pt modelId="{CB9661A2-000F-4FBE-83D4-23D0ECE0FF55}" type="sibTrans" cxnId="{E28A8164-44C8-4156-8A48-C69871173449}">
      <dgm:prSet phldrT="01"/>
      <dgm:spPr/>
      <dgm:t>
        <a:bodyPr/>
        <a:lstStyle/>
        <a:p>
          <a:r>
            <a:rPr lang="en-US"/>
            <a:t>01</a:t>
          </a:r>
        </a:p>
      </dgm:t>
    </dgm:pt>
    <dgm:pt modelId="{CA089540-BF75-4DC9-A3E4-89F3D4F0F877}">
      <dgm:prSet/>
      <dgm:spPr/>
      <dgm:t>
        <a:bodyPr/>
        <a:lstStyle/>
        <a:p>
          <a:r>
            <a:rPr lang="en-US"/>
            <a:t>An on-site inspection will occur once every three years.</a:t>
          </a:r>
        </a:p>
      </dgm:t>
    </dgm:pt>
    <dgm:pt modelId="{17877515-0C09-4C61-BB70-25879D150DC2}" type="parTrans" cxnId="{6069F762-B54A-454C-B5B1-A78B9F792A9D}">
      <dgm:prSet/>
      <dgm:spPr/>
      <dgm:t>
        <a:bodyPr/>
        <a:lstStyle/>
        <a:p>
          <a:endParaRPr lang="en-US"/>
        </a:p>
      </dgm:t>
    </dgm:pt>
    <dgm:pt modelId="{0DB0D29A-4332-4DCC-A0E6-0158C5A4FE69}" type="sibTrans" cxnId="{6069F762-B54A-454C-B5B1-A78B9F792A9D}">
      <dgm:prSet phldrT="02"/>
      <dgm:spPr/>
      <dgm:t>
        <a:bodyPr/>
        <a:lstStyle/>
        <a:p>
          <a:r>
            <a:rPr lang="en-US"/>
            <a:t>02</a:t>
          </a:r>
        </a:p>
      </dgm:t>
    </dgm:pt>
    <dgm:pt modelId="{00F54122-EB97-44BF-B10B-2D14B56EE04F}">
      <dgm:prSet/>
      <dgm:spPr/>
      <dgm:t>
        <a:bodyPr/>
        <a:lstStyle/>
        <a:p>
          <a:r>
            <a:rPr lang="en-US"/>
            <a:t>The Project must have a HTF Affirmative Marketing Plan.</a:t>
          </a:r>
        </a:p>
      </dgm:t>
    </dgm:pt>
    <dgm:pt modelId="{39244B16-2DC7-4CBB-A03A-FF7BB878237D}" type="parTrans" cxnId="{881860B4-2C12-4B02-ACB4-F1BA3F4335F2}">
      <dgm:prSet/>
      <dgm:spPr/>
      <dgm:t>
        <a:bodyPr/>
        <a:lstStyle/>
        <a:p>
          <a:endParaRPr lang="en-US"/>
        </a:p>
      </dgm:t>
    </dgm:pt>
    <dgm:pt modelId="{4D7A2005-C317-4973-8073-4C2BA9AFA9F2}" type="sibTrans" cxnId="{881860B4-2C12-4B02-ACB4-F1BA3F4335F2}">
      <dgm:prSet phldrT="03"/>
      <dgm:spPr/>
      <dgm:t>
        <a:bodyPr/>
        <a:lstStyle/>
        <a:p>
          <a:r>
            <a:rPr lang="en-US"/>
            <a:t>03</a:t>
          </a:r>
        </a:p>
      </dgm:t>
    </dgm:pt>
    <dgm:pt modelId="{D121A006-A7D0-4203-872D-5A94D5DF77E2}">
      <dgm:prSet/>
      <dgm:spPr/>
      <dgm:t>
        <a:bodyPr/>
        <a:lstStyle/>
        <a:p>
          <a:r>
            <a:rPr lang="en-US"/>
            <a:t>Components of Gross Rent are the following:</a:t>
          </a:r>
        </a:p>
      </dgm:t>
    </dgm:pt>
    <dgm:pt modelId="{E1C12096-96A6-489C-A872-90677C63FE98}" type="parTrans" cxnId="{5C5902FB-FD02-4679-AC3B-296D23D91F40}">
      <dgm:prSet/>
      <dgm:spPr/>
      <dgm:t>
        <a:bodyPr/>
        <a:lstStyle/>
        <a:p>
          <a:endParaRPr lang="en-US"/>
        </a:p>
      </dgm:t>
    </dgm:pt>
    <dgm:pt modelId="{52064AB2-3D8A-47BA-AD24-24D798357DBE}" type="sibTrans" cxnId="{5C5902FB-FD02-4679-AC3B-296D23D91F40}">
      <dgm:prSet phldrT="04"/>
      <dgm:spPr/>
      <dgm:t>
        <a:bodyPr/>
        <a:lstStyle/>
        <a:p>
          <a:r>
            <a:rPr lang="en-US"/>
            <a:t>04</a:t>
          </a:r>
        </a:p>
      </dgm:t>
    </dgm:pt>
    <dgm:pt modelId="{54CAADD8-CBB9-46A1-AC34-A5167D3DC36C}">
      <dgm:prSet/>
      <dgm:spPr/>
      <dgm:t>
        <a:bodyPr/>
        <a:lstStyle/>
        <a:p>
          <a:r>
            <a:rPr lang="en-US"/>
            <a:t>Tenant Paid Rent</a:t>
          </a:r>
        </a:p>
      </dgm:t>
    </dgm:pt>
    <dgm:pt modelId="{3DFB06C1-6CC4-4AFD-816E-02009911C25D}" type="parTrans" cxnId="{5B2CC0B6-DAB7-4F6E-832E-36A1A947A4AB}">
      <dgm:prSet/>
      <dgm:spPr/>
      <dgm:t>
        <a:bodyPr/>
        <a:lstStyle/>
        <a:p>
          <a:endParaRPr lang="en-US"/>
        </a:p>
      </dgm:t>
    </dgm:pt>
    <dgm:pt modelId="{6B5E6E87-D9A4-4C22-B707-A497089F0CAF}" type="sibTrans" cxnId="{5B2CC0B6-DAB7-4F6E-832E-36A1A947A4AB}">
      <dgm:prSet/>
      <dgm:spPr/>
      <dgm:t>
        <a:bodyPr/>
        <a:lstStyle/>
        <a:p>
          <a:endParaRPr lang="en-US"/>
        </a:p>
      </dgm:t>
    </dgm:pt>
    <dgm:pt modelId="{4A2D47EB-D878-4B74-B4D9-F1D426680C68}">
      <dgm:prSet/>
      <dgm:spPr/>
      <dgm:t>
        <a:bodyPr/>
        <a:lstStyle/>
        <a:p>
          <a:r>
            <a:rPr lang="en-US"/>
            <a:t>Utility Allowance</a:t>
          </a:r>
        </a:p>
      </dgm:t>
    </dgm:pt>
    <dgm:pt modelId="{B590C464-E51E-433F-A911-FA6ABE7BD222}" type="parTrans" cxnId="{736819C4-BCBC-427A-9259-EC12AC5BD51D}">
      <dgm:prSet/>
      <dgm:spPr/>
      <dgm:t>
        <a:bodyPr/>
        <a:lstStyle/>
        <a:p>
          <a:endParaRPr lang="en-US"/>
        </a:p>
      </dgm:t>
    </dgm:pt>
    <dgm:pt modelId="{AC7CFC06-4A0E-492D-ADF5-0903E41E76AD}" type="sibTrans" cxnId="{736819C4-BCBC-427A-9259-EC12AC5BD51D}">
      <dgm:prSet/>
      <dgm:spPr/>
      <dgm:t>
        <a:bodyPr/>
        <a:lstStyle/>
        <a:p>
          <a:endParaRPr lang="en-US"/>
        </a:p>
      </dgm:t>
    </dgm:pt>
    <dgm:pt modelId="{6641AD07-314E-4C18-B67B-5C7034067DAC}" type="pres">
      <dgm:prSet presAssocID="{8C5EDEF2-F948-4162-8691-939B90C35920}" presName="Name0" presStyleCnt="0">
        <dgm:presLayoutVars>
          <dgm:animLvl val="lvl"/>
          <dgm:resizeHandles val="exact"/>
        </dgm:presLayoutVars>
      </dgm:prSet>
      <dgm:spPr/>
    </dgm:pt>
    <dgm:pt modelId="{E47EBCFA-ABCE-4ED3-8A58-55790DD45FAB}" type="pres">
      <dgm:prSet presAssocID="{59E7BC4D-C0CB-4031-AD4F-EF32FD0E9158}" presName="compositeNode" presStyleCnt="0">
        <dgm:presLayoutVars>
          <dgm:bulletEnabled val="1"/>
        </dgm:presLayoutVars>
      </dgm:prSet>
      <dgm:spPr/>
    </dgm:pt>
    <dgm:pt modelId="{C4F707E1-D698-42D0-9201-177F9089C6D8}" type="pres">
      <dgm:prSet presAssocID="{59E7BC4D-C0CB-4031-AD4F-EF32FD0E9158}" presName="bgRect" presStyleLbl="alignNode1" presStyleIdx="0" presStyleCnt="4"/>
      <dgm:spPr/>
    </dgm:pt>
    <dgm:pt modelId="{0ADE405F-3D04-4EB4-B2DB-EFF24C1B9835}" type="pres">
      <dgm:prSet presAssocID="{CB9661A2-000F-4FBE-83D4-23D0ECE0FF55}" presName="sibTransNodeRect" presStyleLbl="alignNode1" presStyleIdx="0" presStyleCnt="4">
        <dgm:presLayoutVars>
          <dgm:chMax val="0"/>
          <dgm:bulletEnabled val="1"/>
        </dgm:presLayoutVars>
      </dgm:prSet>
      <dgm:spPr/>
    </dgm:pt>
    <dgm:pt modelId="{2CDC9698-4D0F-4B28-B4AD-F813ACBECB4E}" type="pres">
      <dgm:prSet presAssocID="{59E7BC4D-C0CB-4031-AD4F-EF32FD0E9158}" presName="nodeRect" presStyleLbl="alignNode1" presStyleIdx="0" presStyleCnt="4">
        <dgm:presLayoutVars>
          <dgm:bulletEnabled val="1"/>
        </dgm:presLayoutVars>
      </dgm:prSet>
      <dgm:spPr/>
    </dgm:pt>
    <dgm:pt modelId="{D3FE3BEA-5EB8-4E99-8682-BC34E5E15670}" type="pres">
      <dgm:prSet presAssocID="{CB9661A2-000F-4FBE-83D4-23D0ECE0FF55}" presName="sibTrans" presStyleCnt="0"/>
      <dgm:spPr/>
    </dgm:pt>
    <dgm:pt modelId="{A2CA8C8A-BACA-4816-89D8-7794B4B251FC}" type="pres">
      <dgm:prSet presAssocID="{CA089540-BF75-4DC9-A3E4-89F3D4F0F877}" presName="compositeNode" presStyleCnt="0">
        <dgm:presLayoutVars>
          <dgm:bulletEnabled val="1"/>
        </dgm:presLayoutVars>
      </dgm:prSet>
      <dgm:spPr/>
    </dgm:pt>
    <dgm:pt modelId="{AC94801B-BCEC-4518-B909-3B5CC8E70271}" type="pres">
      <dgm:prSet presAssocID="{CA089540-BF75-4DC9-A3E4-89F3D4F0F877}" presName="bgRect" presStyleLbl="alignNode1" presStyleIdx="1" presStyleCnt="4"/>
      <dgm:spPr/>
    </dgm:pt>
    <dgm:pt modelId="{2926FEE2-3BB1-4951-BE0E-1BB26902FF17}" type="pres">
      <dgm:prSet presAssocID="{0DB0D29A-4332-4DCC-A0E6-0158C5A4FE69}" presName="sibTransNodeRect" presStyleLbl="alignNode1" presStyleIdx="1" presStyleCnt="4">
        <dgm:presLayoutVars>
          <dgm:chMax val="0"/>
          <dgm:bulletEnabled val="1"/>
        </dgm:presLayoutVars>
      </dgm:prSet>
      <dgm:spPr/>
    </dgm:pt>
    <dgm:pt modelId="{1D457D53-1B2B-419D-B5CB-E742F9BE05A5}" type="pres">
      <dgm:prSet presAssocID="{CA089540-BF75-4DC9-A3E4-89F3D4F0F877}" presName="nodeRect" presStyleLbl="alignNode1" presStyleIdx="1" presStyleCnt="4">
        <dgm:presLayoutVars>
          <dgm:bulletEnabled val="1"/>
        </dgm:presLayoutVars>
      </dgm:prSet>
      <dgm:spPr/>
    </dgm:pt>
    <dgm:pt modelId="{9FD9D66B-74D6-4DEE-BA21-9788353F9F25}" type="pres">
      <dgm:prSet presAssocID="{0DB0D29A-4332-4DCC-A0E6-0158C5A4FE69}" presName="sibTrans" presStyleCnt="0"/>
      <dgm:spPr/>
    </dgm:pt>
    <dgm:pt modelId="{B31C7935-C23D-4818-8C8C-328D2C61E1E4}" type="pres">
      <dgm:prSet presAssocID="{00F54122-EB97-44BF-B10B-2D14B56EE04F}" presName="compositeNode" presStyleCnt="0">
        <dgm:presLayoutVars>
          <dgm:bulletEnabled val="1"/>
        </dgm:presLayoutVars>
      </dgm:prSet>
      <dgm:spPr/>
    </dgm:pt>
    <dgm:pt modelId="{B48944E3-6209-4C51-A0E5-37E97C66762D}" type="pres">
      <dgm:prSet presAssocID="{00F54122-EB97-44BF-B10B-2D14B56EE04F}" presName="bgRect" presStyleLbl="alignNode1" presStyleIdx="2" presStyleCnt="4"/>
      <dgm:spPr/>
    </dgm:pt>
    <dgm:pt modelId="{3E8A78BD-746D-483D-B2FC-577BBF0C9B04}" type="pres">
      <dgm:prSet presAssocID="{4D7A2005-C317-4973-8073-4C2BA9AFA9F2}" presName="sibTransNodeRect" presStyleLbl="alignNode1" presStyleIdx="2" presStyleCnt="4">
        <dgm:presLayoutVars>
          <dgm:chMax val="0"/>
          <dgm:bulletEnabled val="1"/>
        </dgm:presLayoutVars>
      </dgm:prSet>
      <dgm:spPr/>
    </dgm:pt>
    <dgm:pt modelId="{BA16D81D-FB16-45C5-8CAB-B70984D541B2}" type="pres">
      <dgm:prSet presAssocID="{00F54122-EB97-44BF-B10B-2D14B56EE04F}" presName="nodeRect" presStyleLbl="alignNode1" presStyleIdx="2" presStyleCnt="4">
        <dgm:presLayoutVars>
          <dgm:bulletEnabled val="1"/>
        </dgm:presLayoutVars>
      </dgm:prSet>
      <dgm:spPr/>
    </dgm:pt>
    <dgm:pt modelId="{C1A73045-1738-4C22-A2B1-C9A1D93CF3CB}" type="pres">
      <dgm:prSet presAssocID="{4D7A2005-C317-4973-8073-4C2BA9AFA9F2}" presName="sibTrans" presStyleCnt="0"/>
      <dgm:spPr/>
    </dgm:pt>
    <dgm:pt modelId="{3C0EC398-4C75-4DDF-AA71-92E94E1C4F27}" type="pres">
      <dgm:prSet presAssocID="{D121A006-A7D0-4203-872D-5A94D5DF77E2}" presName="compositeNode" presStyleCnt="0">
        <dgm:presLayoutVars>
          <dgm:bulletEnabled val="1"/>
        </dgm:presLayoutVars>
      </dgm:prSet>
      <dgm:spPr/>
    </dgm:pt>
    <dgm:pt modelId="{413202B3-2580-4773-ABFD-E605D5145AC4}" type="pres">
      <dgm:prSet presAssocID="{D121A006-A7D0-4203-872D-5A94D5DF77E2}" presName="bgRect" presStyleLbl="alignNode1" presStyleIdx="3" presStyleCnt="4"/>
      <dgm:spPr/>
    </dgm:pt>
    <dgm:pt modelId="{DD69FCE5-7BDB-4CD8-9B2F-59E4EE2414B9}" type="pres">
      <dgm:prSet presAssocID="{52064AB2-3D8A-47BA-AD24-24D798357DBE}" presName="sibTransNodeRect" presStyleLbl="alignNode1" presStyleIdx="3" presStyleCnt="4">
        <dgm:presLayoutVars>
          <dgm:chMax val="0"/>
          <dgm:bulletEnabled val="1"/>
        </dgm:presLayoutVars>
      </dgm:prSet>
      <dgm:spPr/>
    </dgm:pt>
    <dgm:pt modelId="{6C64CF54-7A2D-4602-8839-4628157DFECC}" type="pres">
      <dgm:prSet presAssocID="{D121A006-A7D0-4203-872D-5A94D5DF77E2}" presName="nodeRect" presStyleLbl="alignNode1" presStyleIdx="3" presStyleCnt="4">
        <dgm:presLayoutVars>
          <dgm:bulletEnabled val="1"/>
        </dgm:presLayoutVars>
      </dgm:prSet>
      <dgm:spPr/>
    </dgm:pt>
  </dgm:ptLst>
  <dgm:cxnLst>
    <dgm:cxn modelId="{3FE16F04-EA10-4820-9847-AF3DEEE80752}" type="presOf" srcId="{00F54122-EB97-44BF-B10B-2D14B56EE04F}" destId="{B48944E3-6209-4C51-A0E5-37E97C66762D}" srcOrd="0" destOrd="0" presId="urn:microsoft.com/office/officeart/2016/7/layout/LinearBlockProcessNumbered"/>
    <dgm:cxn modelId="{8E2C8C17-6E9E-41C1-8B6E-C39713813B96}" type="presOf" srcId="{D121A006-A7D0-4203-872D-5A94D5DF77E2}" destId="{6C64CF54-7A2D-4602-8839-4628157DFECC}" srcOrd="1" destOrd="0" presId="urn:microsoft.com/office/officeart/2016/7/layout/LinearBlockProcessNumbered"/>
    <dgm:cxn modelId="{71D60625-060C-4473-A1EF-1E8652000126}" type="presOf" srcId="{59E7BC4D-C0CB-4031-AD4F-EF32FD0E9158}" destId="{C4F707E1-D698-42D0-9201-177F9089C6D8}" srcOrd="0" destOrd="0" presId="urn:microsoft.com/office/officeart/2016/7/layout/LinearBlockProcessNumbered"/>
    <dgm:cxn modelId="{4748FF27-EB9C-4616-AE72-573F97FDABEA}" type="presOf" srcId="{52064AB2-3D8A-47BA-AD24-24D798357DBE}" destId="{DD69FCE5-7BDB-4CD8-9B2F-59E4EE2414B9}" srcOrd="0" destOrd="0" presId="urn:microsoft.com/office/officeart/2016/7/layout/LinearBlockProcessNumbered"/>
    <dgm:cxn modelId="{6069F762-B54A-454C-B5B1-A78B9F792A9D}" srcId="{8C5EDEF2-F948-4162-8691-939B90C35920}" destId="{CA089540-BF75-4DC9-A3E4-89F3D4F0F877}" srcOrd="1" destOrd="0" parTransId="{17877515-0C09-4C61-BB70-25879D150DC2}" sibTransId="{0DB0D29A-4332-4DCC-A0E6-0158C5A4FE69}"/>
    <dgm:cxn modelId="{E28A8164-44C8-4156-8A48-C69871173449}" srcId="{8C5EDEF2-F948-4162-8691-939B90C35920}" destId="{59E7BC4D-C0CB-4031-AD4F-EF32FD0E9158}" srcOrd="0" destOrd="0" parTransId="{9FCCD71C-12C3-4C30-9154-1B4CC72C3C50}" sibTransId="{CB9661A2-000F-4FBE-83D4-23D0ECE0FF55}"/>
    <dgm:cxn modelId="{3EA4D866-DD4E-4D76-B101-869029C382BA}" type="presOf" srcId="{4D7A2005-C317-4973-8073-4C2BA9AFA9F2}" destId="{3E8A78BD-746D-483D-B2FC-577BBF0C9B04}" srcOrd="0" destOrd="0" presId="urn:microsoft.com/office/officeart/2016/7/layout/LinearBlockProcessNumbered"/>
    <dgm:cxn modelId="{9D2C0C76-98C8-459E-B309-6F41FC0C307A}" type="presOf" srcId="{8C5EDEF2-F948-4162-8691-939B90C35920}" destId="{6641AD07-314E-4C18-B67B-5C7034067DAC}" srcOrd="0" destOrd="0" presId="urn:microsoft.com/office/officeart/2016/7/layout/LinearBlockProcessNumbered"/>
    <dgm:cxn modelId="{9C784877-2670-4B8C-BB61-359DB6F49CCF}" type="presOf" srcId="{4A2D47EB-D878-4B74-B4D9-F1D426680C68}" destId="{6C64CF54-7A2D-4602-8839-4628157DFECC}" srcOrd="0" destOrd="2" presId="urn:microsoft.com/office/officeart/2016/7/layout/LinearBlockProcessNumbered"/>
    <dgm:cxn modelId="{A7ABE083-174A-46FC-8437-A6414757D55D}" type="presOf" srcId="{00F54122-EB97-44BF-B10B-2D14B56EE04F}" destId="{BA16D81D-FB16-45C5-8CAB-B70984D541B2}" srcOrd="1" destOrd="0" presId="urn:microsoft.com/office/officeart/2016/7/layout/LinearBlockProcessNumbered"/>
    <dgm:cxn modelId="{F271048D-E0B1-446E-A55C-2E395151E444}" type="presOf" srcId="{59E7BC4D-C0CB-4031-AD4F-EF32FD0E9158}" destId="{2CDC9698-4D0F-4B28-B4AD-F813ACBECB4E}" srcOrd="1" destOrd="0" presId="urn:microsoft.com/office/officeart/2016/7/layout/LinearBlockProcessNumbered"/>
    <dgm:cxn modelId="{423BD19B-18AA-415C-BD46-63F44F43B312}" type="presOf" srcId="{CB9661A2-000F-4FBE-83D4-23D0ECE0FF55}" destId="{0ADE405F-3D04-4EB4-B2DB-EFF24C1B9835}" srcOrd="0" destOrd="0" presId="urn:microsoft.com/office/officeart/2016/7/layout/LinearBlockProcessNumbered"/>
    <dgm:cxn modelId="{881860B4-2C12-4B02-ACB4-F1BA3F4335F2}" srcId="{8C5EDEF2-F948-4162-8691-939B90C35920}" destId="{00F54122-EB97-44BF-B10B-2D14B56EE04F}" srcOrd="2" destOrd="0" parTransId="{39244B16-2DC7-4CBB-A03A-FF7BB878237D}" sibTransId="{4D7A2005-C317-4973-8073-4C2BA9AFA9F2}"/>
    <dgm:cxn modelId="{5B2CC0B6-DAB7-4F6E-832E-36A1A947A4AB}" srcId="{D121A006-A7D0-4203-872D-5A94D5DF77E2}" destId="{54CAADD8-CBB9-46A1-AC34-A5167D3DC36C}" srcOrd="0" destOrd="0" parTransId="{3DFB06C1-6CC4-4AFD-816E-02009911C25D}" sibTransId="{6B5E6E87-D9A4-4C22-B707-A497089F0CAF}"/>
    <dgm:cxn modelId="{87BE42BC-EB22-4CFA-A296-0BD09238D4E2}" type="presOf" srcId="{54CAADD8-CBB9-46A1-AC34-A5167D3DC36C}" destId="{6C64CF54-7A2D-4602-8839-4628157DFECC}" srcOrd="0" destOrd="1" presId="urn:microsoft.com/office/officeart/2016/7/layout/LinearBlockProcessNumbered"/>
    <dgm:cxn modelId="{736819C4-BCBC-427A-9259-EC12AC5BD51D}" srcId="{D121A006-A7D0-4203-872D-5A94D5DF77E2}" destId="{4A2D47EB-D878-4B74-B4D9-F1D426680C68}" srcOrd="1" destOrd="0" parTransId="{B590C464-E51E-433F-A911-FA6ABE7BD222}" sibTransId="{AC7CFC06-4A0E-492D-ADF5-0903E41E76AD}"/>
    <dgm:cxn modelId="{6D6918D2-270C-4935-9223-96BBAAAD8C4C}" type="presOf" srcId="{CA089540-BF75-4DC9-A3E4-89F3D4F0F877}" destId="{1D457D53-1B2B-419D-B5CB-E742F9BE05A5}" srcOrd="1" destOrd="0" presId="urn:microsoft.com/office/officeart/2016/7/layout/LinearBlockProcessNumbered"/>
    <dgm:cxn modelId="{344C10D5-F051-4E7C-A571-B004E01E0482}" type="presOf" srcId="{0DB0D29A-4332-4DCC-A0E6-0158C5A4FE69}" destId="{2926FEE2-3BB1-4951-BE0E-1BB26902FF17}" srcOrd="0" destOrd="0" presId="urn:microsoft.com/office/officeart/2016/7/layout/LinearBlockProcessNumbered"/>
    <dgm:cxn modelId="{AA91C3DE-BAB2-4559-A45B-56C246B1C1D2}" type="presOf" srcId="{CA089540-BF75-4DC9-A3E4-89F3D4F0F877}" destId="{AC94801B-BCEC-4518-B909-3B5CC8E70271}" srcOrd="0" destOrd="0" presId="urn:microsoft.com/office/officeart/2016/7/layout/LinearBlockProcessNumbered"/>
    <dgm:cxn modelId="{5C5902FB-FD02-4679-AC3B-296D23D91F40}" srcId="{8C5EDEF2-F948-4162-8691-939B90C35920}" destId="{D121A006-A7D0-4203-872D-5A94D5DF77E2}" srcOrd="3" destOrd="0" parTransId="{E1C12096-96A6-489C-A872-90677C63FE98}" sibTransId="{52064AB2-3D8A-47BA-AD24-24D798357DBE}"/>
    <dgm:cxn modelId="{BF096FFF-E447-4FF9-9541-CB00F7A95EB1}" type="presOf" srcId="{D121A006-A7D0-4203-872D-5A94D5DF77E2}" destId="{413202B3-2580-4773-ABFD-E605D5145AC4}" srcOrd="0" destOrd="0" presId="urn:microsoft.com/office/officeart/2016/7/layout/LinearBlockProcessNumbered"/>
    <dgm:cxn modelId="{2F82D4D7-4158-424F-B8A9-D938B88B29AD}" type="presParOf" srcId="{6641AD07-314E-4C18-B67B-5C7034067DAC}" destId="{E47EBCFA-ABCE-4ED3-8A58-55790DD45FAB}" srcOrd="0" destOrd="0" presId="urn:microsoft.com/office/officeart/2016/7/layout/LinearBlockProcessNumbered"/>
    <dgm:cxn modelId="{8AE4C490-071C-4AED-B786-863A161F2E3A}" type="presParOf" srcId="{E47EBCFA-ABCE-4ED3-8A58-55790DD45FAB}" destId="{C4F707E1-D698-42D0-9201-177F9089C6D8}" srcOrd="0" destOrd="0" presId="urn:microsoft.com/office/officeart/2016/7/layout/LinearBlockProcessNumbered"/>
    <dgm:cxn modelId="{A753AB9D-FE94-4DB6-8BC0-7464710509EC}" type="presParOf" srcId="{E47EBCFA-ABCE-4ED3-8A58-55790DD45FAB}" destId="{0ADE405F-3D04-4EB4-B2DB-EFF24C1B9835}" srcOrd="1" destOrd="0" presId="urn:microsoft.com/office/officeart/2016/7/layout/LinearBlockProcessNumbered"/>
    <dgm:cxn modelId="{0013EE2A-9304-438B-B7CB-C208F92DC43D}" type="presParOf" srcId="{E47EBCFA-ABCE-4ED3-8A58-55790DD45FAB}" destId="{2CDC9698-4D0F-4B28-B4AD-F813ACBECB4E}" srcOrd="2" destOrd="0" presId="urn:microsoft.com/office/officeart/2016/7/layout/LinearBlockProcessNumbered"/>
    <dgm:cxn modelId="{9D71027F-70F1-4839-A79E-0162A7518D44}" type="presParOf" srcId="{6641AD07-314E-4C18-B67B-5C7034067DAC}" destId="{D3FE3BEA-5EB8-4E99-8682-BC34E5E15670}" srcOrd="1" destOrd="0" presId="urn:microsoft.com/office/officeart/2016/7/layout/LinearBlockProcessNumbered"/>
    <dgm:cxn modelId="{E1E99094-8D08-491C-9F91-2DD10E43A688}" type="presParOf" srcId="{6641AD07-314E-4C18-B67B-5C7034067DAC}" destId="{A2CA8C8A-BACA-4816-89D8-7794B4B251FC}" srcOrd="2" destOrd="0" presId="urn:microsoft.com/office/officeart/2016/7/layout/LinearBlockProcessNumbered"/>
    <dgm:cxn modelId="{D7E415B4-15BD-4C41-A068-7BEB8119ACE9}" type="presParOf" srcId="{A2CA8C8A-BACA-4816-89D8-7794B4B251FC}" destId="{AC94801B-BCEC-4518-B909-3B5CC8E70271}" srcOrd="0" destOrd="0" presId="urn:microsoft.com/office/officeart/2016/7/layout/LinearBlockProcessNumbered"/>
    <dgm:cxn modelId="{782E2136-720F-4207-B92D-AB4BF970998B}" type="presParOf" srcId="{A2CA8C8A-BACA-4816-89D8-7794B4B251FC}" destId="{2926FEE2-3BB1-4951-BE0E-1BB26902FF17}" srcOrd="1" destOrd="0" presId="urn:microsoft.com/office/officeart/2016/7/layout/LinearBlockProcessNumbered"/>
    <dgm:cxn modelId="{FE0B17CF-F575-46E6-B47B-89AEE280EFC0}" type="presParOf" srcId="{A2CA8C8A-BACA-4816-89D8-7794B4B251FC}" destId="{1D457D53-1B2B-419D-B5CB-E742F9BE05A5}" srcOrd="2" destOrd="0" presId="urn:microsoft.com/office/officeart/2016/7/layout/LinearBlockProcessNumbered"/>
    <dgm:cxn modelId="{857CEE0C-7694-4AE0-97AC-0376C0290246}" type="presParOf" srcId="{6641AD07-314E-4C18-B67B-5C7034067DAC}" destId="{9FD9D66B-74D6-4DEE-BA21-9788353F9F25}" srcOrd="3" destOrd="0" presId="urn:microsoft.com/office/officeart/2016/7/layout/LinearBlockProcessNumbered"/>
    <dgm:cxn modelId="{9D5046D2-6CD4-4608-9DB1-A5907E112907}" type="presParOf" srcId="{6641AD07-314E-4C18-B67B-5C7034067DAC}" destId="{B31C7935-C23D-4818-8C8C-328D2C61E1E4}" srcOrd="4" destOrd="0" presId="urn:microsoft.com/office/officeart/2016/7/layout/LinearBlockProcessNumbered"/>
    <dgm:cxn modelId="{60FEF7B9-8064-4FBD-BDF8-02042C36CB74}" type="presParOf" srcId="{B31C7935-C23D-4818-8C8C-328D2C61E1E4}" destId="{B48944E3-6209-4C51-A0E5-37E97C66762D}" srcOrd="0" destOrd="0" presId="urn:microsoft.com/office/officeart/2016/7/layout/LinearBlockProcessNumbered"/>
    <dgm:cxn modelId="{B59B42F3-DC78-4508-9CF5-6D665892D12C}" type="presParOf" srcId="{B31C7935-C23D-4818-8C8C-328D2C61E1E4}" destId="{3E8A78BD-746D-483D-B2FC-577BBF0C9B04}" srcOrd="1" destOrd="0" presId="urn:microsoft.com/office/officeart/2016/7/layout/LinearBlockProcessNumbered"/>
    <dgm:cxn modelId="{431BB031-7CBE-495D-85A7-11CC1606096D}" type="presParOf" srcId="{B31C7935-C23D-4818-8C8C-328D2C61E1E4}" destId="{BA16D81D-FB16-45C5-8CAB-B70984D541B2}" srcOrd="2" destOrd="0" presId="urn:microsoft.com/office/officeart/2016/7/layout/LinearBlockProcessNumbered"/>
    <dgm:cxn modelId="{826EE7A5-DF2C-4542-BC58-2ED44DCCECA4}" type="presParOf" srcId="{6641AD07-314E-4C18-B67B-5C7034067DAC}" destId="{C1A73045-1738-4C22-A2B1-C9A1D93CF3CB}" srcOrd="5" destOrd="0" presId="urn:microsoft.com/office/officeart/2016/7/layout/LinearBlockProcessNumbered"/>
    <dgm:cxn modelId="{FDA38CFA-2045-4DC2-918F-E07C4F96F5CD}" type="presParOf" srcId="{6641AD07-314E-4C18-B67B-5C7034067DAC}" destId="{3C0EC398-4C75-4DDF-AA71-92E94E1C4F27}" srcOrd="6" destOrd="0" presId="urn:microsoft.com/office/officeart/2016/7/layout/LinearBlockProcessNumbered"/>
    <dgm:cxn modelId="{E857C827-9321-4708-9FE9-81600676B9BA}" type="presParOf" srcId="{3C0EC398-4C75-4DDF-AA71-92E94E1C4F27}" destId="{413202B3-2580-4773-ABFD-E605D5145AC4}" srcOrd="0" destOrd="0" presId="urn:microsoft.com/office/officeart/2016/7/layout/LinearBlockProcessNumbered"/>
    <dgm:cxn modelId="{684E935E-C421-4225-8A4C-16F8FE106D02}" type="presParOf" srcId="{3C0EC398-4C75-4DDF-AA71-92E94E1C4F27}" destId="{DD69FCE5-7BDB-4CD8-9B2F-59E4EE2414B9}" srcOrd="1" destOrd="0" presId="urn:microsoft.com/office/officeart/2016/7/layout/LinearBlockProcessNumbered"/>
    <dgm:cxn modelId="{AC50883A-6946-474F-9ABF-8E5CC89A53A3}" type="presParOf" srcId="{3C0EC398-4C75-4DDF-AA71-92E94E1C4F27}" destId="{6C64CF54-7A2D-4602-8839-4628157DFECC}"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D1A32B-1FEA-42D0-B5DD-DD54A7A83F5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2F7B9E1-DCC0-48F3-AFB1-5864A4C966E6}">
      <dgm:prSet/>
      <dgm:spPr/>
      <dgm:t>
        <a:bodyPr/>
        <a:lstStyle/>
        <a:p>
          <a:r>
            <a:rPr lang="en-US" b="0" i="0" baseline="0"/>
            <a:t>The Project’s units must be occupied by ELI- and/or VLI-qualified households. </a:t>
          </a:r>
          <a:endParaRPr lang="en-US"/>
        </a:p>
      </dgm:t>
    </dgm:pt>
    <dgm:pt modelId="{EFC57A85-3056-41F3-84E7-50EC4EE6F313}" type="parTrans" cxnId="{A307E34C-A9F9-4C34-91F4-B5EE3B270B61}">
      <dgm:prSet/>
      <dgm:spPr/>
      <dgm:t>
        <a:bodyPr/>
        <a:lstStyle/>
        <a:p>
          <a:endParaRPr lang="en-US"/>
        </a:p>
      </dgm:t>
    </dgm:pt>
    <dgm:pt modelId="{D7D61079-F428-41CF-95EC-04A0260177E5}" type="sibTrans" cxnId="{A307E34C-A9F9-4C34-91F4-B5EE3B270B61}">
      <dgm:prSet/>
      <dgm:spPr/>
      <dgm:t>
        <a:bodyPr/>
        <a:lstStyle/>
        <a:p>
          <a:endParaRPr lang="en-US"/>
        </a:p>
      </dgm:t>
    </dgm:pt>
    <dgm:pt modelId="{0B62D71C-2FC3-4580-A90D-4FD19BB676FF}">
      <dgm:prSet/>
      <dgm:spPr/>
      <dgm:t>
        <a:bodyPr/>
        <a:lstStyle/>
        <a:p>
          <a:r>
            <a:rPr lang="en-US" b="0" i="0" baseline="0"/>
            <a:t>The minimum set-aside chosen by the Ownership Entity on the application will determine the household’s income percentage. </a:t>
          </a:r>
          <a:endParaRPr lang="en-US"/>
        </a:p>
      </dgm:t>
    </dgm:pt>
    <dgm:pt modelId="{890D8D4A-D161-4D01-A0A6-9290BA643E85}" type="parTrans" cxnId="{DE2BA9E3-BF61-4D6A-9D8C-08A500122A6A}">
      <dgm:prSet/>
      <dgm:spPr/>
      <dgm:t>
        <a:bodyPr/>
        <a:lstStyle/>
        <a:p>
          <a:endParaRPr lang="en-US"/>
        </a:p>
      </dgm:t>
    </dgm:pt>
    <dgm:pt modelId="{DE012FF4-24FD-4414-9F89-0FB38FD3AF07}" type="sibTrans" cxnId="{DE2BA9E3-BF61-4D6A-9D8C-08A500122A6A}">
      <dgm:prSet/>
      <dgm:spPr/>
      <dgm:t>
        <a:bodyPr/>
        <a:lstStyle/>
        <a:p>
          <a:endParaRPr lang="en-US"/>
        </a:p>
      </dgm:t>
    </dgm:pt>
    <dgm:pt modelId="{0B4B4BD8-4867-4803-A43B-63D29C5E4CB9}">
      <dgm:prSet/>
      <dgm:spPr/>
      <dgm:t>
        <a:bodyPr/>
        <a:lstStyle/>
        <a:p>
          <a:r>
            <a:rPr lang="en-US" b="0" i="0" baseline="0"/>
            <a:t>AHFA also provides the HTF income and rent limits on its website. </a:t>
          </a:r>
          <a:endParaRPr lang="en-US"/>
        </a:p>
      </dgm:t>
    </dgm:pt>
    <dgm:pt modelId="{D09B863E-3B89-441D-B87F-BB5B9B4504F9}" type="parTrans" cxnId="{6B2EFFB5-CD66-40FC-8D31-F08F9EBEB69E}">
      <dgm:prSet/>
      <dgm:spPr/>
      <dgm:t>
        <a:bodyPr/>
        <a:lstStyle/>
        <a:p>
          <a:endParaRPr lang="en-US"/>
        </a:p>
      </dgm:t>
    </dgm:pt>
    <dgm:pt modelId="{B8301C23-51F7-434B-8178-6DCAD2AED0A4}" type="sibTrans" cxnId="{6B2EFFB5-CD66-40FC-8D31-F08F9EBEB69E}">
      <dgm:prSet/>
      <dgm:spPr/>
      <dgm:t>
        <a:bodyPr/>
        <a:lstStyle/>
        <a:p>
          <a:endParaRPr lang="en-US"/>
        </a:p>
      </dgm:t>
    </dgm:pt>
    <dgm:pt modelId="{38786926-BDAB-4437-900C-1AB6C9BC758E}">
      <dgm:prSet/>
      <dgm:spPr/>
      <dgm:t>
        <a:bodyPr/>
        <a:lstStyle/>
        <a:p>
          <a:r>
            <a:rPr lang="en-US" dirty="0"/>
            <a:t>A HTF rent increase must be approved by AHFA</a:t>
          </a:r>
        </a:p>
      </dgm:t>
    </dgm:pt>
    <dgm:pt modelId="{DEEED92F-5232-4A7B-BC83-06F90CD8AB51}" type="parTrans" cxnId="{3B29A752-4657-4116-ABFD-DD8ED4FF40F8}">
      <dgm:prSet/>
      <dgm:spPr/>
      <dgm:t>
        <a:bodyPr/>
        <a:lstStyle/>
        <a:p>
          <a:endParaRPr lang="en-US"/>
        </a:p>
      </dgm:t>
    </dgm:pt>
    <dgm:pt modelId="{C1F778FA-06E9-4ED4-9A4C-C72D942C503E}" type="sibTrans" cxnId="{3B29A752-4657-4116-ABFD-DD8ED4FF40F8}">
      <dgm:prSet/>
      <dgm:spPr/>
      <dgm:t>
        <a:bodyPr/>
        <a:lstStyle/>
        <a:p>
          <a:endParaRPr lang="en-US"/>
        </a:p>
      </dgm:t>
    </dgm:pt>
    <dgm:pt modelId="{0EF5FF14-E2BD-4E64-A9BC-44F3E0E21309}" type="pres">
      <dgm:prSet presAssocID="{26D1A32B-1FEA-42D0-B5DD-DD54A7A83F50}" presName="linear" presStyleCnt="0">
        <dgm:presLayoutVars>
          <dgm:animLvl val="lvl"/>
          <dgm:resizeHandles val="exact"/>
        </dgm:presLayoutVars>
      </dgm:prSet>
      <dgm:spPr/>
    </dgm:pt>
    <dgm:pt modelId="{F60CEDB4-F3F4-4DBF-BB26-672A7A5954F3}" type="pres">
      <dgm:prSet presAssocID="{12F7B9E1-DCC0-48F3-AFB1-5864A4C966E6}" presName="parentText" presStyleLbl="node1" presStyleIdx="0" presStyleCnt="4">
        <dgm:presLayoutVars>
          <dgm:chMax val="0"/>
          <dgm:bulletEnabled val="1"/>
        </dgm:presLayoutVars>
      </dgm:prSet>
      <dgm:spPr/>
    </dgm:pt>
    <dgm:pt modelId="{1F05649B-2C89-4056-9275-5BE6F406C5DF}" type="pres">
      <dgm:prSet presAssocID="{D7D61079-F428-41CF-95EC-04A0260177E5}" presName="spacer" presStyleCnt="0"/>
      <dgm:spPr/>
    </dgm:pt>
    <dgm:pt modelId="{8CAFF6B2-BC36-45AA-9298-B162C3035B4B}" type="pres">
      <dgm:prSet presAssocID="{0B62D71C-2FC3-4580-A90D-4FD19BB676FF}" presName="parentText" presStyleLbl="node1" presStyleIdx="1" presStyleCnt="4">
        <dgm:presLayoutVars>
          <dgm:chMax val="0"/>
          <dgm:bulletEnabled val="1"/>
        </dgm:presLayoutVars>
      </dgm:prSet>
      <dgm:spPr/>
    </dgm:pt>
    <dgm:pt modelId="{D19CD5D1-436B-4137-B77D-8A92A2B7136C}" type="pres">
      <dgm:prSet presAssocID="{DE012FF4-24FD-4414-9F89-0FB38FD3AF07}" presName="spacer" presStyleCnt="0"/>
      <dgm:spPr/>
    </dgm:pt>
    <dgm:pt modelId="{A96CDEA5-1352-40A2-A418-947BD8FCB870}" type="pres">
      <dgm:prSet presAssocID="{0B4B4BD8-4867-4803-A43B-63D29C5E4CB9}" presName="parentText" presStyleLbl="node1" presStyleIdx="2" presStyleCnt="4">
        <dgm:presLayoutVars>
          <dgm:chMax val="0"/>
          <dgm:bulletEnabled val="1"/>
        </dgm:presLayoutVars>
      </dgm:prSet>
      <dgm:spPr/>
    </dgm:pt>
    <dgm:pt modelId="{FD000DD0-9EE7-447E-B30A-50C0DEE2F26C}" type="pres">
      <dgm:prSet presAssocID="{B8301C23-51F7-434B-8178-6DCAD2AED0A4}" presName="spacer" presStyleCnt="0"/>
      <dgm:spPr/>
    </dgm:pt>
    <dgm:pt modelId="{3EFAB689-7CE4-47AC-97E1-0B3CD1382B1A}" type="pres">
      <dgm:prSet presAssocID="{38786926-BDAB-4437-900C-1AB6C9BC758E}" presName="parentText" presStyleLbl="node1" presStyleIdx="3" presStyleCnt="4">
        <dgm:presLayoutVars>
          <dgm:chMax val="0"/>
          <dgm:bulletEnabled val="1"/>
        </dgm:presLayoutVars>
      </dgm:prSet>
      <dgm:spPr/>
    </dgm:pt>
  </dgm:ptLst>
  <dgm:cxnLst>
    <dgm:cxn modelId="{C0F38D28-9A17-4B7A-95E0-96A4A9596312}" type="presOf" srcId="{12F7B9E1-DCC0-48F3-AFB1-5864A4C966E6}" destId="{F60CEDB4-F3F4-4DBF-BB26-672A7A5954F3}" srcOrd="0" destOrd="0" presId="urn:microsoft.com/office/officeart/2005/8/layout/vList2"/>
    <dgm:cxn modelId="{1BAB3763-9FB8-4CA0-BF44-3CFDCB8FBF2F}" type="presOf" srcId="{26D1A32B-1FEA-42D0-B5DD-DD54A7A83F50}" destId="{0EF5FF14-E2BD-4E64-A9BC-44F3E0E21309}" srcOrd="0" destOrd="0" presId="urn:microsoft.com/office/officeart/2005/8/layout/vList2"/>
    <dgm:cxn modelId="{A307E34C-A9F9-4C34-91F4-B5EE3B270B61}" srcId="{26D1A32B-1FEA-42D0-B5DD-DD54A7A83F50}" destId="{12F7B9E1-DCC0-48F3-AFB1-5864A4C966E6}" srcOrd="0" destOrd="0" parTransId="{EFC57A85-3056-41F3-84E7-50EC4EE6F313}" sibTransId="{D7D61079-F428-41CF-95EC-04A0260177E5}"/>
    <dgm:cxn modelId="{3B29A752-4657-4116-ABFD-DD8ED4FF40F8}" srcId="{26D1A32B-1FEA-42D0-B5DD-DD54A7A83F50}" destId="{38786926-BDAB-4437-900C-1AB6C9BC758E}" srcOrd="3" destOrd="0" parTransId="{DEEED92F-5232-4A7B-BC83-06F90CD8AB51}" sibTransId="{C1F778FA-06E9-4ED4-9A4C-C72D942C503E}"/>
    <dgm:cxn modelId="{6B2EFFB5-CD66-40FC-8D31-F08F9EBEB69E}" srcId="{26D1A32B-1FEA-42D0-B5DD-DD54A7A83F50}" destId="{0B4B4BD8-4867-4803-A43B-63D29C5E4CB9}" srcOrd="2" destOrd="0" parTransId="{D09B863E-3B89-441D-B87F-BB5B9B4504F9}" sibTransId="{B8301C23-51F7-434B-8178-6DCAD2AED0A4}"/>
    <dgm:cxn modelId="{430DDDD3-0A2F-4534-86AC-269842C8FD8B}" type="presOf" srcId="{0B4B4BD8-4867-4803-A43B-63D29C5E4CB9}" destId="{A96CDEA5-1352-40A2-A418-947BD8FCB870}" srcOrd="0" destOrd="0" presId="urn:microsoft.com/office/officeart/2005/8/layout/vList2"/>
    <dgm:cxn modelId="{475B49D6-2EB6-4554-B9F9-5293EC775314}" type="presOf" srcId="{0B62D71C-2FC3-4580-A90D-4FD19BB676FF}" destId="{8CAFF6B2-BC36-45AA-9298-B162C3035B4B}" srcOrd="0" destOrd="0" presId="urn:microsoft.com/office/officeart/2005/8/layout/vList2"/>
    <dgm:cxn modelId="{DE2BA9E3-BF61-4D6A-9D8C-08A500122A6A}" srcId="{26D1A32B-1FEA-42D0-B5DD-DD54A7A83F50}" destId="{0B62D71C-2FC3-4580-A90D-4FD19BB676FF}" srcOrd="1" destOrd="0" parTransId="{890D8D4A-D161-4D01-A0A6-9290BA643E85}" sibTransId="{DE012FF4-24FD-4414-9F89-0FB38FD3AF07}"/>
    <dgm:cxn modelId="{44B7B8E6-CE13-454A-B699-B22F9B1B9DD9}" type="presOf" srcId="{38786926-BDAB-4437-900C-1AB6C9BC758E}" destId="{3EFAB689-7CE4-47AC-97E1-0B3CD1382B1A}" srcOrd="0" destOrd="0" presId="urn:microsoft.com/office/officeart/2005/8/layout/vList2"/>
    <dgm:cxn modelId="{8C0645B8-2672-44B4-98B9-E5142CBA0612}" type="presParOf" srcId="{0EF5FF14-E2BD-4E64-A9BC-44F3E0E21309}" destId="{F60CEDB4-F3F4-4DBF-BB26-672A7A5954F3}" srcOrd="0" destOrd="0" presId="urn:microsoft.com/office/officeart/2005/8/layout/vList2"/>
    <dgm:cxn modelId="{19747A84-74BF-4743-9D5F-8F2E3BD2F7EB}" type="presParOf" srcId="{0EF5FF14-E2BD-4E64-A9BC-44F3E0E21309}" destId="{1F05649B-2C89-4056-9275-5BE6F406C5DF}" srcOrd="1" destOrd="0" presId="urn:microsoft.com/office/officeart/2005/8/layout/vList2"/>
    <dgm:cxn modelId="{4C47D4B1-6790-497E-8CE3-C8D17CE4DC5D}" type="presParOf" srcId="{0EF5FF14-E2BD-4E64-A9BC-44F3E0E21309}" destId="{8CAFF6B2-BC36-45AA-9298-B162C3035B4B}" srcOrd="2" destOrd="0" presId="urn:microsoft.com/office/officeart/2005/8/layout/vList2"/>
    <dgm:cxn modelId="{79C0306D-0E8C-4B43-A1C6-ABE90ECD81E6}" type="presParOf" srcId="{0EF5FF14-E2BD-4E64-A9BC-44F3E0E21309}" destId="{D19CD5D1-436B-4137-B77D-8A92A2B7136C}" srcOrd="3" destOrd="0" presId="urn:microsoft.com/office/officeart/2005/8/layout/vList2"/>
    <dgm:cxn modelId="{F49C4D3A-0FED-4214-8C73-3430CC6E27C6}" type="presParOf" srcId="{0EF5FF14-E2BD-4E64-A9BC-44F3E0E21309}" destId="{A96CDEA5-1352-40A2-A418-947BD8FCB870}" srcOrd="4" destOrd="0" presId="urn:microsoft.com/office/officeart/2005/8/layout/vList2"/>
    <dgm:cxn modelId="{9F0CD1C6-C467-48DA-A850-CA749CA35C46}" type="presParOf" srcId="{0EF5FF14-E2BD-4E64-A9BC-44F3E0E21309}" destId="{FD000DD0-9EE7-447E-B30A-50C0DEE2F26C}" srcOrd="5" destOrd="0" presId="urn:microsoft.com/office/officeart/2005/8/layout/vList2"/>
    <dgm:cxn modelId="{30C0E9AC-51F6-47C3-A9AE-A912F5611DB3}" type="presParOf" srcId="{0EF5FF14-E2BD-4E64-A9BC-44F3E0E21309}" destId="{3EFAB689-7CE4-47AC-97E1-0B3CD1382B1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551E7C-5A81-4448-B5BE-0874009E7E73}"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8DD8FC42-B5C9-4E30-850C-3E67D0A46C5B}">
      <dgm:prSet/>
      <dgm:spPr/>
      <dgm:t>
        <a:bodyPr/>
        <a:lstStyle/>
        <a:p>
          <a:pPr>
            <a:lnSpc>
              <a:spcPct val="100000"/>
            </a:lnSpc>
          </a:pPr>
          <a:r>
            <a:rPr lang="en-US"/>
            <a:t>This is the day the household moves into the unit.</a:t>
          </a:r>
        </a:p>
      </dgm:t>
    </dgm:pt>
    <dgm:pt modelId="{1B9B08DC-5322-4503-9683-8254F160EFDD}" type="parTrans" cxnId="{B392F4C5-C204-4596-AA2D-8E5622682A5F}">
      <dgm:prSet/>
      <dgm:spPr/>
      <dgm:t>
        <a:bodyPr/>
        <a:lstStyle/>
        <a:p>
          <a:endParaRPr lang="en-US"/>
        </a:p>
      </dgm:t>
    </dgm:pt>
    <dgm:pt modelId="{4EC2A589-849F-49BA-9AAC-44480BCBC7D7}" type="sibTrans" cxnId="{B392F4C5-C204-4596-AA2D-8E5622682A5F}">
      <dgm:prSet/>
      <dgm:spPr/>
      <dgm:t>
        <a:bodyPr/>
        <a:lstStyle/>
        <a:p>
          <a:endParaRPr lang="en-US"/>
        </a:p>
      </dgm:t>
    </dgm:pt>
    <dgm:pt modelId="{82685EB0-F081-42AF-A45E-19F6C6160E0B}">
      <dgm:prSet/>
      <dgm:spPr/>
      <dgm:t>
        <a:bodyPr/>
        <a:lstStyle/>
        <a:p>
          <a:pPr>
            <a:lnSpc>
              <a:spcPct val="100000"/>
            </a:lnSpc>
          </a:pPr>
          <a:r>
            <a:rPr lang="en-US"/>
            <a:t>If the Project is 100% low-income then the effective date will stay with the household while they live at the Project, no matter if the household transfers to a different unit at the Project</a:t>
          </a:r>
        </a:p>
      </dgm:t>
    </dgm:pt>
    <dgm:pt modelId="{03B3CCBA-1255-4871-8958-33DD6C0C6E78}" type="parTrans" cxnId="{6C466EC2-366E-4CFE-8565-BEABEC36889A}">
      <dgm:prSet/>
      <dgm:spPr/>
      <dgm:t>
        <a:bodyPr/>
        <a:lstStyle/>
        <a:p>
          <a:endParaRPr lang="en-US"/>
        </a:p>
      </dgm:t>
    </dgm:pt>
    <dgm:pt modelId="{D473B9E5-6D27-423D-9B08-22FB09C662A0}" type="sibTrans" cxnId="{6C466EC2-366E-4CFE-8565-BEABEC36889A}">
      <dgm:prSet/>
      <dgm:spPr/>
      <dgm:t>
        <a:bodyPr/>
        <a:lstStyle/>
        <a:p>
          <a:endParaRPr lang="en-US"/>
        </a:p>
      </dgm:t>
    </dgm:pt>
    <dgm:pt modelId="{A320F0FD-4994-4765-8074-6948497A3A54}">
      <dgm:prSet/>
      <dgm:spPr/>
      <dgm:t>
        <a:bodyPr/>
        <a:lstStyle/>
        <a:p>
          <a:pPr>
            <a:lnSpc>
              <a:spcPct val="100000"/>
            </a:lnSpc>
          </a:pPr>
          <a:r>
            <a:rPr lang="en-US" dirty="0"/>
            <a:t>If the Project is NOT 100% then it is based on the move-in date.  The household is allowed to transfer within the same building and the effective date will remain the same, but if they transfer to another building, then you must move them out of the current unit and re-qualify them in the new unit.</a:t>
          </a:r>
        </a:p>
      </dgm:t>
    </dgm:pt>
    <dgm:pt modelId="{7DE5CD26-10AF-4B0B-8174-D45CFF6A277A}" type="parTrans" cxnId="{B10BE62B-CD0C-452E-B773-02F291C34964}">
      <dgm:prSet/>
      <dgm:spPr/>
      <dgm:t>
        <a:bodyPr/>
        <a:lstStyle/>
        <a:p>
          <a:endParaRPr lang="en-US"/>
        </a:p>
      </dgm:t>
    </dgm:pt>
    <dgm:pt modelId="{45AB965B-8C7F-46F8-86AD-190E1B587C73}" type="sibTrans" cxnId="{B10BE62B-CD0C-452E-B773-02F291C34964}">
      <dgm:prSet/>
      <dgm:spPr/>
      <dgm:t>
        <a:bodyPr/>
        <a:lstStyle/>
        <a:p>
          <a:endParaRPr lang="en-US"/>
        </a:p>
      </dgm:t>
    </dgm:pt>
    <dgm:pt modelId="{7B2B0658-984A-40B0-B38D-5B245DCA68C9}" type="pres">
      <dgm:prSet presAssocID="{59551E7C-5A81-4448-B5BE-0874009E7E73}" presName="root" presStyleCnt="0">
        <dgm:presLayoutVars>
          <dgm:dir/>
          <dgm:resizeHandles val="exact"/>
        </dgm:presLayoutVars>
      </dgm:prSet>
      <dgm:spPr/>
    </dgm:pt>
    <dgm:pt modelId="{0B8659B0-C36C-4B59-83D6-51869FCEE142}" type="pres">
      <dgm:prSet presAssocID="{8DD8FC42-B5C9-4E30-850C-3E67D0A46C5B}" presName="compNode" presStyleCnt="0"/>
      <dgm:spPr/>
    </dgm:pt>
    <dgm:pt modelId="{05089117-CBC4-4501-B8FB-5627CD1049DC}" type="pres">
      <dgm:prSet presAssocID="{8DD8FC42-B5C9-4E30-850C-3E67D0A46C5B}" presName="bgRect" presStyleLbl="bgShp" presStyleIdx="0" presStyleCnt="3"/>
      <dgm:spPr/>
    </dgm:pt>
    <dgm:pt modelId="{81657B52-0898-41F0-8441-C70ABB049EAE}" type="pres">
      <dgm:prSet presAssocID="{8DD8FC42-B5C9-4E30-850C-3E67D0A46C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A67D4F4B-B71F-4618-B585-8A901B6AE880}" type="pres">
      <dgm:prSet presAssocID="{8DD8FC42-B5C9-4E30-850C-3E67D0A46C5B}" presName="spaceRect" presStyleCnt="0"/>
      <dgm:spPr/>
    </dgm:pt>
    <dgm:pt modelId="{8EC7F040-07A4-4431-A6FD-EDE4D3E7C04A}" type="pres">
      <dgm:prSet presAssocID="{8DD8FC42-B5C9-4E30-850C-3E67D0A46C5B}" presName="parTx" presStyleLbl="revTx" presStyleIdx="0" presStyleCnt="3">
        <dgm:presLayoutVars>
          <dgm:chMax val="0"/>
          <dgm:chPref val="0"/>
        </dgm:presLayoutVars>
      </dgm:prSet>
      <dgm:spPr/>
    </dgm:pt>
    <dgm:pt modelId="{FADBD57E-8F06-4857-9CF6-0461FBC08C87}" type="pres">
      <dgm:prSet presAssocID="{4EC2A589-849F-49BA-9AAC-44480BCBC7D7}" presName="sibTrans" presStyleCnt="0"/>
      <dgm:spPr/>
    </dgm:pt>
    <dgm:pt modelId="{11F572F3-2682-4F23-82BA-EE384E4D4E91}" type="pres">
      <dgm:prSet presAssocID="{82685EB0-F081-42AF-A45E-19F6C6160E0B}" presName="compNode" presStyleCnt="0"/>
      <dgm:spPr/>
    </dgm:pt>
    <dgm:pt modelId="{8F006D2E-D5D6-4033-97B7-2FEE4D1656F2}" type="pres">
      <dgm:prSet presAssocID="{82685EB0-F081-42AF-A45E-19F6C6160E0B}" presName="bgRect" presStyleLbl="bgShp" presStyleIdx="1" presStyleCnt="3"/>
      <dgm:spPr/>
    </dgm:pt>
    <dgm:pt modelId="{3ABCBBA0-AC06-42FD-A74F-485F0D67E72A}" type="pres">
      <dgm:prSet presAssocID="{82685EB0-F081-42AF-A45E-19F6C6160E0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A4EADB1D-E22A-45BF-9CEF-35C59ED42D37}" type="pres">
      <dgm:prSet presAssocID="{82685EB0-F081-42AF-A45E-19F6C6160E0B}" presName="spaceRect" presStyleCnt="0"/>
      <dgm:spPr/>
    </dgm:pt>
    <dgm:pt modelId="{917CFB1E-554B-45B1-8D8C-C61FB1D4D21E}" type="pres">
      <dgm:prSet presAssocID="{82685EB0-F081-42AF-A45E-19F6C6160E0B}" presName="parTx" presStyleLbl="revTx" presStyleIdx="1" presStyleCnt="3">
        <dgm:presLayoutVars>
          <dgm:chMax val="0"/>
          <dgm:chPref val="0"/>
        </dgm:presLayoutVars>
      </dgm:prSet>
      <dgm:spPr/>
    </dgm:pt>
    <dgm:pt modelId="{8C05642C-ADE3-4253-B323-256D977629A4}" type="pres">
      <dgm:prSet presAssocID="{D473B9E5-6D27-423D-9B08-22FB09C662A0}" presName="sibTrans" presStyleCnt="0"/>
      <dgm:spPr/>
    </dgm:pt>
    <dgm:pt modelId="{2EA818B2-60A8-48E8-91CD-A9E908B44015}" type="pres">
      <dgm:prSet presAssocID="{A320F0FD-4994-4765-8074-6948497A3A54}" presName="compNode" presStyleCnt="0"/>
      <dgm:spPr/>
    </dgm:pt>
    <dgm:pt modelId="{8D0FADD4-865B-4B28-BFD8-471F31DC5B49}" type="pres">
      <dgm:prSet presAssocID="{A320F0FD-4994-4765-8074-6948497A3A54}" presName="bgRect" presStyleLbl="bgShp" presStyleIdx="2" presStyleCnt="3"/>
      <dgm:spPr/>
    </dgm:pt>
    <dgm:pt modelId="{D499739B-1472-4E6E-87B4-E65448F1D7D0}" type="pres">
      <dgm:prSet presAssocID="{A320F0FD-4994-4765-8074-6948497A3A54}" presName="iconRect" presStyleLbl="node1" presStyleIdx="2" presStyleCnt="3"/>
      <dgm:spPr>
        <a:ln>
          <a:noFill/>
        </a:ln>
      </dgm:spPr>
    </dgm:pt>
    <dgm:pt modelId="{F2C51084-7666-468E-9F82-BF01E3293F10}" type="pres">
      <dgm:prSet presAssocID="{A320F0FD-4994-4765-8074-6948497A3A54}" presName="spaceRect" presStyleCnt="0"/>
      <dgm:spPr/>
    </dgm:pt>
    <dgm:pt modelId="{C05DC7A2-1D63-4B36-AF01-81E09FCADB07}" type="pres">
      <dgm:prSet presAssocID="{A320F0FD-4994-4765-8074-6948497A3A54}" presName="parTx" presStyleLbl="revTx" presStyleIdx="2" presStyleCnt="3">
        <dgm:presLayoutVars>
          <dgm:chMax val="0"/>
          <dgm:chPref val="0"/>
        </dgm:presLayoutVars>
      </dgm:prSet>
      <dgm:spPr/>
    </dgm:pt>
  </dgm:ptLst>
  <dgm:cxnLst>
    <dgm:cxn modelId="{83E91A0A-B08B-46BF-8E2D-4505E17AEFED}" type="presOf" srcId="{8DD8FC42-B5C9-4E30-850C-3E67D0A46C5B}" destId="{8EC7F040-07A4-4431-A6FD-EDE4D3E7C04A}" srcOrd="0" destOrd="0" presId="urn:microsoft.com/office/officeart/2018/2/layout/IconVerticalSolidList"/>
    <dgm:cxn modelId="{B10BE62B-CD0C-452E-B773-02F291C34964}" srcId="{59551E7C-5A81-4448-B5BE-0874009E7E73}" destId="{A320F0FD-4994-4765-8074-6948497A3A54}" srcOrd="2" destOrd="0" parTransId="{7DE5CD26-10AF-4B0B-8174-D45CFF6A277A}" sibTransId="{45AB965B-8C7F-46F8-86AD-190E1B587C73}"/>
    <dgm:cxn modelId="{0F950170-7647-45EC-8D09-D14B253E274B}" type="presOf" srcId="{59551E7C-5A81-4448-B5BE-0874009E7E73}" destId="{7B2B0658-984A-40B0-B38D-5B245DCA68C9}" srcOrd="0" destOrd="0" presId="urn:microsoft.com/office/officeart/2018/2/layout/IconVerticalSolidList"/>
    <dgm:cxn modelId="{89A13CAE-F003-4F19-8D80-A25F8A94F154}" type="presOf" srcId="{A320F0FD-4994-4765-8074-6948497A3A54}" destId="{C05DC7A2-1D63-4B36-AF01-81E09FCADB07}" srcOrd="0" destOrd="0" presId="urn:microsoft.com/office/officeart/2018/2/layout/IconVerticalSolidList"/>
    <dgm:cxn modelId="{6C466EC2-366E-4CFE-8565-BEABEC36889A}" srcId="{59551E7C-5A81-4448-B5BE-0874009E7E73}" destId="{82685EB0-F081-42AF-A45E-19F6C6160E0B}" srcOrd="1" destOrd="0" parTransId="{03B3CCBA-1255-4871-8958-33DD6C0C6E78}" sibTransId="{D473B9E5-6D27-423D-9B08-22FB09C662A0}"/>
    <dgm:cxn modelId="{B392F4C5-C204-4596-AA2D-8E5622682A5F}" srcId="{59551E7C-5A81-4448-B5BE-0874009E7E73}" destId="{8DD8FC42-B5C9-4E30-850C-3E67D0A46C5B}" srcOrd="0" destOrd="0" parTransId="{1B9B08DC-5322-4503-9683-8254F160EFDD}" sibTransId="{4EC2A589-849F-49BA-9AAC-44480BCBC7D7}"/>
    <dgm:cxn modelId="{485E8DDA-96DA-4C1B-804D-AB7453C0D7E1}" type="presOf" srcId="{82685EB0-F081-42AF-A45E-19F6C6160E0B}" destId="{917CFB1E-554B-45B1-8D8C-C61FB1D4D21E}" srcOrd="0" destOrd="0" presId="urn:microsoft.com/office/officeart/2018/2/layout/IconVerticalSolidList"/>
    <dgm:cxn modelId="{889B1CAD-3113-4627-94BE-BA506CD25AC0}" type="presParOf" srcId="{7B2B0658-984A-40B0-B38D-5B245DCA68C9}" destId="{0B8659B0-C36C-4B59-83D6-51869FCEE142}" srcOrd="0" destOrd="0" presId="urn:microsoft.com/office/officeart/2018/2/layout/IconVerticalSolidList"/>
    <dgm:cxn modelId="{15DA0176-CA4C-42AE-8D13-0381C9AC6D0C}" type="presParOf" srcId="{0B8659B0-C36C-4B59-83D6-51869FCEE142}" destId="{05089117-CBC4-4501-B8FB-5627CD1049DC}" srcOrd="0" destOrd="0" presId="urn:microsoft.com/office/officeart/2018/2/layout/IconVerticalSolidList"/>
    <dgm:cxn modelId="{28138E90-A203-428C-974C-B83A33663046}" type="presParOf" srcId="{0B8659B0-C36C-4B59-83D6-51869FCEE142}" destId="{81657B52-0898-41F0-8441-C70ABB049EAE}" srcOrd="1" destOrd="0" presId="urn:microsoft.com/office/officeart/2018/2/layout/IconVerticalSolidList"/>
    <dgm:cxn modelId="{6947BD49-5D88-4126-9EA9-FB22DA4307A2}" type="presParOf" srcId="{0B8659B0-C36C-4B59-83D6-51869FCEE142}" destId="{A67D4F4B-B71F-4618-B585-8A901B6AE880}" srcOrd="2" destOrd="0" presId="urn:microsoft.com/office/officeart/2018/2/layout/IconVerticalSolidList"/>
    <dgm:cxn modelId="{7760CB64-68D1-4ECD-A541-00CA0122CFDB}" type="presParOf" srcId="{0B8659B0-C36C-4B59-83D6-51869FCEE142}" destId="{8EC7F040-07A4-4431-A6FD-EDE4D3E7C04A}" srcOrd="3" destOrd="0" presId="urn:microsoft.com/office/officeart/2018/2/layout/IconVerticalSolidList"/>
    <dgm:cxn modelId="{D4DD896E-F45C-4ED9-9D5B-6595BB19F297}" type="presParOf" srcId="{7B2B0658-984A-40B0-B38D-5B245DCA68C9}" destId="{FADBD57E-8F06-4857-9CF6-0461FBC08C87}" srcOrd="1" destOrd="0" presId="urn:microsoft.com/office/officeart/2018/2/layout/IconVerticalSolidList"/>
    <dgm:cxn modelId="{D1260C7A-CA07-464B-830E-0CA029F06AC6}" type="presParOf" srcId="{7B2B0658-984A-40B0-B38D-5B245DCA68C9}" destId="{11F572F3-2682-4F23-82BA-EE384E4D4E91}" srcOrd="2" destOrd="0" presId="urn:microsoft.com/office/officeart/2018/2/layout/IconVerticalSolidList"/>
    <dgm:cxn modelId="{5EC1E14B-B11D-4FCB-8099-EF630E04C8E0}" type="presParOf" srcId="{11F572F3-2682-4F23-82BA-EE384E4D4E91}" destId="{8F006D2E-D5D6-4033-97B7-2FEE4D1656F2}" srcOrd="0" destOrd="0" presId="urn:microsoft.com/office/officeart/2018/2/layout/IconVerticalSolidList"/>
    <dgm:cxn modelId="{8525D34E-38EC-4640-8FB4-80DFDBF7A228}" type="presParOf" srcId="{11F572F3-2682-4F23-82BA-EE384E4D4E91}" destId="{3ABCBBA0-AC06-42FD-A74F-485F0D67E72A}" srcOrd="1" destOrd="0" presId="urn:microsoft.com/office/officeart/2018/2/layout/IconVerticalSolidList"/>
    <dgm:cxn modelId="{F95926E9-FD03-4D26-897A-0D8446763FFB}" type="presParOf" srcId="{11F572F3-2682-4F23-82BA-EE384E4D4E91}" destId="{A4EADB1D-E22A-45BF-9CEF-35C59ED42D37}" srcOrd="2" destOrd="0" presId="urn:microsoft.com/office/officeart/2018/2/layout/IconVerticalSolidList"/>
    <dgm:cxn modelId="{75AA0135-4F63-414C-9F60-9E2288EAF787}" type="presParOf" srcId="{11F572F3-2682-4F23-82BA-EE384E4D4E91}" destId="{917CFB1E-554B-45B1-8D8C-C61FB1D4D21E}" srcOrd="3" destOrd="0" presId="urn:microsoft.com/office/officeart/2018/2/layout/IconVerticalSolidList"/>
    <dgm:cxn modelId="{3848C8D1-947D-4E44-8E67-10AAE85A10E1}" type="presParOf" srcId="{7B2B0658-984A-40B0-B38D-5B245DCA68C9}" destId="{8C05642C-ADE3-4253-B323-256D977629A4}" srcOrd="3" destOrd="0" presId="urn:microsoft.com/office/officeart/2018/2/layout/IconVerticalSolidList"/>
    <dgm:cxn modelId="{D5DAC067-DF1F-46EF-A45F-562D6AB3386A}" type="presParOf" srcId="{7B2B0658-984A-40B0-B38D-5B245DCA68C9}" destId="{2EA818B2-60A8-48E8-91CD-A9E908B44015}" srcOrd="4" destOrd="0" presId="urn:microsoft.com/office/officeart/2018/2/layout/IconVerticalSolidList"/>
    <dgm:cxn modelId="{A43C6BA3-5AF2-463F-B29B-DF05BE51B112}" type="presParOf" srcId="{2EA818B2-60A8-48E8-91CD-A9E908B44015}" destId="{8D0FADD4-865B-4B28-BFD8-471F31DC5B49}" srcOrd="0" destOrd="0" presId="urn:microsoft.com/office/officeart/2018/2/layout/IconVerticalSolidList"/>
    <dgm:cxn modelId="{609765E4-04A4-4C82-9320-82C15CB3E760}" type="presParOf" srcId="{2EA818B2-60A8-48E8-91CD-A9E908B44015}" destId="{D499739B-1472-4E6E-87B4-E65448F1D7D0}" srcOrd="1" destOrd="0" presId="urn:microsoft.com/office/officeart/2018/2/layout/IconVerticalSolidList"/>
    <dgm:cxn modelId="{644DC823-8013-48BE-A81E-8651BC763815}" type="presParOf" srcId="{2EA818B2-60A8-48E8-91CD-A9E908B44015}" destId="{F2C51084-7666-468E-9F82-BF01E3293F10}" srcOrd="2" destOrd="0" presId="urn:microsoft.com/office/officeart/2018/2/layout/IconVerticalSolidList"/>
    <dgm:cxn modelId="{5BD7EDF1-3336-4D49-994A-C11F5C84548C}" type="presParOf" srcId="{2EA818B2-60A8-48E8-91CD-A9E908B44015}" destId="{C05DC7A2-1D63-4B36-AF01-81E09FCADB0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B463D-6BCF-4206-8D3A-F350283EE10B}">
      <dsp:nvSpPr>
        <dsp:cNvPr id="0" name=""/>
        <dsp:cNvSpPr/>
      </dsp:nvSpPr>
      <dsp:spPr>
        <a:xfrm>
          <a:off x="0" y="653692"/>
          <a:ext cx="9720262" cy="12068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D14BFF-6D32-49B4-A1E2-97ACA7621CD3}">
      <dsp:nvSpPr>
        <dsp:cNvPr id="0" name=""/>
        <dsp:cNvSpPr/>
      </dsp:nvSpPr>
      <dsp:spPr>
        <a:xfrm>
          <a:off x="365062" y="925226"/>
          <a:ext cx="663749" cy="6637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AA520-9BB5-4FFA-8242-227659FFC2DF}">
      <dsp:nvSpPr>
        <dsp:cNvPr id="0" name=""/>
        <dsp:cNvSpPr/>
      </dsp:nvSpPr>
      <dsp:spPr>
        <a:xfrm>
          <a:off x="1393874" y="653692"/>
          <a:ext cx="8326387" cy="120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22" tIns="127722" rIns="127722" bIns="127722" numCol="1" spcCol="1270" anchor="ctr" anchorCtr="0">
          <a:noAutofit/>
        </a:bodyPr>
        <a:lstStyle/>
        <a:p>
          <a:pPr marL="0" lvl="0" indent="0" algn="l" defTabSz="1111250">
            <a:lnSpc>
              <a:spcPct val="100000"/>
            </a:lnSpc>
            <a:spcBef>
              <a:spcPct val="0"/>
            </a:spcBef>
            <a:spcAft>
              <a:spcPct val="35000"/>
            </a:spcAft>
            <a:buNone/>
          </a:pPr>
          <a:r>
            <a:rPr lang="en-US" sz="2500" kern="1200"/>
            <a:t>Housing Credit and HOME have two different Student Rules</a:t>
          </a:r>
        </a:p>
      </dsp:txBody>
      <dsp:txXfrm>
        <a:off x="1393874" y="653692"/>
        <a:ext cx="8326387" cy="1206817"/>
      </dsp:txXfrm>
    </dsp:sp>
    <dsp:sp modelId="{6B16469B-9C0A-4A49-9D30-3E502AC8A945}">
      <dsp:nvSpPr>
        <dsp:cNvPr id="0" name=""/>
        <dsp:cNvSpPr/>
      </dsp:nvSpPr>
      <dsp:spPr>
        <a:xfrm>
          <a:off x="0" y="2162214"/>
          <a:ext cx="9720262" cy="12068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96C0B6-F935-46E0-99C4-31F262413C3F}">
      <dsp:nvSpPr>
        <dsp:cNvPr id="0" name=""/>
        <dsp:cNvSpPr/>
      </dsp:nvSpPr>
      <dsp:spPr>
        <a:xfrm>
          <a:off x="365062" y="2433748"/>
          <a:ext cx="663749" cy="6637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02B7F4-FF4F-4834-B549-4ADF179A3C82}">
      <dsp:nvSpPr>
        <dsp:cNvPr id="0" name=""/>
        <dsp:cNvSpPr/>
      </dsp:nvSpPr>
      <dsp:spPr>
        <a:xfrm>
          <a:off x="1393874" y="2162214"/>
          <a:ext cx="8326387" cy="120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22" tIns="127722" rIns="127722" bIns="127722" numCol="1" spcCol="1270" anchor="ctr" anchorCtr="0">
          <a:noAutofit/>
        </a:bodyPr>
        <a:lstStyle/>
        <a:p>
          <a:pPr marL="0" lvl="0" indent="0" algn="l" defTabSz="1111250">
            <a:lnSpc>
              <a:spcPct val="100000"/>
            </a:lnSpc>
            <a:spcBef>
              <a:spcPct val="0"/>
            </a:spcBef>
            <a:spcAft>
              <a:spcPct val="35000"/>
            </a:spcAft>
            <a:buNone/>
          </a:pPr>
          <a:r>
            <a:rPr lang="en-US" sz="2500" kern="1200"/>
            <a:t>Depending on the funding the Project received, the Project must comply with one of the two rules or both</a:t>
          </a:r>
        </a:p>
      </dsp:txBody>
      <dsp:txXfrm>
        <a:off x="1393874" y="2162214"/>
        <a:ext cx="8326387" cy="12068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864A6-0B7A-47B7-BB34-5E3805D3F015}">
      <dsp:nvSpPr>
        <dsp:cNvPr id="0" name=""/>
        <dsp:cNvSpPr/>
      </dsp:nvSpPr>
      <dsp:spPr>
        <a:xfrm>
          <a:off x="0" y="486924"/>
          <a:ext cx="5641974" cy="19305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All regular sources of income, including assets valued at $5,000 or more, must be verified by a 3</a:t>
          </a:r>
          <a:r>
            <a:rPr lang="en-US" sz="3000" kern="1200" baseline="30000" dirty="0"/>
            <a:t>rd</a:t>
          </a:r>
          <a:r>
            <a:rPr lang="en-US" sz="3000" kern="1200" dirty="0"/>
            <a:t> party for Housing Credit Projects*</a:t>
          </a:r>
        </a:p>
      </dsp:txBody>
      <dsp:txXfrm>
        <a:off x="94239" y="581163"/>
        <a:ext cx="5453496" cy="1742022"/>
      </dsp:txXfrm>
    </dsp:sp>
    <dsp:sp modelId="{5497BDC7-ACF2-4514-8188-B34BF668CA49}">
      <dsp:nvSpPr>
        <dsp:cNvPr id="0" name=""/>
        <dsp:cNvSpPr/>
      </dsp:nvSpPr>
      <dsp:spPr>
        <a:xfrm>
          <a:off x="0" y="2503825"/>
          <a:ext cx="5641974" cy="193050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All regular source of income, including assets no matter the amount, must be verified by a 3</a:t>
          </a:r>
          <a:r>
            <a:rPr lang="en-US" sz="3000" kern="1200" baseline="30000" dirty="0"/>
            <a:t>rd</a:t>
          </a:r>
          <a:r>
            <a:rPr lang="en-US" sz="3000" kern="1200" dirty="0"/>
            <a:t> party for HOME Projects*</a:t>
          </a:r>
        </a:p>
      </dsp:txBody>
      <dsp:txXfrm>
        <a:off x="94239" y="2598064"/>
        <a:ext cx="5453496" cy="17420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9D569-FF41-4750-AD99-E056A3D9B9C7}">
      <dsp:nvSpPr>
        <dsp:cNvPr id="0" name=""/>
        <dsp:cNvSpPr/>
      </dsp:nvSpPr>
      <dsp:spPr>
        <a:xfrm>
          <a:off x="0" y="388479"/>
          <a:ext cx="5641974" cy="13487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If your property is using HOTMA then ignore the previous slide*</a:t>
          </a:r>
        </a:p>
      </dsp:txBody>
      <dsp:txXfrm>
        <a:off x="65843" y="454322"/>
        <a:ext cx="5510288" cy="1217104"/>
      </dsp:txXfrm>
    </dsp:sp>
    <dsp:sp modelId="{5405B801-7F08-41B9-A75C-7DB30EE49BA0}">
      <dsp:nvSpPr>
        <dsp:cNvPr id="0" name=""/>
        <dsp:cNvSpPr/>
      </dsp:nvSpPr>
      <dsp:spPr>
        <a:xfrm>
          <a:off x="0" y="1786229"/>
          <a:ext cx="5641974" cy="134879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Owners may determine net family assets based on a self-certification by the family that the family’s total assets are </a:t>
          </a:r>
          <a:r>
            <a:rPr lang="en-US" sz="1700" b="1" i="0" u="sng" kern="1200" baseline="0"/>
            <a:t>equal to or less than $50,000</a:t>
          </a:r>
          <a:r>
            <a:rPr lang="en-US" sz="1700" b="0" i="0" kern="1200" baseline="0"/>
            <a:t>, adjusted annually for inflation, without taking additional steps to verify the accuracy of the declaration at admission and/or reexamination. </a:t>
          </a:r>
          <a:endParaRPr lang="en-US" sz="1700" kern="1200"/>
        </a:p>
      </dsp:txBody>
      <dsp:txXfrm>
        <a:off x="65843" y="1852072"/>
        <a:ext cx="5510288" cy="1217104"/>
      </dsp:txXfrm>
    </dsp:sp>
    <dsp:sp modelId="{760BCC38-7E3D-48AC-BABD-9A212DEC937F}">
      <dsp:nvSpPr>
        <dsp:cNvPr id="0" name=""/>
        <dsp:cNvSpPr/>
      </dsp:nvSpPr>
      <dsp:spPr>
        <a:xfrm>
          <a:off x="0" y="3183980"/>
          <a:ext cx="5641974" cy="134879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Third party verification is only required if total assets are greater than $50,000.</a:t>
          </a:r>
        </a:p>
      </dsp:txBody>
      <dsp:txXfrm>
        <a:off x="65843" y="3249823"/>
        <a:ext cx="5510288" cy="12171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B1205-90D1-4858-AC53-AD3D97736752}">
      <dsp:nvSpPr>
        <dsp:cNvPr id="0" name=""/>
        <dsp:cNvSpPr/>
      </dsp:nvSpPr>
      <dsp:spPr>
        <a:xfrm>
          <a:off x="0" y="587647"/>
          <a:ext cx="9720262" cy="1084887"/>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D7C2BA-02A7-4E52-8929-1F7741198C66}">
      <dsp:nvSpPr>
        <dsp:cNvPr id="0" name=""/>
        <dsp:cNvSpPr/>
      </dsp:nvSpPr>
      <dsp:spPr>
        <a:xfrm>
          <a:off x="328178" y="831747"/>
          <a:ext cx="596688" cy="5966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DC3702-4926-4D02-B7ED-F3A526F32BF2}">
      <dsp:nvSpPr>
        <dsp:cNvPr id="0" name=""/>
        <dsp:cNvSpPr/>
      </dsp:nvSpPr>
      <dsp:spPr>
        <a:xfrm>
          <a:off x="1253045" y="587647"/>
          <a:ext cx="8467216" cy="1084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17" tIns="114817" rIns="114817" bIns="114817" numCol="1" spcCol="1270" anchor="ctr" anchorCtr="0">
          <a:noAutofit/>
        </a:bodyPr>
        <a:lstStyle/>
        <a:p>
          <a:pPr marL="0" lvl="0" indent="0" algn="l" defTabSz="1111250">
            <a:lnSpc>
              <a:spcPct val="100000"/>
            </a:lnSpc>
            <a:spcBef>
              <a:spcPct val="0"/>
            </a:spcBef>
            <a:spcAft>
              <a:spcPct val="35000"/>
            </a:spcAft>
            <a:buNone/>
          </a:pPr>
          <a:r>
            <a:rPr lang="en-US" sz="2500" kern="1200"/>
            <a:t>All properties must use HOTMA January 1, 2025.</a:t>
          </a:r>
        </a:p>
      </dsp:txBody>
      <dsp:txXfrm>
        <a:off x="1253045" y="587647"/>
        <a:ext cx="8467216" cy="1084887"/>
      </dsp:txXfrm>
    </dsp:sp>
    <dsp:sp modelId="{9AD453CE-A394-4266-9F27-79DF39A43827}">
      <dsp:nvSpPr>
        <dsp:cNvPr id="0" name=""/>
        <dsp:cNvSpPr/>
      </dsp:nvSpPr>
      <dsp:spPr>
        <a:xfrm>
          <a:off x="0" y="1943756"/>
          <a:ext cx="9720262" cy="1084887"/>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C28B6A-4298-458F-B45D-DCB8AE383904}">
      <dsp:nvSpPr>
        <dsp:cNvPr id="0" name=""/>
        <dsp:cNvSpPr/>
      </dsp:nvSpPr>
      <dsp:spPr>
        <a:xfrm>
          <a:off x="328178" y="2187856"/>
          <a:ext cx="596688" cy="5966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51FF97-FE5A-4135-A38D-26CEDE8D35B6}">
      <dsp:nvSpPr>
        <dsp:cNvPr id="0" name=""/>
        <dsp:cNvSpPr/>
      </dsp:nvSpPr>
      <dsp:spPr>
        <a:xfrm>
          <a:off x="1253045" y="1943756"/>
          <a:ext cx="8467216" cy="1084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17" tIns="114817" rIns="114817" bIns="114817" numCol="1" spcCol="1270" anchor="ctr" anchorCtr="0">
          <a:noAutofit/>
        </a:bodyPr>
        <a:lstStyle/>
        <a:p>
          <a:pPr marL="0" lvl="0" indent="0" algn="l" defTabSz="1111250">
            <a:lnSpc>
              <a:spcPct val="100000"/>
            </a:lnSpc>
            <a:spcBef>
              <a:spcPct val="0"/>
            </a:spcBef>
            <a:spcAft>
              <a:spcPct val="35000"/>
            </a:spcAft>
            <a:buNone/>
          </a:pPr>
          <a:r>
            <a:rPr lang="en-US" sz="2500" kern="1200"/>
            <a:t>Properties are allowed to use HOTMA January 1, 2024 as long as AHFA is ready, which we are.</a:t>
          </a:r>
        </a:p>
      </dsp:txBody>
      <dsp:txXfrm>
        <a:off x="1253045" y="1943756"/>
        <a:ext cx="8467216" cy="10848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C6716-B810-4D47-BF29-E3D8501A00D7}">
      <dsp:nvSpPr>
        <dsp:cNvPr id="0" name=""/>
        <dsp:cNvSpPr/>
      </dsp:nvSpPr>
      <dsp:spPr>
        <a:xfrm>
          <a:off x="0" y="79978"/>
          <a:ext cx="5641974" cy="18661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AHFA provides addendums, certifications, verifications, and more in the Compliance section of the AHFA website, </a:t>
          </a:r>
          <a:r>
            <a:rPr lang="en-US" sz="2900" kern="1200" dirty="0">
              <a:solidFill>
                <a:srgbClr val="FFC000"/>
              </a:solidFill>
              <a:hlinkClick xmlns:r="http://schemas.openxmlformats.org/officeDocument/2006/relationships" r:id="rId1">
                <a:extLst>
                  <a:ext uri="{A12FA001-AC4F-418D-AE19-62706E023703}">
                    <ahyp:hlinkClr xmlns:ahyp="http://schemas.microsoft.com/office/drawing/2018/hyperlinkcolor" val="tx"/>
                  </a:ext>
                </a:extLst>
              </a:hlinkClick>
            </a:rPr>
            <a:t>www.ahfa.com</a:t>
          </a:r>
          <a:r>
            <a:rPr lang="en-US" sz="2900" kern="1200" dirty="0"/>
            <a:t>.	</a:t>
          </a:r>
        </a:p>
      </dsp:txBody>
      <dsp:txXfrm>
        <a:off x="91098" y="171076"/>
        <a:ext cx="5459778" cy="1683954"/>
      </dsp:txXfrm>
    </dsp:sp>
    <dsp:sp modelId="{600D10DA-58A1-4E2E-88EE-37959248D853}">
      <dsp:nvSpPr>
        <dsp:cNvPr id="0" name=""/>
        <dsp:cNvSpPr/>
      </dsp:nvSpPr>
      <dsp:spPr>
        <a:xfrm>
          <a:off x="0" y="2029648"/>
          <a:ext cx="5641974" cy="186615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You must use these certifications.</a:t>
          </a:r>
        </a:p>
      </dsp:txBody>
      <dsp:txXfrm>
        <a:off x="91098" y="2120746"/>
        <a:ext cx="5459778" cy="1683954"/>
      </dsp:txXfrm>
    </dsp:sp>
    <dsp:sp modelId="{AA4F2B6D-6C41-41E7-B68F-8CFAE2F9C8E4}">
      <dsp:nvSpPr>
        <dsp:cNvPr id="0" name=""/>
        <dsp:cNvSpPr/>
      </dsp:nvSpPr>
      <dsp:spPr>
        <a:xfrm>
          <a:off x="0" y="3895798"/>
          <a:ext cx="5641974" cy="94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If your company has different certifications, then they must be sent to AHFA for approval</a:t>
          </a:r>
        </a:p>
      </dsp:txBody>
      <dsp:txXfrm>
        <a:off x="0" y="3895798"/>
        <a:ext cx="5641974" cy="9454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685E1-449E-49B8-AFBF-D77F58F5BBEE}">
      <dsp:nvSpPr>
        <dsp:cNvPr id="0" name=""/>
        <dsp:cNvSpPr/>
      </dsp:nvSpPr>
      <dsp:spPr>
        <a:xfrm>
          <a:off x="0" y="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5E5652-8E4C-4A84-B837-1349A93562CB}">
      <dsp:nvSpPr>
        <dsp:cNvPr id="0" name=""/>
        <dsp:cNvSpPr/>
      </dsp:nvSpPr>
      <dsp:spPr>
        <a:xfrm>
          <a:off x="0" y="0"/>
          <a:ext cx="5641974"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Housing Credit</a:t>
          </a:r>
        </a:p>
      </dsp:txBody>
      <dsp:txXfrm>
        <a:off x="0" y="0"/>
        <a:ext cx="5641974" cy="2460625"/>
      </dsp:txXfrm>
    </dsp:sp>
    <dsp:sp modelId="{94E6C8A3-823B-4271-ABDB-D2F3C3DB9FD5}">
      <dsp:nvSpPr>
        <dsp:cNvPr id="0" name=""/>
        <dsp:cNvSpPr/>
      </dsp:nvSpPr>
      <dsp:spPr>
        <a:xfrm>
          <a:off x="0" y="2460625"/>
          <a:ext cx="5641974"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F6FA9C-F5BC-4666-8CA7-A78B264882D4}">
      <dsp:nvSpPr>
        <dsp:cNvPr id="0" name=""/>
        <dsp:cNvSpPr/>
      </dsp:nvSpPr>
      <dsp:spPr>
        <a:xfrm>
          <a:off x="0" y="2460625"/>
          <a:ext cx="5641974"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AHFA provides a link to the HUD Multifamily Tax Subsidy Limits and a link to the Novogradac Rent &amp; Income Limit Calculator</a:t>
          </a:r>
        </a:p>
      </dsp:txBody>
      <dsp:txXfrm>
        <a:off x="0" y="2460625"/>
        <a:ext cx="5641974" cy="24606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D5AD2-38FA-4314-B9A3-3E6C80371D2C}">
      <dsp:nvSpPr>
        <dsp:cNvPr id="0" name=""/>
        <dsp:cNvSpPr/>
      </dsp:nvSpPr>
      <dsp:spPr>
        <a:xfrm>
          <a:off x="0" y="174309"/>
          <a:ext cx="5641974" cy="148004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cap="all"/>
          </a:pPr>
          <a:r>
            <a:rPr lang="en-US" sz="2300" kern="1200"/>
            <a:t>A Utility Allowance is an allowance for the cost of any utilities paid directly by the household and is a component of gross rent</a:t>
          </a:r>
        </a:p>
      </dsp:txBody>
      <dsp:txXfrm>
        <a:off x="72250" y="246559"/>
        <a:ext cx="5497474" cy="1335549"/>
      </dsp:txXfrm>
    </dsp:sp>
    <dsp:sp modelId="{5CD27DA2-EFB6-47DE-B8D1-3E0ABEAF4027}">
      <dsp:nvSpPr>
        <dsp:cNvPr id="0" name=""/>
        <dsp:cNvSpPr/>
      </dsp:nvSpPr>
      <dsp:spPr>
        <a:xfrm>
          <a:off x="0" y="1720600"/>
          <a:ext cx="5641974" cy="1480049"/>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cap="all"/>
          </a:pPr>
          <a:r>
            <a:rPr lang="en-US" sz="2300" kern="1200"/>
            <a:t>Do not include telephone, internet, and cable</a:t>
          </a:r>
        </a:p>
      </dsp:txBody>
      <dsp:txXfrm>
        <a:off x="72250" y="1792850"/>
        <a:ext cx="5497474" cy="1335549"/>
      </dsp:txXfrm>
    </dsp:sp>
    <dsp:sp modelId="{5FC6DC0D-76E3-440B-9748-9602580FD2BB}">
      <dsp:nvSpPr>
        <dsp:cNvPr id="0" name=""/>
        <dsp:cNvSpPr/>
      </dsp:nvSpPr>
      <dsp:spPr>
        <a:xfrm>
          <a:off x="0" y="3266889"/>
          <a:ext cx="5641974" cy="1480049"/>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cap="all"/>
          </a:pPr>
          <a:r>
            <a:rPr lang="en-US" sz="2300" kern="1200"/>
            <a:t>The utility allowance MUST be updated annually</a:t>
          </a:r>
        </a:p>
      </dsp:txBody>
      <dsp:txXfrm>
        <a:off x="72250" y="3339139"/>
        <a:ext cx="5497474" cy="133554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86269-A3DD-4E3A-99B7-00BDF4C84919}">
      <dsp:nvSpPr>
        <dsp:cNvPr id="0" name=""/>
        <dsp:cNvSpPr/>
      </dsp:nvSpPr>
      <dsp:spPr>
        <a:xfrm>
          <a:off x="0" y="320757"/>
          <a:ext cx="9720262" cy="11245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437388" rIns="75440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Must be on the utility provider letterhead and have estimates for each utility paid by the household</a:t>
          </a:r>
        </a:p>
      </dsp:txBody>
      <dsp:txXfrm>
        <a:off x="0" y="320757"/>
        <a:ext cx="9720262" cy="1124550"/>
      </dsp:txXfrm>
    </dsp:sp>
    <dsp:sp modelId="{5359359E-8C19-4C7B-A878-C67980D8F641}">
      <dsp:nvSpPr>
        <dsp:cNvPr id="0" name=""/>
        <dsp:cNvSpPr/>
      </dsp:nvSpPr>
      <dsp:spPr>
        <a:xfrm>
          <a:off x="486013" y="10797"/>
          <a:ext cx="6804183" cy="619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933450">
            <a:lnSpc>
              <a:spcPct val="90000"/>
            </a:lnSpc>
            <a:spcBef>
              <a:spcPct val="0"/>
            </a:spcBef>
            <a:spcAft>
              <a:spcPct val="35000"/>
            </a:spcAft>
            <a:buNone/>
          </a:pPr>
          <a:r>
            <a:rPr lang="en-US" sz="2100" kern="1200"/>
            <a:t>An estimate received from the local utility provider</a:t>
          </a:r>
        </a:p>
      </dsp:txBody>
      <dsp:txXfrm>
        <a:off x="516275" y="41059"/>
        <a:ext cx="6743659" cy="559396"/>
      </dsp:txXfrm>
    </dsp:sp>
    <dsp:sp modelId="{F861A112-33D3-41CB-9EDA-DA0BA7BA67DD}">
      <dsp:nvSpPr>
        <dsp:cNvPr id="0" name=""/>
        <dsp:cNvSpPr/>
      </dsp:nvSpPr>
      <dsp:spPr>
        <a:xfrm>
          <a:off x="0" y="1868667"/>
          <a:ext cx="9720262" cy="8599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437388" rIns="75440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Must be approved by AHFA</a:t>
          </a:r>
        </a:p>
      </dsp:txBody>
      <dsp:txXfrm>
        <a:off x="0" y="1868667"/>
        <a:ext cx="9720262" cy="859950"/>
      </dsp:txXfrm>
    </dsp:sp>
    <dsp:sp modelId="{9BB20D80-D88A-4AA6-9123-82B446B05389}">
      <dsp:nvSpPr>
        <dsp:cNvPr id="0" name=""/>
        <dsp:cNvSpPr/>
      </dsp:nvSpPr>
      <dsp:spPr>
        <a:xfrm>
          <a:off x="486013" y="1558707"/>
          <a:ext cx="6804183" cy="619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933450">
            <a:lnSpc>
              <a:spcPct val="90000"/>
            </a:lnSpc>
            <a:spcBef>
              <a:spcPct val="0"/>
            </a:spcBef>
            <a:spcAft>
              <a:spcPct val="35000"/>
            </a:spcAft>
            <a:buNone/>
          </a:pPr>
          <a:r>
            <a:rPr lang="en-US" sz="2100" kern="1200"/>
            <a:t>HUD Utility Schedule Model</a:t>
          </a:r>
        </a:p>
      </dsp:txBody>
      <dsp:txXfrm>
        <a:off x="516275" y="1588969"/>
        <a:ext cx="6743659" cy="559396"/>
      </dsp:txXfrm>
    </dsp:sp>
    <dsp:sp modelId="{F2FC9053-9EC1-438D-8B56-9F476250EB98}">
      <dsp:nvSpPr>
        <dsp:cNvPr id="0" name=""/>
        <dsp:cNvSpPr/>
      </dsp:nvSpPr>
      <dsp:spPr>
        <a:xfrm>
          <a:off x="0" y="3151977"/>
          <a:ext cx="9720262" cy="8599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437388" rIns="75440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Must be approved by AHFA</a:t>
          </a:r>
        </a:p>
      </dsp:txBody>
      <dsp:txXfrm>
        <a:off x="0" y="3151977"/>
        <a:ext cx="9720262" cy="859950"/>
      </dsp:txXfrm>
    </dsp:sp>
    <dsp:sp modelId="{78027CF9-75F1-4C53-B472-1263FE54E6D3}">
      <dsp:nvSpPr>
        <dsp:cNvPr id="0" name=""/>
        <dsp:cNvSpPr/>
      </dsp:nvSpPr>
      <dsp:spPr>
        <a:xfrm>
          <a:off x="486013" y="2842017"/>
          <a:ext cx="6804183" cy="619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933450">
            <a:lnSpc>
              <a:spcPct val="90000"/>
            </a:lnSpc>
            <a:spcBef>
              <a:spcPct val="0"/>
            </a:spcBef>
            <a:spcAft>
              <a:spcPct val="35000"/>
            </a:spcAft>
            <a:buNone/>
          </a:pPr>
          <a:r>
            <a:rPr lang="en-US" sz="2100" kern="1200"/>
            <a:t>Energy Consumption Model</a:t>
          </a:r>
        </a:p>
      </dsp:txBody>
      <dsp:txXfrm>
        <a:off x="516275" y="2872279"/>
        <a:ext cx="6743659" cy="5593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2CFF-6DD8-428C-BA11-A7E11D0E65D1}">
      <dsp:nvSpPr>
        <dsp:cNvPr id="0" name=""/>
        <dsp:cNvSpPr/>
      </dsp:nvSpPr>
      <dsp:spPr>
        <a:xfrm>
          <a:off x="0" y="1346424"/>
          <a:ext cx="5641974" cy="1083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7880" tIns="333248" rIns="437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Check the application for the Project</a:t>
          </a:r>
        </a:p>
        <a:p>
          <a:pPr marL="171450" lvl="1" indent="-171450" algn="l" defTabSz="711200">
            <a:lnSpc>
              <a:spcPct val="90000"/>
            </a:lnSpc>
            <a:spcBef>
              <a:spcPct val="0"/>
            </a:spcBef>
            <a:spcAft>
              <a:spcPct val="15000"/>
            </a:spcAft>
            <a:buChar char="•"/>
          </a:pPr>
          <a:r>
            <a:rPr lang="en-US" sz="1600" kern="1200" dirty="0"/>
            <a:t>Check the LURC for the Project – if more than one, then use the most restrictive</a:t>
          </a:r>
        </a:p>
      </dsp:txBody>
      <dsp:txXfrm>
        <a:off x="0" y="1346424"/>
        <a:ext cx="5641974" cy="1083600"/>
      </dsp:txXfrm>
    </dsp:sp>
    <dsp:sp modelId="{8C203896-034C-4F70-AA5F-B48FAFD175DB}">
      <dsp:nvSpPr>
        <dsp:cNvPr id="0" name=""/>
        <dsp:cNvSpPr/>
      </dsp:nvSpPr>
      <dsp:spPr>
        <a:xfrm>
          <a:off x="282098" y="1110264"/>
          <a:ext cx="3949382" cy="472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711200">
            <a:lnSpc>
              <a:spcPct val="90000"/>
            </a:lnSpc>
            <a:spcBef>
              <a:spcPct val="0"/>
            </a:spcBef>
            <a:spcAft>
              <a:spcPct val="35000"/>
            </a:spcAft>
            <a:buNone/>
            <a:defRPr b="1"/>
          </a:pPr>
          <a:r>
            <a:rPr lang="en-US" sz="1600" kern="1200"/>
            <a:t>Each Project can be different</a:t>
          </a:r>
        </a:p>
      </dsp:txBody>
      <dsp:txXfrm>
        <a:off x="305155" y="1133321"/>
        <a:ext cx="3903268" cy="426206"/>
      </dsp:txXfrm>
    </dsp:sp>
    <dsp:sp modelId="{FD0F8667-6315-4580-A1E0-3ACBC583839A}">
      <dsp:nvSpPr>
        <dsp:cNvPr id="0" name=""/>
        <dsp:cNvSpPr/>
      </dsp:nvSpPr>
      <dsp:spPr>
        <a:xfrm>
          <a:off x="0" y="2752585"/>
          <a:ext cx="5641974" cy="1058400"/>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7880" tIns="333248" rIns="437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If the Project does not have a report that can monitor the set-aside requirement, then you must use the AHFA Set-Aside Report</a:t>
          </a:r>
        </a:p>
      </dsp:txBody>
      <dsp:txXfrm>
        <a:off x="0" y="2752585"/>
        <a:ext cx="5641974" cy="1058400"/>
      </dsp:txXfrm>
    </dsp:sp>
    <dsp:sp modelId="{C08A0848-9EB0-43D9-8E46-A8B7FF5FF90C}">
      <dsp:nvSpPr>
        <dsp:cNvPr id="0" name=""/>
        <dsp:cNvSpPr/>
      </dsp:nvSpPr>
      <dsp:spPr>
        <a:xfrm>
          <a:off x="282098" y="2516425"/>
          <a:ext cx="3949382" cy="47232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AHFA created a Set-Aside Report in the Compliance Section of the AHFA website</a:t>
          </a:r>
        </a:p>
      </dsp:txBody>
      <dsp:txXfrm>
        <a:off x="305155" y="2539482"/>
        <a:ext cx="3903268" cy="42620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26B9E-9334-432B-A130-F470CD53A068}">
      <dsp:nvSpPr>
        <dsp:cNvPr id="0" name=""/>
        <dsp:cNvSpPr/>
      </dsp:nvSpPr>
      <dsp:spPr>
        <a:xfrm>
          <a:off x="0" y="2427927"/>
          <a:ext cx="9720262" cy="159298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t>Inspectable areas</a:t>
          </a:r>
        </a:p>
      </dsp:txBody>
      <dsp:txXfrm>
        <a:off x="0" y="2427927"/>
        <a:ext cx="9720262" cy="860211"/>
      </dsp:txXfrm>
    </dsp:sp>
    <dsp:sp modelId="{F3D8BCAF-B6B7-4207-BFCB-528502A63D4F}">
      <dsp:nvSpPr>
        <dsp:cNvPr id="0" name=""/>
        <dsp:cNvSpPr/>
      </dsp:nvSpPr>
      <dsp:spPr>
        <a:xfrm>
          <a:off x="4746" y="3256279"/>
          <a:ext cx="3236923" cy="73277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60960" rIns="341376" bIns="60960" numCol="1" spcCol="1270" anchor="ctr" anchorCtr="0">
          <a:noAutofit/>
        </a:bodyPr>
        <a:lstStyle/>
        <a:p>
          <a:pPr marL="0" lvl="0" indent="0" algn="ctr" defTabSz="2133600">
            <a:lnSpc>
              <a:spcPct val="90000"/>
            </a:lnSpc>
            <a:spcBef>
              <a:spcPct val="0"/>
            </a:spcBef>
            <a:spcAft>
              <a:spcPct val="35000"/>
            </a:spcAft>
            <a:buNone/>
          </a:pPr>
          <a:r>
            <a:rPr lang="en-US" sz="4800" kern="1200" dirty="0"/>
            <a:t>Unit</a:t>
          </a:r>
        </a:p>
      </dsp:txBody>
      <dsp:txXfrm>
        <a:off x="4746" y="3256279"/>
        <a:ext cx="3236923" cy="732772"/>
      </dsp:txXfrm>
    </dsp:sp>
    <dsp:sp modelId="{EEDEABE1-4737-44ED-8AA4-4C0958777E2A}">
      <dsp:nvSpPr>
        <dsp:cNvPr id="0" name=""/>
        <dsp:cNvSpPr/>
      </dsp:nvSpPr>
      <dsp:spPr>
        <a:xfrm>
          <a:off x="3241669" y="3256279"/>
          <a:ext cx="3236923" cy="732772"/>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60960" rIns="341376" bIns="60960" numCol="1" spcCol="1270" anchor="ctr" anchorCtr="0">
          <a:noAutofit/>
        </a:bodyPr>
        <a:lstStyle/>
        <a:p>
          <a:pPr marL="0" lvl="0" indent="0" algn="ctr" defTabSz="2133600">
            <a:lnSpc>
              <a:spcPct val="90000"/>
            </a:lnSpc>
            <a:spcBef>
              <a:spcPct val="0"/>
            </a:spcBef>
            <a:spcAft>
              <a:spcPct val="35000"/>
            </a:spcAft>
            <a:buNone/>
          </a:pPr>
          <a:r>
            <a:rPr lang="en-US" sz="4800" kern="1200" dirty="0"/>
            <a:t>Inside</a:t>
          </a:r>
        </a:p>
      </dsp:txBody>
      <dsp:txXfrm>
        <a:off x="3241669" y="3256279"/>
        <a:ext cx="3236923" cy="732772"/>
      </dsp:txXfrm>
    </dsp:sp>
    <dsp:sp modelId="{47605C34-D877-4414-BEB3-7186E7B5DF05}">
      <dsp:nvSpPr>
        <dsp:cNvPr id="0" name=""/>
        <dsp:cNvSpPr/>
      </dsp:nvSpPr>
      <dsp:spPr>
        <a:xfrm>
          <a:off x="6478592" y="3256279"/>
          <a:ext cx="3236923" cy="732772"/>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60960" rIns="341376" bIns="60960" numCol="1" spcCol="1270" anchor="ctr" anchorCtr="0">
          <a:noAutofit/>
        </a:bodyPr>
        <a:lstStyle/>
        <a:p>
          <a:pPr marL="0" lvl="0" indent="0" algn="ctr" defTabSz="2133600">
            <a:lnSpc>
              <a:spcPct val="90000"/>
            </a:lnSpc>
            <a:spcBef>
              <a:spcPct val="0"/>
            </a:spcBef>
            <a:spcAft>
              <a:spcPct val="35000"/>
            </a:spcAft>
            <a:buNone/>
          </a:pPr>
          <a:r>
            <a:rPr lang="en-US" sz="4800" kern="1200" dirty="0"/>
            <a:t>Outside</a:t>
          </a:r>
        </a:p>
      </dsp:txBody>
      <dsp:txXfrm>
        <a:off x="6478592" y="3256279"/>
        <a:ext cx="3236923" cy="732772"/>
      </dsp:txXfrm>
    </dsp:sp>
    <dsp:sp modelId="{82D50156-1155-475F-A19A-A07924A3D359}">
      <dsp:nvSpPr>
        <dsp:cNvPr id="0" name=""/>
        <dsp:cNvSpPr/>
      </dsp:nvSpPr>
      <dsp:spPr>
        <a:xfrm rot="10800000">
          <a:off x="0" y="1813"/>
          <a:ext cx="9720262" cy="2450008"/>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National Standards for the Physical Inspection of Real Estate (NSPIRE)</a:t>
          </a:r>
        </a:p>
      </dsp:txBody>
      <dsp:txXfrm rot="10800000">
        <a:off x="0" y="1813"/>
        <a:ext cx="9720262" cy="159194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51F75-2318-4E78-8061-8C156FF0A936}">
      <dsp:nvSpPr>
        <dsp:cNvPr id="0" name=""/>
        <dsp:cNvSpPr/>
      </dsp:nvSpPr>
      <dsp:spPr>
        <a:xfrm>
          <a:off x="0" y="491"/>
          <a:ext cx="9720262" cy="11490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7FE1F-C3AF-46A9-9D2F-1A496EE3D6F0}">
      <dsp:nvSpPr>
        <dsp:cNvPr id="0" name=""/>
        <dsp:cNvSpPr/>
      </dsp:nvSpPr>
      <dsp:spPr>
        <a:xfrm>
          <a:off x="347593" y="259031"/>
          <a:ext cx="631988" cy="631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6AA950-5508-4621-B406-7DB0FE66E0DF}">
      <dsp:nvSpPr>
        <dsp:cNvPr id="0" name=""/>
        <dsp:cNvSpPr/>
      </dsp:nvSpPr>
      <dsp:spPr>
        <a:xfrm>
          <a:off x="1327175" y="491"/>
          <a:ext cx="839308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066800">
            <a:lnSpc>
              <a:spcPct val="100000"/>
            </a:lnSpc>
            <a:spcBef>
              <a:spcPct val="0"/>
            </a:spcBef>
            <a:spcAft>
              <a:spcPct val="35000"/>
            </a:spcAft>
            <a:buNone/>
          </a:pPr>
          <a:r>
            <a:rPr lang="en-US" sz="2400" kern="1200" dirty="0"/>
            <a:t>Housing Credit Qualified Allocation Plan</a:t>
          </a:r>
        </a:p>
      </dsp:txBody>
      <dsp:txXfrm>
        <a:off x="1327175" y="491"/>
        <a:ext cx="8393086" cy="1149069"/>
      </dsp:txXfrm>
    </dsp:sp>
    <dsp:sp modelId="{56C949BC-9D62-4F29-9611-8A97FE99D1FD}">
      <dsp:nvSpPr>
        <dsp:cNvPr id="0" name=""/>
        <dsp:cNvSpPr/>
      </dsp:nvSpPr>
      <dsp:spPr>
        <a:xfrm>
          <a:off x="0" y="1436827"/>
          <a:ext cx="9720262" cy="11490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A02009-2DDE-48CB-93D6-AB8102901394}">
      <dsp:nvSpPr>
        <dsp:cNvPr id="0" name=""/>
        <dsp:cNvSpPr/>
      </dsp:nvSpPr>
      <dsp:spPr>
        <a:xfrm>
          <a:off x="347593" y="1695368"/>
          <a:ext cx="631988" cy="631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B9E0A2-F9CD-412F-9044-03490028E664}">
      <dsp:nvSpPr>
        <dsp:cNvPr id="0" name=""/>
        <dsp:cNvSpPr/>
      </dsp:nvSpPr>
      <dsp:spPr>
        <a:xfrm>
          <a:off x="1327175" y="1436827"/>
          <a:ext cx="839308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066800">
            <a:lnSpc>
              <a:spcPct val="100000"/>
            </a:lnSpc>
            <a:spcBef>
              <a:spcPct val="0"/>
            </a:spcBef>
            <a:spcAft>
              <a:spcPct val="35000"/>
            </a:spcAft>
            <a:buNone/>
          </a:pPr>
          <a:r>
            <a:rPr lang="en-US" sz="2400" kern="1200"/>
            <a:t>HOME Action Plan</a:t>
          </a:r>
        </a:p>
      </dsp:txBody>
      <dsp:txXfrm>
        <a:off x="1327175" y="1436827"/>
        <a:ext cx="8393086" cy="1149069"/>
      </dsp:txXfrm>
    </dsp:sp>
    <dsp:sp modelId="{29403C0E-3A3A-418F-BA4F-EE82ABC4CBCD}">
      <dsp:nvSpPr>
        <dsp:cNvPr id="0" name=""/>
        <dsp:cNvSpPr/>
      </dsp:nvSpPr>
      <dsp:spPr>
        <a:xfrm>
          <a:off x="0" y="2873164"/>
          <a:ext cx="9720262" cy="11490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3C4114-A0CE-425B-9FF4-94B6FBB57420}">
      <dsp:nvSpPr>
        <dsp:cNvPr id="0" name=""/>
        <dsp:cNvSpPr/>
      </dsp:nvSpPr>
      <dsp:spPr>
        <a:xfrm>
          <a:off x="347593" y="3131705"/>
          <a:ext cx="631988" cy="631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A95754-A183-4D92-94C9-CD445BE93E29}">
      <dsp:nvSpPr>
        <dsp:cNvPr id="0" name=""/>
        <dsp:cNvSpPr/>
      </dsp:nvSpPr>
      <dsp:spPr>
        <a:xfrm>
          <a:off x="1327175" y="2873164"/>
          <a:ext cx="839308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066800">
            <a:lnSpc>
              <a:spcPct val="100000"/>
            </a:lnSpc>
            <a:spcBef>
              <a:spcPct val="0"/>
            </a:spcBef>
            <a:spcAft>
              <a:spcPct val="35000"/>
            </a:spcAft>
            <a:buNone/>
          </a:pPr>
          <a:r>
            <a:rPr lang="en-US" sz="2400" kern="1200" dirty="0"/>
            <a:t>Make sure to review these documents so that you know what type of finding that could result in a point deduction for the Project</a:t>
          </a:r>
        </a:p>
      </dsp:txBody>
      <dsp:txXfrm>
        <a:off x="1327175" y="2873164"/>
        <a:ext cx="8393086" cy="1149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8DB1F-5848-4624-B936-736A5BF410BC}">
      <dsp:nvSpPr>
        <dsp:cNvPr id="0" name=""/>
        <dsp:cNvSpPr/>
      </dsp:nvSpPr>
      <dsp:spPr>
        <a:xfrm>
          <a:off x="0" y="0"/>
          <a:ext cx="3037581" cy="4022725"/>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6822" tIns="330200" rIns="236822" bIns="330200" numCol="1" spcCol="1270" anchor="t" anchorCtr="0">
          <a:noAutofit/>
        </a:bodyPr>
        <a:lstStyle/>
        <a:p>
          <a:pPr marL="0" lvl="0" indent="0" algn="l" defTabSz="933450">
            <a:lnSpc>
              <a:spcPct val="90000"/>
            </a:lnSpc>
            <a:spcBef>
              <a:spcPct val="0"/>
            </a:spcBef>
            <a:spcAft>
              <a:spcPct val="35000"/>
            </a:spcAft>
            <a:buNone/>
          </a:pPr>
          <a:r>
            <a:rPr lang="en-US" sz="2100" kern="1200"/>
            <a:t>Housing Credit will be inspected once every 3 years during the Compliance Period</a:t>
          </a:r>
        </a:p>
      </dsp:txBody>
      <dsp:txXfrm>
        <a:off x="0" y="1528635"/>
        <a:ext cx="3037581" cy="2413635"/>
      </dsp:txXfrm>
    </dsp:sp>
    <dsp:sp modelId="{AAF55D6B-B62A-46E3-98A1-7A69920F630F}">
      <dsp:nvSpPr>
        <dsp:cNvPr id="0" name=""/>
        <dsp:cNvSpPr/>
      </dsp:nvSpPr>
      <dsp:spPr>
        <a:xfrm>
          <a:off x="915382" y="402272"/>
          <a:ext cx="1206817" cy="1206817"/>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088" tIns="12700" rIns="9408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092116" y="579006"/>
        <a:ext cx="853349" cy="853349"/>
      </dsp:txXfrm>
    </dsp:sp>
    <dsp:sp modelId="{C4587587-0684-46B7-AAA7-6D4062EA6FCD}">
      <dsp:nvSpPr>
        <dsp:cNvPr id="0" name=""/>
        <dsp:cNvSpPr/>
      </dsp:nvSpPr>
      <dsp:spPr>
        <a:xfrm>
          <a:off x="0" y="4022653"/>
          <a:ext cx="3037581" cy="72"/>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92257-B4AB-458A-AE67-855A4B456CEB}">
      <dsp:nvSpPr>
        <dsp:cNvPr id="0" name=""/>
        <dsp:cNvSpPr/>
      </dsp:nvSpPr>
      <dsp:spPr>
        <a:xfrm>
          <a:off x="3341340" y="0"/>
          <a:ext cx="3037581" cy="4022725"/>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6822" tIns="330200" rIns="236822" bIns="330200" numCol="1" spcCol="1270" anchor="t" anchorCtr="0">
          <a:noAutofit/>
        </a:bodyPr>
        <a:lstStyle/>
        <a:p>
          <a:pPr marL="0" lvl="0" indent="0" algn="l" defTabSz="933450">
            <a:lnSpc>
              <a:spcPct val="90000"/>
            </a:lnSpc>
            <a:spcBef>
              <a:spcPct val="0"/>
            </a:spcBef>
            <a:spcAft>
              <a:spcPct val="35000"/>
            </a:spcAft>
            <a:buNone/>
          </a:pPr>
          <a:r>
            <a:rPr lang="en-US" sz="2100" kern="1200"/>
            <a:t>HOME will be inspected annually throughout the HOME Affordability Period</a:t>
          </a:r>
        </a:p>
        <a:p>
          <a:pPr marL="171450" lvl="1" indent="-171450" algn="l" defTabSz="711200">
            <a:lnSpc>
              <a:spcPct val="90000"/>
            </a:lnSpc>
            <a:spcBef>
              <a:spcPct val="0"/>
            </a:spcBef>
            <a:spcAft>
              <a:spcPct val="15000"/>
            </a:spcAft>
            <a:buChar char="•"/>
          </a:pPr>
          <a:r>
            <a:rPr lang="en-US" sz="1600" kern="1200"/>
            <a:t>On-site Inspections of the Project will be at least once a year</a:t>
          </a:r>
        </a:p>
      </dsp:txBody>
      <dsp:txXfrm>
        <a:off x="3341340" y="1528635"/>
        <a:ext cx="3037581" cy="2413635"/>
      </dsp:txXfrm>
    </dsp:sp>
    <dsp:sp modelId="{EA951AE4-1ED0-46E2-A810-8FDAB1952D2E}">
      <dsp:nvSpPr>
        <dsp:cNvPr id="0" name=""/>
        <dsp:cNvSpPr/>
      </dsp:nvSpPr>
      <dsp:spPr>
        <a:xfrm>
          <a:off x="4256722" y="402272"/>
          <a:ext cx="1206817" cy="1206817"/>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088" tIns="12700" rIns="9408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433456" y="579006"/>
        <a:ext cx="853349" cy="853349"/>
      </dsp:txXfrm>
    </dsp:sp>
    <dsp:sp modelId="{B10300A8-C1E1-4E6C-83CC-38EC5A183693}">
      <dsp:nvSpPr>
        <dsp:cNvPr id="0" name=""/>
        <dsp:cNvSpPr/>
      </dsp:nvSpPr>
      <dsp:spPr>
        <a:xfrm>
          <a:off x="3341340" y="4022653"/>
          <a:ext cx="3037581" cy="72"/>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A0CE9-99E8-48A2-97F1-11CC02D7A14C}">
      <dsp:nvSpPr>
        <dsp:cNvPr id="0" name=""/>
        <dsp:cNvSpPr/>
      </dsp:nvSpPr>
      <dsp:spPr>
        <a:xfrm>
          <a:off x="6682680" y="0"/>
          <a:ext cx="3037581" cy="4022725"/>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6822" tIns="330200" rIns="236822" bIns="330200" numCol="1" spcCol="1270" anchor="t" anchorCtr="0">
          <a:noAutofit/>
        </a:bodyPr>
        <a:lstStyle/>
        <a:p>
          <a:pPr marL="0" lvl="0" indent="0" algn="l" defTabSz="933450">
            <a:lnSpc>
              <a:spcPct val="90000"/>
            </a:lnSpc>
            <a:spcBef>
              <a:spcPct val="0"/>
            </a:spcBef>
            <a:spcAft>
              <a:spcPct val="35000"/>
            </a:spcAft>
            <a:buNone/>
          </a:pPr>
          <a:r>
            <a:rPr lang="en-US" sz="2100" kern="1200"/>
            <a:t>Housing Trust Fund will be inspected once every 3 years during the Housing Trust Fund Affordability Period</a:t>
          </a:r>
        </a:p>
      </dsp:txBody>
      <dsp:txXfrm>
        <a:off x="6682680" y="1528635"/>
        <a:ext cx="3037581" cy="2413635"/>
      </dsp:txXfrm>
    </dsp:sp>
    <dsp:sp modelId="{EA9FF8A9-249A-422A-9752-1D6D27F2DB27}">
      <dsp:nvSpPr>
        <dsp:cNvPr id="0" name=""/>
        <dsp:cNvSpPr/>
      </dsp:nvSpPr>
      <dsp:spPr>
        <a:xfrm>
          <a:off x="7598062" y="402272"/>
          <a:ext cx="1206817" cy="1206817"/>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088" tIns="12700" rIns="9408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774796" y="579006"/>
        <a:ext cx="853349" cy="853349"/>
      </dsp:txXfrm>
    </dsp:sp>
    <dsp:sp modelId="{615D3C2C-BAAA-4AE7-B356-CAE103A98660}">
      <dsp:nvSpPr>
        <dsp:cNvPr id="0" name=""/>
        <dsp:cNvSpPr/>
      </dsp:nvSpPr>
      <dsp:spPr>
        <a:xfrm>
          <a:off x="6682680" y="4022653"/>
          <a:ext cx="3037581" cy="72"/>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D6519-818A-4AEE-9116-E5DE5D8B7222}">
      <dsp:nvSpPr>
        <dsp:cNvPr id="0" name=""/>
        <dsp:cNvSpPr/>
      </dsp:nvSpPr>
      <dsp:spPr>
        <a:xfrm>
          <a:off x="0" y="2402"/>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12373-1544-496F-B6AE-1D48887BD90A}">
      <dsp:nvSpPr>
        <dsp:cNvPr id="0" name=""/>
        <dsp:cNvSpPr/>
      </dsp:nvSpPr>
      <dsp:spPr>
        <a:xfrm>
          <a:off x="0" y="2402"/>
          <a:ext cx="5641974"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  </a:t>
          </a:r>
          <a:r>
            <a:rPr lang="en-US" sz="3800" kern="1200" dirty="0">
              <a:hlinkClick xmlns:r="http://schemas.openxmlformats.org/officeDocument/2006/relationships" r:id="rId1"/>
            </a:rPr>
            <a:t>mfcompliance@ahfa.com</a:t>
          </a:r>
          <a:endParaRPr lang="en-US" sz="3800" kern="1200" dirty="0"/>
        </a:p>
      </dsp:txBody>
      <dsp:txXfrm>
        <a:off x="0" y="2402"/>
        <a:ext cx="5641974" cy="1638814"/>
      </dsp:txXfrm>
    </dsp:sp>
    <dsp:sp modelId="{177B3081-4614-445C-A6F8-F681968FEA53}">
      <dsp:nvSpPr>
        <dsp:cNvPr id="0" name=""/>
        <dsp:cNvSpPr/>
      </dsp:nvSpPr>
      <dsp:spPr>
        <a:xfrm>
          <a:off x="0" y="1641217"/>
          <a:ext cx="5641974"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2B679C-2A88-4873-901E-B64E0EFF28A2}">
      <dsp:nvSpPr>
        <dsp:cNvPr id="0" name=""/>
        <dsp:cNvSpPr/>
      </dsp:nvSpPr>
      <dsp:spPr>
        <a:xfrm>
          <a:off x="0" y="1641217"/>
          <a:ext cx="5641974"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334-244-9200 </a:t>
          </a:r>
        </a:p>
        <a:p>
          <a:pPr marL="0" lvl="0" indent="0" algn="l" defTabSz="1689100">
            <a:lnSpc>
              <a:spcPct val="90000"/>
            </a:lnSpc>
            <a:spcBef>
              <a:spcPct val="0"/>
            </a:spcBef>
            <a:spcAft>
              <a:spcPct val="35000"/>
            </a:spcAft>
            <a:buNone/>
          </a:pPr>
          <a:r>
            <a:rPr lang="en-US" sz="3800" kern="1200" dirty="0"/>
            <a:t>800-325-2432</a:t>
          </a:r>
        </a:p>
      </dsp:txBody>
      <dsp:txXfrm>
        <a:off x="0" y="1641217"/>
        <a:ext cx="5641974" cy="1638814"/>
      </dsp:txXfrm>
    </dsp:sp>
    <dsp:sp modelId="{6333AB7D-08D3-4F59-B2D4-D585AEEF75B8}">
      <dsp:nvSpPr>
        <dsp:cNvPr id="0" name=""/>
        <dsp:cNvSpPr/>
      </dsp:nvSpPr>
      <dsp:spPr>
        <a:xfrm>
          <a:off x="0" y="3280032"/>
          <a:ext cx="5641974"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B14DC-23BC-4A83-BF34-BC1F7F3556F5}">
      <dsp:nvSpPr>
        <dsp:cNvPr id="0" name=""/>
        <dsp:cNvSpPr/>
      </dsp:nvSpPr>
      <dsp:spPr>
        <a:xfrm>
          <a:off x="0" y="3280032"/>
          <a:ext cx="5641974"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7460 Halcyon Pointe Drive, Montgomery, AL 36117</a:t>
          </a:r>
        </a:p>
      </dsp:txBody>
      <dsp:txXfrm>
        <a:off x="0" y="3280032"/>
        <a:ext cx="5641974" cy="1638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1DEE7-22A9-4625-8532-9F32845C0380}">
      <dsp:nvSpPr>
        <dsp:cNvPr id="0" name=""/>
        <dsp:cNvSpPr/>
      </dsp:nvSpPr>
      <dsp:spPr>
        <a:xfrm>
          <a:off x="0" y="26394"/>
          <a:ext cx="5641974" cy="238095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Whichever is less of 20% of the units or Minimum Sample Size Chart are inspected</a:t>
          </a:r>
        </a:p>
      </dsp:txBody>
      <dsp:txXfrm>
        <a:off x="116228" y="142622"/>
        <a:ext cx="5409518" cy="2148494"/>
      </dsp:txXfrm>
    </dsp:sp>
    <dsp:sp modelId="{0CB3577E-FF6A-4F14-B928-4AEC6CB6101B}">
      <dsp:nvSpPr>
        <dsp:cNvPr id="0" name=""/>
        <dsp:cNvSpPr/>
      </dsp:nvSpPr>
      <dsp:spPr>
        <a:xfrm>
          <a:off x="0" y="2513904"/>
          <a:ext cx="5641974" cy="238095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Whichever is less of 20% of the files or the Minimum Sample Size Chart are reviewed</a:t>
          </a:r>
        </a:p>
      </dsp:txBody>
      <dsp:txXfrm>
        <a:off x="116228" y="2630132"/>
        <a:ext cx="5409518" cy="2148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09C59-2AE9-4799-B4EE-2428D62D20E6}">
      <dsp:nvSpPr>
        <dsp:cNvPr id="0" name=""/>
        <dsp:cNvSpPr/>
      </dsp:nvSpPr>
      <dsp:spPr>
        <a:xfrm>
          <a:off x="189" y="432690"/>
          <a:ext cx="2292425" cy="275091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26441" tIns="0" rIns="226441" bIns="330200" numCol="1" spcCol="1270" anchor="t" anchorCtr="0">
          <a:noAutofit/>
        </a:bodyPr>
        <a:lstStyle/>
        <a:p>
          <a:pPr marL="0" lvl="0" indent="0" algn="l" defTabSz="755650">
            <a:lnSpc>
              <a:spcPct val="90000"/>
            </a:lnSpc>
            <a:spcBef>
              <a:spcPct val="0"/>
            </a:spcBef>
            <a:spcAft>
              <a:spcPct val="35000"/>
            </a:spcAft>
            <a:buNone/>
            <a:defRPr cap="all"/>
          </a:pPr>
          <a:r>
            <a:rPr lang="en-US" sz="1700" kern="1200"/>
            <a:t>The household files will be sent to AHFA for review.</a:t>
          </a:r>
        </a:p>
      </dsp:txBody>
      <dsp:txXfrm>
        <a:off x="189" y="1533054"/>
        <a:ext cx="2292425" cy="1650546"/>
      </dsp:txXfrm>
    </dsp:sp>
    <dsp:sp modelId="{04EACF0F-D60A-4306-B2DE-39C5F0C38D2E}">
      <dsp:nvSpPr>
        <dsp:cNvPr id="0" name=""/>
        <dsp:cNvSpPr/>
      </dsp:nvSpPr>
      <dsp:spPr>
        <a:xfrm>
          <a:off x="189" y="432690"/>
          <a:ext cx="2292425" cy="1100364"/>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26441" tIns="165100" rIns="226441" bIns="165100" numCol="1" spcCol="1270" anchor="ctr" anchorCtr="0">
          <a:noAutofit/>
        </a:bodyPr>
        <a:lstStyle/>
        <a:p>
          <a:pPr marL="0" lvl="0" indent="0" algn="l" defTabSz="2711450">
            <a:lnSpc>
              <a:spcPct val="90000"/>
            </a:lnSpc>
            <a:spcBef>
              <a:spcPct val="0"/>
            </a:spcBef>
            <a:spcAft>
              <a:spcPct val="35000"/>
            </a:spcAft>
            <a:buNone/>
          </a:pPr>
          <a:r>
            <a:rPr lang="en-US" sz="6100" kern="1200"/>
            <a:t>01</a:t>
          </a:r>
        </a:p>
      </dsp:txBody>
      <dsp:txXfrm>
        <a:off x="189" y="432690"/>
        <a:ext cx="2292425" cy="1100364"/>
      </dsp:txXfrm>
    </dsp:sp>
    <dsp:sp modelId="{40FB2378-F59A-479A-94AD-ED3BED3D54B9}">
      <dsp:nvSpPr>
        <dsp:cNvPr id="0" name=""/>
        <dsp:cNvSpPr/>
      </dsp:nvSpPr>
      <dsp:spPr>
        <a:xfrm>
          <a:off x="2476008" y="432690"/>
          <a:ext cx="2292425" cy="275091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26441" tIns="0" rIns="226441" bIns="330200" numCol="1" spcCol="1270" anchor="t" anchorCtr="0">
          <a:noAutofit/>
        </a:bodyPr>
        <a:lstStyle/>
        <a:p>
          <a:pPr marL="0" lvl="0" indent="0" algn="l" defTabSz="755650">
            <a:lnSpc>
              <a:spcPct val="90000"/>
            </a:lnSpc>
            <a:spcBef>
              <a:spcPct val="0"/>
            </a:spcBef>
            <a:spcAft>
              <a:spcPct val="35000"/>
            </a:spcAft>
            <a:buNone/>
            <a:defRPr cap="all"/>
          </a:pPr>
          <a:r>
            <a:rPr lang="en-US" sz="1700" kern="1200"/>
            <a:t>Make sure to send what is listed on the checklist</a:t>
          </a:r>
        </a:p>
      </dsp:txBody>
      <dsp:txXfrm>
        <a:off x="2476008" y="1533054"/>
        <a:ext cx="2292425" cy="1650546"/>
      </dsp:txXfrm>
    </dsp:sp>
    <dsp:sp modelId="{CE2E6571-6570-4F99-B40F-23929AC3223A}">
      <dsp:nvSpPr>
        <dsp:cNvPr id="0" name=""/>
        <dsp:cNvSpPr/>
      </dsp:nvSpPr>
      <dsp:spPr>
        <a:xfrm>
          <a:off x="2476008" y="432690"/>
          <a:ext cx="2292425" cy="1100364"/>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26441" tIns="165100" rIns="226441" bIns="165100" numCol="1" spcCol="1270" anchor="ctr" anchorCtr="0">
          <a:noAutofit/>
        </a:bodyPr>
        <a:lstStyle/>
        <a:p>
          <a:pPr marL="0" lvl="0" indent="0" algn="l" defTabSz="2711450">
            <a:lnSpc>
              <a:spcPct val="90000"/>
            </a:lnSpc>
            <a:spcBef>
              <a:spcPct val="0"/>
            </a:spcBef>
            <a:spcAft>
              <a:spcPct val="35000"/>
            </a:spcAft>
            <a:buNone/>
          </a:pPr>
          <a:r>
            <a:rPr lang="en-US" sz="6100" kern="1200"/>
            <a:t>02</a:t>
          </a:r>
        </a:p>
      </dsp:txBody>
      <dsp:txXfrm>
        <a:off x="2476008" y="432690"/>
        <a:ext cx="2292425" cy="1100364"/>
      </dsp:txXfrm>
    </dsp:sp>
    <dsp:sp modelId="{F695D403-5FD4-440F-A3FF-2920E26FB589}">
      <dsp:nvSpPr>
        <dsp:cNvPr id="0" name=""/>
        <dsp:cNvSpPr/>
      </dsp:nvSpPr>
      <dsp:spPr>
        <a:xfrm>
          <a:off x="4951828" y="432690"/>
          <a:ext cx="2292425" cy="275091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26441" tIns="0" rIns="226441" bIns="330200" numCol="1" spcCol="1270" anchor="t" anchorCtr="0">
          <a:noAutofit/>
        </a:bodyPr>
        <a:lstStyle/>
        <a:p>
          <a:pPr marL="0" lvl="0" indent="0" algn="l" defTabSz="755650">
            <a:lnSpc>
              <a:spcPct val="90000"/>
            </a:lnSpc>
            <a:spcBef>
              <a:spcPct val="0"/>
            </a:spcBef>
            <a:spcAft>
              <a:spcPct val="35000"/>
            </a:spcAft>
            <a:buNone/>
            <a:defRPr cap="all"/>
          </a:pPr>
          <a:r>
            <a:rPr lang="en-US" sz="1700" kern="1200"/>
            <a:t>Make sure to send the requested files and information by the due date</a:t>
          </a:r>
        </a:p>
      </dsp:txBody>
      <dsp:txXfrm>
        <a:off x="4951828" y="1533054"/>
        <a:ext cx="2292425" cy="1650546"/>
      </dsp:txXfrm>
    </dsp:sp>
    <dsp:sp modelId="{3846AC56-A270-48BA-9789-940CB9E593EB}">
      <dsp:nvSpPr>
        <dsp:cNvPr id="0" name=""/>
        <dsp:cNvSpPr/>
      </dsp:nvSpPr>
      <dsp:spPr>
        <a:xfrm>
          <a:off x="4951828" y="432690"/>
          <a:ext cx="2292425" cy="1100364"/>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26441" tIns="165100" rIns="226441" bIns="165100" numCol="1" spcCol="1270" anchor="ctr" anchorCtr="0">
          <a:noAutofit/>
        </a:bodyPr>
        <a:lstStyle/>
        <a:p>
          <a:pPr marL="0" lvl="0" indent="0" algn="l" defTabSz="2711450">
            <a:lnSpc>
              <a:spcPct val="90000"/>
            </a:lnSpc>
            <a:spcBef>
              <a:spcPct val="0"/>
            </a:spcBef>
            <a:spcAft>
              <a:spcPct val="35000"/>
            </a:spcAft>
            <a:buNone/>
          </a:pPr>
          <a:r>
            <a:rPr lang="en-US" sz="6100" kern="1200"/>
            <a:t>03</a:t>
          </a:r>
        </a:p>
      </dsp:txBody>
      <dsp:txXfrm>
        <a:off x="4951828" y="432690"/>
        <a:ext cx="2292425" cy="1100364"/>
      </dsp:txXfrm>
    </dsp:sp>
    <dsp:sp modelId="{66CC56C4-947D-445B-B3A9-883B007B937F}">
      <dsp:nvSpPr>
        <dsp:cNvPr id="0" name=""/>
        <dsp:cNvSpPr/>
      </dsp:nvSpPr>
      <dsp:spPr>
        <a:xfrm>
          <a:off x="7427647" y="432690"/>
          <a:ext cx="2292425" cy="275091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26441" tIns="0" rIns="226441" bIns="330200" numCol="1" spcCol="1270" anchor="t" anchorCtr="0">
          <a:noAutofit/>
        </a:bodyPr>
        <a:lstStyle/>
        <a:p>
          <a:pPr marL="0" lvl="0" indent="0" algn="l" defTabSz="755650">
            <a:lnSpc>
              <a:spcPct val="90000"/>
            </a:lnSpc>
            <a:spcBef>
              <a:spcPct val="0"/>
            </a:spcBef>
            <a:spcAft>
              <a:spcPct val="35000"/>
            </a:spcAft>
            <a:buNone/>
            <a:defRPr cap="all"/>
          </a:pPr>
          <a:r>
            <a:rPr lang="en-US" sz="1700" kern="1200"/>
            <a:t>Make sure AHFA DMS has been updated through the required timeframe</a:t>
          </a:r>
        </a:p>
      </dsp:txBody>
      <dsp:txXfrm>
        <a:off x="7427647" y="1533054"/>
        <a:ext cx="2292425" cy="1650546"/>
      </dsp:txXfrm>
    </dsp:sp>
    <dsp:sp modelId="{4AC82493-9856-4D4E-A14B-B3AC96DB3AC2}">
      <dsp:nvSpPr>
        <dsp:cNvPr id="0" name=""/>
        <dsp:cNvSpPr/>
      </dsp:nvSpPr>
      <dsp:spPr>
        <a:xfrm>
          <a:off x="7427647" y="432690"/>
          <a:ext cx="2292425" cy="1100364"/>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26441" tIns="165100" rIns="226441" bIns="165100" numCol="1" spcCol="1270" anchor="ctr" anchorCtr="0">
          <a:noAutofit/>
        </a:bodyPr>
        <a:lstStyle/>
        <a:p>
          <a:pPr marL="0" lvl="0" indent="0" algn="l" defTabSz="2711450">
            <a:lnSpc>
              <a:spcPct val="90000"/>
            </a:lnSpc>
            <a:spcBef>
              <a:spcPct val="0"/>
            </a:spcBef>
            <a:spcAft>
              <a:spcPct val="35000"/>
            </a:spcAft>
            <a:buNone/>
          </a:pPr>
          <a:r>
            <a:rPr lang="en-US" sz="6100" kern="1200"/>
            <a:t>04</a:t>
          </a:r>
        </a:p>
      </dsp:txBody>
      <dsp:txXfrm>
        <a:off x="7427647" y="432690"/>
        <a:ext cx="2292425" cy="1100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5C9BA-02B6-4B53-A9C1-E6EA31EF6159}">
      <dsp:nvSpPr>
        <dsp:cNvPr id="0" name=""/>
        <dsp:cNvSpPr/>
      </dsp:nvSpPr>
      <dsp:spPr>
        <a:xfrm>
          <a:off x="0" y="3028118"/>
          <a:ext cx="9720262" cy="99389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Make sure to check the following to determine the Housing Credit Income and Rent set-aside requirement:</a:t>
          </a:r>
        </a:p>
      </dsp:txBody>
      <dsp:txXfrm>
        <a:off x="0" y="3028118"/>
        <a:ext cx="9720262" cy="536703"/>
      </dsp:txXfrm>
    </dsp:sp>
    <dsp:sp modelId="{6B3F123C-72F6-4957-9F76-0E212F824DFB}">
      <dsp:nvSpPr>
        <dsp:cNvPr id="0" name=""/>
        <dsp:cNvSpPr/>
      </dsp:nvSpPr>
      <dsp:spPr>
        <a:xfrm>
          <a:off x="0" y="3544943"/>
          <a:ext cx="4860131" cy="45719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Housing Credit LURC</a:t>
          </a:r>
        </a:p>
      </dsp:txBody>
      <dsp:txXfrm>
        <a:off x="0" y="3544943"/>
        <a:ext cx="4860131" cy="457192"/>
      </dsp:txXfrm>
    </dsp:sp>
    <dsp:sp modelId="{3E04DFD7-5982-473A-B58D-8D28E2A17D51}">
      <dsp:nvSpPr>
        <dsp:cNvPr id="0" name=""/>
        <dsp:cNvSpPr/>
      </dsp:nvSpPr>
      <dsp:spPr>
        <a:xfrm>
          <a:off x="4860131" y="3544943"/>
          <a:ext cx="4860131" cy="457192"/>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marL="0" lvl="0" indent="0" algn="ctr" defTabSz="1333500">
            <a:lnSpc>
              <a:spcPct val="90000"/>
            </a:lnSpc>
            <a:spcBef>
              <a:spcPct val="0"/>
            </a:spcBef>
            <a:spcAft>
              <a:spcPct val="35000"/>
            </a:spcAft>
            <a:buNone/>
          </a:pPr>
          <a:r>
            <a:rPr lang="en-US" sz="3000" kern="1200"/>
            <a:t>Project Application</a:t>
          </a:r>
        </a:p>
      </dsp:txBody>
      <dsp:txXfrm>
        <a:off x="4860131" y="3544943"/>
        <a:ext cx="4860131" cy="457192"/>
      </dsp:txXfrm>
    </dsp:sp>
    <dsp:sp modelId="{CAAA3E98-5783-4597-B842-9FEDAF28509C}">
      <dsp:nvSpPr>
        <dsp:cNvPr id="0" name=""/>
        <dsp:cNvSpPr/>
      </dsp:nvSpPr>
      <dsp:spPr>
        <a:xfrm rot="10800000">
          <a:off x="0" y="1514414"/>
          <a:ext cx="9720262" cy="1528611"/>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The following are the components of Gross Rent:</a:t>
          </a:r>
        </a:p>
      </dsp:txBody>
      <dsp:txXfrm rot="-10800000">
        <a:off x="0" y="1514414"/>
        <a:ext cx="9720262" cy="536542"/>
      </dsp:txXfrm>
    </dsp:sp>
    <dsp:sp modelId="{9125AD2B-2447-4922-86AA-07BD82B2553A}">
      <dsp:nvSpPr>
        <dsp:cNvPr id="0" name=""/>
        <dsp:cNvSpPr/>
      </dsp:nvSpPr>
      <dsp:spPr>
        <a:xfrm>
          <a:off x="0" y="2050957"/>
          <a:ext cx="4860131" cy="457054"/>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marL="0" lvl="0" indent="0" algn="ctr" defTabSz="1333500">
            <a:lnSpc>
              <a:spcPct val="90000"/>
            </a:lnSpc>
            <a:spcBef>
              <a:spcPct val="0"/>
            </a:spcBef>
            <a:spcAft>
              <a:spcPct val="35000"/>
            </a:spcAft>
            <a:buNone/>
          </a:pPr>
          <a:r>
            <a:rPr lang="en-US" sz="3000" kern="1200"/>
            <a:t>Tenant Paid Rent</a:t>
          </a:r>
        </a:p>
      </dsp:txBody>
      <dsp:txXfrm>
        <a:off x="0" y="2050957"/>
        <a:ext cx="4860131" cy="457054"/>
      </dsp:txXfrm>
    </dsp:sp>
    <dsp:sp modelId="{DF8734D6-594C-4451-A88A-6FA13427CFA1}">
      <dsp:nvSpPr>
        <dsp:cNvPr id="0" name=""/>
        <dsp:cNvSpPr/>
      </dsp:nvSpPr>
      <dsp:spPr>
        <a:xfrm>
          <a:off x="4860131" y="2050957"/>
          <a:ext cx="4860131" cy="457054"/>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marL="0" lvl="0" indent="0" algn="ctr" defTabSz="1333500">
            <a:lnSpc>
              <a:spcPct val="90000"/>
            </a:lnSpc>
            <a:spcBef>
              <a:spcPct val="0"/>
            </a:spcBef>
            <a:spcAft>
              <a:spcPct val="35000"/>
            </a:spcAft>
            <a:buNone/>
          </a:pPr>
          <a:r>
            <a:rPr lang="en-US" sz="3000" kern="1200"/>
            <a:t>Utility Allowance</a:t>
          </a:r>
        </a:p>
      </dsp:txBody>
      <dsp:txXfrm>
        <a:off x="4860131" y="2050957"/>
        <a:ext cx="4860131" cy="457054"/>
      </dsp:txXfrm>
    </dsp:sp>
    <dsp:sp modelId="{4BD4E23F-B132-4126-A627-26AC6C649412}">
      <dsp:nvSpPr>
        <dsp:cNvPr id="0" name=""/>
        <dsp:cNvSpPr/>
      </dsp:nvSpPr>
      <dsp:spPr>
        <a:xfrm rot="10800000">
          <a:off x="0" y="711"/>
          <a:ext cx="9720262" cy="1528611"/>
        </a:xfrm>
        <a:prstGeom prst="upArrowCallou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Rent Increase do not have to approved by AHFA.</a:t>
          </a:r>
        </a:p>
      </dsp:txBody>
      <dsp:txXfrm rot="10800000">
        <a:off x="0" y="711"/>
        <a:ext cx="9720262" cy="993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C0739-0485-4FA9-82AD-7A6DB53A8D5D}">
      <dsp:nvSpPr>
        <dsp:cNvPr id="0" name=""/>
        <dsp:cNvSpPr/>
      </dsp:nvSpPr>
      <dsp:spPr>
        <a:xfrm>
          <a:off x="0" y="18025"/>
          <a:ext cx="5641974" cy="10062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Submit HOME Project rent increases following the guidelines of Section 6.23 of the AHFA’s compliance manual.</a:t>
          </a:r>
        </a:p>
      </dsp:txBody>
      <dsp:txXfrm>
        <a:off x="49119" y="67144"/>
        <a:ext cx="5543736" cy="907962"/>
      </dsp:txXfrm>
    </dsp:sp>
    <dsp:sp modelId="{B9019D84-96E3-4B10-9C0E-98C5FAAFB242}">
      <dsp:nvSpPr>
        <dsp:cNvPr id="0" name=""/>
        <dsp:cNvSpPr/>
      </dsp:nvSpPr>
      <dsp:spPr>
        <a:xfrm>
          <a:off x="0" y="1081825"/>
          <a:ext cx="5641974" cy="1006200"/>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following are the components of Gross Rent:</a:t>
          </a:r>
        </a:p>
      </dsp:txBody>
      <dsp:txXfrm>
        <a:off x="49119" y="1130944"/>
        <a:ext cx="5543736" cy="907962"/>
      </dsp:txXfrm>
    </dsp:sp>
    <dsp:sp modelId="{83FDC130-C249-453C-AC17-799CBE35FC09}">
      <dsp:nvSpPr>
        <dsp:cNvPr id="0" name=""/>
        <dsp:cNvSpPr/>
      </dsp:nvSpPr>
      <dsp:spPr>
        <a:xfrm>
          <a:off x="0" y="2088025"/>
          <a:ext cx="5641974"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Tenant Paid Rent</a:t>
          </a:r>
        </a:p>
        <a:p>
          <a:pPr marL="171450" lvl="1" indent="-171450" algn="l" defTabSz="711200">
            <a:lnSpc>
              <a:spcPct val="90000"/>
            </a:lnSpc>
            <a:spcBef>
              <a:spcPct val="0"/>
            </a:spcBef>
            <a:spcAft>
              <a:spcPct val="20000"/>
            </a:spcAft>
            <a:buChar char="•"/>
          </a:pPr>
          <a:r>
            <a:rPr lang="en-US" sz="1600" kern="1200"/>
            <a:t>Utility Allowance</a:t>
          </a:r>
        </a:p>
        <a:p>
          <a:pPr marL="171450" lvl="1" indent="-171450" algn="l" defTabSz="711200">
            <a:lnSpc>
              <a:spcPct val="90000"/>
            </a:lnSpc>
            <a:spcBef>
              <a:spcPct val="0"/>
            </a:spcBef>
            <a:spcAft>
              <a:spcPct val="20000"/>
            </a:spcAft>
            <a:buChar char="•"/>
          </a:pPr>
          <a:r>
            <a:rPr lang="en-US" sz="1600" kern="1200"/>
            <a:t>Rental Assistance</a:t>
          </a:r>
        </a:p>
      </dsp:txBody>
      <dsp:txXfrm>
        <a:off x="0" y="2088025"/>
        <a:ext cx="5641974" cy="745200"/>
      </dsp:txXfrm>
    </dsp:sp>
    <dsp:sp modelId="{F7E1ED98-2AA8-4701-AC0E-73CEFF621E3E}">
      <dsp:nvSpPr>
        <dsp:cNvPr id="0" name=""/>
        <dsp:cNvSpPr/>
      </dsp:nvSpPr>
      <dsp:spPr>
        <a:xfrm>
          <a:off x="0" y="2833225"/>
          <a:ext cx="5641974" cy="1006200"/>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gross rent must be at or below the current HOME Rent limits.</a:t>
          </a:r>
        </a:p>
      </dsp:txBody>
      <dsp:txXfrm>
        <a:off x="49119" y="2882344"/>
        <a:ext cx="5543736" cy="907962"/>
      </dsp:txXfrm>
    </dsp:sp>
    <dsp:sp modelId="{05539FD4-52DB-42D0-BFA6-D8180F289239}">
      <dsp:nvSpPr>
        <dsp:cNvPr id="0" name=""/>
        <dsp:cNvSpPr/>
      </dsp:nvSpPr>
      <dsp:spPr>
        <a:xfrm>
          <a:off x="0" y="3897025"/>
          <a:ext cx="5641974" cy="100620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AHFA will post the HOME income and rent limits each year once they are in affect.</a:t>
          </a:r>
        </a:p>
      </dsp:txBody>
      <dsp:txXfrm>
        <a:off x="49119" y="3946144"/>
        <a:ext cx="5543736" cy="9079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707E1-D698-42D0-9201-177F9089C6D8}">
      <dsp:nvSpPr>
        <dsp:cNvPr id="0" name=""/>
        <dsp:cNvSpPr/>
      </dsp:nvSpPr>
      <dsp:spPr>
        <a:xfrm>
          <a:off x="189" y="636251"/>
          <a:ext cx="2292380" cy="2750856"/>
        </a:xfrm>
        <a:prstGeom prst="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6436" tIns="0" rIns="226436" bIns="330200" numCol="1" spcCol="1270" anchor="t" anchorCtr="0">
          <a:noAutofit/>
        </a:bodyPr>
        <a:lstStyle/>
        <a:p>
          <a:pPr marL="0" lvl="0" indent="0" algn="l" defTabSz="755650">
            <a:lnSpc>
              <a:spcPct val="90000"/>
            </a:lnSpc>
            <a:spcBef>
              <a:spcPct val="0"/>
            </a:spcBef>
            <a:spcAft>
              <a:spcPct val="35000"/>
            </a:spcAft>
            <a:buNone/>
          </a:pPr>
          <a:r>
            <a:rPr lang="en-US" sz="1700" kern="1200"/>
            <a:t>Housing Trust Fund (HTF) funded properties have a 30-year Affordability Period.</a:t>
          </a:r>
        </a:p>
      </dsp:txBody>
      <dsp:txXfrm>
        <a:off x="189" y="1736594"/>
        <a:ext cx="2292380" cy="1650513"/>
      </dsp:txXfrm>
    </dsp:sp>
    <dsp:sp modelId="{0ADE405F-3D04-4EB4-B2DB-EFF24C1B9835}">
      <dsp:nvSpPr>
        <dsp:cNvPr id="0" name=""/>
        <dsp:cNvSpPr/>
      </dsp:nvSpPr>
      <dsp:spPr>
        <a:xfrm>
          <a:off x="189" y="636251"/>
          <a:ext cx="2292380" cy="1100342"/>
        </a:xfrm>
        <a:prstGeom prst="rect">
          <a:avLst/>
        </a:prstGeom>
        <a:noFill/>
        <a:ln w="9525" cap="flat" cmpd="sng" algn="ctr">
          <a:noFill/>
          <a:prstDash val="solid"/>
        </a:ln>
        <a:effectLst>
          <a:outerShdw blurRad="50800" dist="12700" dir="5400000" algn="ctr" rotWithShape="0">
            <a:srgbClr val="000000">
              <a:alpha val="50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26436" tIns="165100" rIns="226436" bIns="165100" numCol="1" spcCol="1270" anchor="ctr" anchorCtr="0">
          <a:noAutofit/>
        </a:bodyPr>
        <a:lstStyle/>
        <a:p>
          <a:pPr marL="0" lvl="0" indent="0" algn="l" defTabSz="2711450">
            <a:lnSpc>
              <a:spcPct val="90000"/>
            </a:lnSpc>
            <a:spcBef>
              <a:spcPct val="0"/>
            </a:spcBef>
            <a:spcAft>
              <a:spcPct val="35000"/>
            </a:spcAft>
            <a:buNone/>
          </a:pPr>
          <a:r>
            <a:rPr lang="en-US" sz="6100" kern="1200"/>
            <a:t>01</a:t>
          </a:r>
        </a:p>
      </dsp:txBody>
      <dsp:txXfrm>
        <a:off x="189" y="636251"/>
        <a:ext cx="2292380" cy="1100342"/>
      </dsp:txXfrm>
    </dsp:sp>
    <dsp:sp modelId="{AC94801B-BCEC-4518-B909-3B5CC8E70271}">
      <dsp:nvSpPr>
        <dsp:cNvPr id="0" name=""/>
        <dsp:cNvSpPr/>
      </dsp:nvSpPr>
      <dsp:spPr>
        <a:xfrm>
          <a:off x="2475960" y="636251"/>
          <a:ext cx="2292380" cy="2750856"/>
        </a:xfrm>
        <a:prstGeom prst="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6436" tIns="0" rIns="226436" bIns="330200" numCol="1" spcCol="1270" anchor="t" anchorCtr="0">
          <a:noAutofit/>
        </a:bodyPr>
        <a:lstStyle/>
        <a:p>
          <a:pPr marL="0" lvl="0" indent="0" algn="l" defTabSz="755650">
            <a:lnSpc>
              <a:spcPct val="90000"/>
            </a:lnSpc>
            <a:spcBef>
              <a:spcPct val="0"/>
            </a:spcBef>
            <a:spcAft>
              <a:spcPct val="35000"/>
            </a:spcAft>
            <a:buNone/>
          </a:pPr>
          <a:r>
            <a:rPr lang="en-US" sz="1700" kern="1200"/>
            <a:t>An on-site inspection will occur once every three years.</a:t>
          </a:r>
        </a:p>
      </dsp:txBody>
      <dsp:txXfrm>
        <a:off x="2475960" y="1736594"/>
        <a:ext cx="2292380" cy="1650513"/>
      </dsp:txXfrm>
    </dsp:sp>
    <dsp:sp modelId="{2926FEE2-3BB1-4951-BE0E-1BB26902FF17}">
      <dsp:nvSpPr>
        <dsp:cNvPr id="0" name=""/>
        <dsp:cNvSpPr/>
      </dsp:nvSpPr>
      <dsp:spPr>
        <a:xfrm>
          <a:off x="2475960" y="636251"/>
          <a:ext cx="2292380" cy="1100342"/>
        </a:xfrm>
        <a:prstGeom prst="rect">
          <a:avLst/>
        </a:prstGeom>
        <a:noFill/>
        <a:ln w="9525" cap="flat" cmpd="sng" algn="ctr">
          <a:noFill/>
          <a:prstDash val="solid"/>
        </a:ln>
        <a:effectLst>
          <a:outerShdw blurRad="50800" dist="12700" dir="5400000" algn="ctr" rotWithShape="0">
            <a:srgbClr val="000000">
              <a:alpha val="50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26436" tIns="165100" rIns="226436" bIns="165100" numCol="1" spcCol="1270" anchor="ctr" anchorCtr="0">
          <a:noAutofit/>
        </a:bodyPr>
        <a:lstStyle/>
        <a:p>
          <a:pPr marL="0" lvl="0" indent="0" algn="l" defTabSz="2711450">
            <a:lnSpc>
              <a:spcPct val="90000"/>
            </a:lnSpc>
            <a:spcBef>
              <a:spcPct val="0"/>
            </a:spcBef>
            <a:spcAft>
              <a:spcPct val="35000"/>
            </a:spcAft>
            <a:buNone/>
          </a:pPr>
          <a:r>
            <a:rPr lang="en-US" sz="6100" kern="1200"/>
            <a:t>02</a:t>
          </a:r>
        </a:p>
      </dsp:txBody>
      <dsp:txXfrm>
        <a:off x="2475960" y="636251"/>
        <a:ext cx="2292380" cy="1100342"/>
      </dsp:txXfrm>
    </dsp:sp>
    <dsp:sp modelId="{B48944E3-6209-4C51-A0E5-37E97C66762D}">
      <dsp:nvSpPr>
        <dsp:cNvPr id="0" name=""/>
        <dsp:cNvSpPr/>
      </dsp:nvSpPr>
      <dsp:spPr>
        <a:xfrm>
          <a:off x="4951731" y="636251"/>
          <a:ext cx="2292380" cy="2750856"/>
        </a:xfrm>
        <a:prstGeom prst="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6436" tIns="0" rIns="226436" bIns="330200" numCol="1" spcCol="1270" anchor="t" anchorCtr="0">
          <a:noAutofit/>
        </a:bodyPr>
        <a:lstStyle/>
        <a:p>
          <a:pPr marL="0" lvl="0" indent="0" algn="l" defTabSz="755650">
            <a:lnSpc>
              <a:spcPct val="90000"/>
            </a:lnSpc>
            <a:spcBef>
              <a:spcPct val="0"/>
            </a:spcBef>
            <a:spcAft>
              <a:spcPct val="35000"/>
            </a:spcAft>
            <a:buNone/>
          </a:pPr>
          <a:r>
            <a:rPr lang="en-US" sz="1700" kern="1200"/>
            <a:t>The Project must have a HTF Affirmative Marketing Plan.</a:t>
          </a:r>
        </a:p>
      </dsp:txBody>
      <dsp:txXfrm>
        <a:off x="4951731" y="1736594"/>
        <a:ext cx="2292380" cy="1650513"/>
      </dsp:txXfrm>
    </dsp:sp>
    <dsp:sp modelId="{3E8A78BD-746D-483D-B2FC-577BBF0C9B04}">
      <dsp:nvSpPr>
        <dsp:cNvPr id="0" name=""/>
        <dsp:cNvSpPr/>
      </dsp:nvSpPr>
      <dsp:spPr>
        <a:xfrm>
          <a:off x="4951731" y="636251"/>
          <a:ext cx="2292380" cy="1100342"/>
        </a:xfrm>
        <a:prstGeom prst="rect">
          <a:avLst/>
        </a:prstGeom>
        <a:noFill/>
        <a:ln w="9525" cap="flat" cmpd="sng" algn="ctr">
          <a:noFill/>
          <a:prstDash val="solid"/>
        </a:ln>
        <a:effectLst>
          <a:outerShdw blurRad="50800" dist="12700" dir="5400000" algn="ctr" rotWithShape="0">
            <a:srgbClr val="000000">
              <a:alpha val="50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26436" tIns="165100" rIns="226436" bIns="165100" numCol="1" spcCol="1270" anchor="ctr" anchorCtr="0">
          <a:noAutofit/>
        </a:bodyPr>
        <a:lstStyle/>
        <a:p>
          <a:pPr marL="0" lvl="0" indent="0" algn="l" defTabSz="2711450">
            <a:lnSpc>
              <a:spcPct val="90000"/>
            </a:lnSpc>
            <a:spcBef>
              <a:spcPct val="0"/>
            </a:spcBef>
            <a:spcAft>
              <a:spcPct val="35000"/>
            </a:spcAft>
            <a:buNone/>
          </a:pPr>
          <a:r>
            <a:rPr lang="en-US" sz="6100" kern="1200"/>
            <a:t>03</a:t>
          </a:r>
        </a:p>
      </dsp:txBody>
      <dsp:txXfrm>
        <a:off x="4951731" y="636251"/>
        <a:ext cx="2292380" cy="1100342"/>
      </dsp:txXfrm>
    </dsp:sp>
    <dsp:sp modelId="{413202B3-2580-4773-ABFD-E605D5145AC4}">
      <dsp:nvSpPr>
        <dsp:cNvPr id="0" name=""/>
        <dsp:cNvSpPr/>
      </dsp:nvSpPr>
      <dsp:spPr>
        <a:xfrm>
          <a:off x="7427502" y="636251"/>
          <a:ext cx="2292380" cy="2750856"/>
        </a:xfrm>
        <a:prstGeom prst="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6436" tIns="0" rIns="226436" bIns="330200" numCol="1" spcCol="1270" anchor="t" anchorCtr="0">
          <a:noAutofit/>
        </a:bodyPr>
        <a:lstStyle/>
        <a:p>
          <a:pPr marL="0" lvl="0" indent="0" algn="l" defTabSz="755650">
            <a:lnSpc>
              <a:spcPct val="90000"/>
            </a:lnSpc>
            <a:spcBef>
              <a:spcPct val="0"/>
            </a:spcBef>
            <a:spcAft>
              <a:spcPct val="35000"/>
            </a:spcAft>
            <a:buNone/>
          </a:pPr>
          <a:r>
            <a:rPr lang="en-US" sz="1700" kern="1200"/>
            <a:t>Components of Gross Rent are the following:</a:t>
          </a:r>
        </a:p>
        <a:p>
          <a:pPr marL="114300" lvl="1" indent="-114300" algn="l" defTabSz="577850">
            <a:lnSpc>
              <a:spcPct val="90000"/>
            </a:lnSpc>
            <a:spcBef>
              <a:spcPct val="0"/>
            </a:spcBef>
            <a:spcAft>
              <a:spcPct val="15000"/>
            </a:spcAft>
            <a:buChar char="•"/>
          </a:pPr>
          <a:r>
            <a:rPr lang="en-US" sz="1300" kern="1200"/>
            <a:t>Tenant Paid Rent</a:t>
          </a:r>
        </a:p>
        <a:p>
          <a:pPr marL="114300" lvl="1" indent="-114300" algn="l" defTabSz="577850">
            <a:lnSpc>
              <a:spcPct val="90000"/>
            </a:lnSpc>
            <a:spcBef>
              <a:spcPct val="0"/>
            </a:spcBef>
            <a:spcAft>
              <a:spcPct val="15000"/>
            </a:spcAft>
            <a:buChar char="•"/>
          </a:pPr>
          <a:r>
            <a:rPr lang="en-US" sz="1300" kern="1200"/>
            <a:t>Utility Allowance</a:t>
          </a:r>
        </a:p>
      </dsp:txBody>
      <dsp:txXfrm>
        <a:off x="7427502" y="1736594"/>
        <a:ext cx="2292380" cy="1650513"/>
      </dsp:txXfrm>
    </dsp:sp>
    <dsp:sp modelId="{DD69FCE5-7BDB-4CD8-9B2F-59E4EE2414B9}">
      <dsp:nvSpPr>
        <dsp:cNvPr id="0" name=""/>
        <dsp:cNvSpPr/>
      </dsp:nvSpPr>
      <dsp:spPr>
        <a:xfrm>
          <a:off x="7427502" y="636251"/>
          <a:ext cx="2292380" cy="1100342"/>
        </a:xfrm>
        <a:prstGeom prst="rect">
          <a:avLst/>
        </a:prstGeom>
        <a:noFill/>
        <a:ln w="9525" cap="flat" cmpd="sng" algn="ctr">
          <a:noFill/>
          <a:prstDash val="solid"/>
        </a:ln>
        <a:effectLst>
          <a:outerShdw blurRad="50800" dist="12700" dir="5400000" algn="ctr" rotWithShape="0">
            <a:srgbClr val="000000">
              <a:alpha val="50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26436" tIns="165100" rIns="226436" bIns="165100" numCol="1" spcCol="1270" anchor="ctr" anchorCtr="0">
          <a:noAutofit/>
        </a:bodyPr>
        <a:lstStyle/>
        <a:p>
          <a:pPr marL="0" lvl="0" indent="0" algn="l" defTabSz="2711450">
            <a:lnSpc>
              <a:spcPct val="90000"/>
            </a:lnSpc>
            <a:spcBef>
              <a:spcPct val="0"/>
            </a:spcBef>
            <a:spcAft>
              <a:spcPct val="35000"/>
            </a:spcAft>
            <a:buNone/>
          </a:pPr>
          <a:r>
            <a:rPr lang="en-US" sz="6100" kern="1200"/>
            <a:t>04</a:t>
          </a:r>
        </a:p>
      </dsp:txBody>
      <dsp:txXfrm>
        <a:off x="7427502" y="636251"/>
        <a:ext cx="2292380" cy="11003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CEDB4-F3F4-4DBF-BB26-672A7A5954F3}">
      <dsp:nvSpPr>
        <dsp:cNvPr id="0" name=""/>
        <dsp:cNvSpPr/>
      </dsp:nvSpPr>
      <dsp:spPr>
        <a:xfrm>
          <a:off x="0" y="67187"/>
          <a:ext cx="5641974" cy="114703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The Project’s units must be occupied by ELI- and/or VLI-qualified households. </a:t>
          </a:r>
          <a:endParaRPr lang="en-US" sz="2300" kern="1200"/>
        </a:p>
      </dsp:txBody>
      <dsp:txXfrm>
        <a:off x="55994" y="123181"/>
        <a:ext cx="5529986" cy="1035050"/>
      </dsp:txXfrm>
    </dsp:sp>
    <dsp:sp modelId="{8CAFF6B2-BC36-45AA-9298-B162C3035B4B}">
      <dsp:nvSpPr>
        <dsp:cNvPr id="0" name=""/>
        <dsp:cNvSpPr/>
      </dsp:nvSpPr>
      <dsp:spPr>
        <a:xfrm>
          <a:off x="0" y="1280466"/>
          <a:ext cx="5641974" cy="1147038"/>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The minimum set-aside chosen by the Ownership Entity on the application will determine the household’s income percentage. </a:t>
          </a:r>
          <a:endParaRPr lang="en-US" sz="2300" kern="1200"/>
        </a:p>
      </dsp:txBody>
      <dsp:txXfrm>
        <a:off x="55994" y="1336460"/>
        <a:ext cx="5529986" cy="1035050"/>
      </dsp:txXfrm>
    </dsp:sp>
    <dsp:sp modelId="{A96CDEA5-1352-40A2-A418-947BD8FCB870}">
      <dsp:nvSpPr>
        <dsp:cNvPr id="0" name=""/>
        <dsp:cNvSpPr/>
      </dsp:nvSpPr>
      <dsp:spPr>
        <a:xfrm>
          <a:off x="0" y="2493745"/>
          <a:ext cx="5641974" cy="1147038"/>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AHFA also provides the HTF income and rent limits on its website. </a:t>
          </a:r>
          <a:endParaRPr lang="en-US" sz="2300" kern="1200"/>
        </a:p>
      </dsp:txBody>
      <dsp:txXfrm>
        <a:off x="55994" y="2549739"/>
        <a:ext cx="5529986" cy="1035050"/>
      </dsp:txXfrm>
    </dsp:sp>
    <dsp:sp modelId="{3EFAB689-7CE4-47AC-97E1-0B3CD1382B1A}">
      <dsp:nvSpPr>
        <dsp:cNvPr id="0" name=""/>
        <dsp:cNvSpPr/>
      </dsp:nvSpPr>
      <dsp:spPr>
        <a:xfrm>
          <a:off x="0" y="3707023"/>
          <a:ext cx="5641974" cy="1147038"/>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 HTF rent increase must be approved by AHFA</a:t>
          </a:r>
        </a:p>
      </dsp:txBody>
      <dsp:txXfrm>
        <a:off x="55994" y="3763017"/>
        <a:ext cx="5529986" cy="1035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89117-CBC4-4501-B8FB-5627CD1049DC}">
      <dsp:nvSpPr>
        <dsp:cNvPr id="0" name=""/>
        <dsp:cNvSpPr/>
      </dsp:nvSpPr>
      <dsp:spPr>
        <a:xfrm>
          <a:off x="0" y="3003"/>
          <a:ext cx="5641974" cy="1321746"/>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657B52-0898-41F0-8441-C70ABB049EAE}">
      <dsp:nvSpPr>
        <dsp:cNvPr id="0" name=""/>
        <dsp:cNvSpPr/>
      </dsp:nvSpPr>
      <dsp:spPr>
        <a:xfrm>
          <a:off x="399828" y="300396"/>
          <a:ext cx="727671" cy="7269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C7F040-07A4-4431-A6FD-EDE4D3E7C04A}">
      <dsp:nvSpPr>
        <dsp:cNvPr id="0" name=""/>
        <dsp:cNvSpPr/>
      </dsp:nvSpPr>
      <dsp:spPr>
        <a:xfrm>
          <a:off x="1527327" y="3003"/>
          <a:ext cx="4068386" cy="140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28" tIns="148628" rIns="148628" bIns="148628" numCol="1" spcCol="1270" anchor="ctr" anchorCtr="0">
          <a:noAutofit/>
        </a:bodyPr>
        <a:lstStyle/>
        <a:p>
          <a:pPr marL="0" lvl="0" indent="0" algn="l" defTabSz="622300">
            <a:lnSpc>
              <a:spcPct val="100000"/>
            </a:lnSpc>
            <a:spcBef>
              <a:spcPct val="0"/>
            </a:spcBef>
            <a:spcAft>
              <a:spcPct val="35000"/>
            </a:spcAft>
            <a:buNone/>
          </a:pPr>
          <a:r>
            <a:rPr lang="en-US" sz="1400" kern="1200"/>
            <a:t>This is the day the household moves into the unit.</a:t>
          </a:r>
        </a:p>
      </dsp:txBody>
      <dsp:txXfrm>
        <a:off x="1527327" y="3003"/>
        <a:ext cx="4068386" cy="1404355"/>
      </dsp:txXfrm>
    </dsp:sp>
    <dsp:sp modelId="{8F006D2E-D5D6-4033-97B7-2FEE4D1656F2}">
      <dsp:nvSpPr>
        <dsp:cNvPr id="0" name=""/>
        <dsp:cNvSpPr/>
      </dsp:nvSpPr>
      <dsp:spPr>
        <a:xfrm>
          <a:off x="0" y="1758447"/>
          <a:ext cx="5641974" cy="1321746"/>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BCBBA0-AC06-42FD-A74F-485F0D67E72A}">
      <dsp:nvSpPr>
        <dsp:cNvPr id="0" name=""/>
        <dsp:cNvSpPr/>
      </dsp:nvSpPr>
      <dsp:spPr>
        <a:xfrm>
          <a:off x="399828" y="2055840"/>
          <a:ext cx="727671" cy="7269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7CFB1E-554B-45B1-8D8C-C61FB1D4D21E}">
      <dsp:nvSpPr>
        <dsp:cNvPr id="0" name=""/>
        <dsp:cNvSpPr/>
      </dsp:nvSpPr>
      <dsp:spPr>
        <a:xfrm>
          <a:off x="1527327" y="1758447"/>
          <a:ext cx="4068386" cy="140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28" tIns="148628" rIns="148628" bIns="148628" numCol="1" spcCol="1270" anchor="ctr" anchorCtr="0">
          <a:noAutofit/>
        </a:bodyPr>
        <a:lstStyle/>
        <a:p>
          <a:pPr marL="0" lvl="0" indent="0" algn="l" defTabSz="622300">
            <a:lnSpc>
              <a:spcPct val="100000"/>
            </a:lnSpc>
            <a:spcBef>
              <a:spcPct val="0"/>
            </a:spcBef>
            <a:spcAft>
              <a:spcPct val="35000"/>
            </a:spcAft>
            <a:buNone/>
          </a:pPr>
          <a:r>
            <a:rPr lang="en-US" sz="1400" kern="1200"/>
            <a:t>If the Project is 100% low-income then the effective date will stay with the household while they live at the Project, no matter if the household transfers to a different unit at the Project</a:t>
          </a:r>
        </a:p>
      </dsp:txBody>
      <dsp:txXfrm>
        <a:off x="1527327" y="1758447"/>
        <a:ext cx="4068386" cy="1404355"/>
      </dsp:txXfrm>
    </dsp:sp>
    <dsp:sp modelId="{8D0FADD4-865B-4B28-BFD8-471F31DC5B49}">
      <dsp:nvSpPr>
        <dsp:cNvPr id="0" name=""/>
        <dsp:cNvSpPr/>
      </dsp:nvSpPr>
      <dsp:spPr>
        <a:xfrm>
          <a:off x="0" y="3513891"/>
          <a:ext cx="5641974" cy="1321746"/>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99739B-1472-4E6E-87B4-E65448F1D7D0}">
      <dsp:nvSpPr>
        <dsp:cNvPr id="0" name=""/>
        <dsp:cNvSpPr/>
      </dsp:nvSpPr>
      <dsp:spPr>
        <a:xfrm>
          <a:off x="400219" y="3811284"/>
          <a:ext cx="727671" cy="726960"/>
        </a:xfrm>
        <a:prstGeom prst="rect">
          <a:avLst/>
        </a:prstGeom>
        <a:solidFill>
          <a:schemeClr val="bg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5DC7A2-1D63-4B36-AF01-81E09FCADB07}">
      <dsp:nvSpPr>
        <dsp:cNvPr id="0" name=""/>
        <dsp:cNvSpPr/>
      </dsp:nvSpPr>
      <dsp:spPr>
        <a:xfrm>
          <a:off x="1528109" y="3513891"/>
          <a:ext cx="4018358" cy="140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28" tIns="148628" rIns="148628" bIns="148628" numCol="1" spcCol="1270" anchor="ctr" anchorCtr="0">
          <a:noAutofit/>
        </a:bodyPr>
        <a:lstStyle/>
        <a:p>
          <a:pPr marL="0" lvl="0" indent="0" algn="l" defTabSz="622300">
            <a:lnSpc>
              <a:spcPct val="100000"/>
            </a:lnSpc>
            <a:spcBef>
              <a:spcPct val="0"/>
            </a:spcBef>
            <a:spcAft>
              <a:spcPct val="35000"/>
            </a:spcAft>
            <a:buNone/>
          </a:pPr>
          <a:r>
            <a:rPr lang="en-US" sz="1400" kern="1200" dirty="0"/>
            <a:t>If the Project is NOT 100% then it is based on the move-in date.  The household is allowed to transfer within the same building and the effective date will remain the same, but if they transfer to another building, then you must move them out of the current unit and re-qualify them in the new unit.</a:t>
          </a:r>
        </a:p>
      </dsp:txBody>
      <dsp:txXfrm>
        <a:off x="1528109" y="3513891"/>
        <a:ext cx="4018358" cy="14043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56C1BF-5281-4BAC-B034-CC61E1EDA88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CA42B-4CCD-40E0-893E-4BA36310D6D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70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6C1BF-5281-4BAC-B034-CC61E1EDA88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397161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6C1BF-5281-4BAC-B034-CC61E1EDA88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CA42B-4CCD-40E0-893E-4BA36310D6D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04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6C1BF-5281-4BAC-B034-CC61E1EDA88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170332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6C1BF-5281-4BAC-B034-CC61E1EDA883}"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CA42B-4CCD-40E0-893E-4BA36310D6D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10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56C1BF-5281-4BAC-B034-CC61E1EDA883}"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32718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56C1BF-5281-4BAC-B034-CC61E1EDA883}" type="datetimeFigureOut">
              <a:rPr lang="en-US" smtClean="0"/>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350634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56C1BF-5281-4BAC-B034-CC61E1EDA883}" type="datetimeFigureOut">
              <a:rPr lang="en-US" smtClean="0"/>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1398526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6C1BF-5281-4BAC-B034-CC61E1EDA883}" type="datetimeFigureOut">
              <a:rPr lang="en-US" smtClean="0"/>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2680458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6C1BF-5281-4BAC-B034-CC61E1EDA883}"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329146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56C1BF-5281-4BAC-B034-CC61E1EDA883}"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CA42B-4CCD-40E0-893E-4BA36310D6D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19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056C1BF-5281-4BAC-B034-CC61E1EDA883}" type="datetimeFigureOut">
              <a:rPr lang="en-US" smtClean="0"/>
              <a:t>5/21/2024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6DCA42B-4CCD-40E0-893E-4BA36310D6D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912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64" y="484632"/>
            <a:ext cx="7453538"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2" name="Title 1">
            <a:extLst>
              <a:ext uri="{FF2B5EF4-FFF2-40B4-BE49-F238E27FC236}">
                <a16:creationId xmlns:a16="http://schemas.microsoft.com/office/drawing/2014/main" id="{D24E04C5-6B31-959C-6EDF-AEEE79B36752}"/>
              </a:ext>
            </a:extLst>
          </p:cNvPr>
          <p:cNvSpPr>
            <a:spLocks noGrp="1"/>
          </p:cNvSpPr>
          <p:nvPr>
            <p:ph type="ctrTitle"/>
          </p:nvPr>
        </p:nvSpPr>
        <p:spPr>
          <a:xfrm>
            <a:off x="990096" y="977900"/>
            <a:ext cx="6539558" cy="3327734"/>
          </a:xfrm>
        </p:spPr>
        <p:txBody>
          <a:bodyPr anchor="b">
            <a:normAutofit/>
          </a:bodyPr>
          <a:lstStyle/>
          <a:p>
            <a:r>
              <a:rPr lang="en-US" sz="5400"/>
              <a:t>AAHA</a:t>
            </a:r>
            <a:br>
              <a:rPr lang="en-US" sz="5400"/>
            </a:br>
            <a:r>
              <a:rPr lang="en-US" sz="5400"/>
              <a:t>5/23/24</a:t>
            </a:r>
          </a:p>
        </p:txBody>
      </p:sp>
      <p:sp>
        <p:nvSpPr>
          <p:cNvPr id="3" name="Subtitle 2">
            <a:extLst>
              <a:ext uri="{FF2B5EF4-FFF2-40B4-BE49-F238E27FC236}">
                <a16:creationId xmlns:a16="http://schemas.microsoft.com/office/drawing/2014/main" id="{D840BAA8-756D-EAB9-DCC9-B12F427C12FB}"/>
              </a:ext>
            </a:extLst>
          </p:cNvPr>
          <p:cNvSpPr>
            <a:spLocks noGrp="1"/>
          </p:cNvSpPr>
          <p:nvPr>
            <p:ph type="subTitle" idx="1"/>
          </p:nvPr>
        </p:nvSpPr>
        <p:spPr>
          <a:xfrm>
            <a:off x="990096" y="4621235"/>
            <a:ext cx="6539558" cy="1225028"/>
          </a:xfrm>
        </p:spPr>
        <p:txBody>
          <a:bodyPr anchor="t">
            <a:normAutofit/>
          </a:bodyPr>
          <a:lstStyle/>
          <a:p>
            <a:pPr algn="r"/>
            <a:r>
              <a:rPr lang="en-US" sz="2000"/>
              <a:t>The Basics</a:t>
            </a:r>
          </a:p>
        </p:txBody>
      </p:sp>
      <p:cxnSp>
        <p:nvCxnSpPr>
          <p:cNvPr id="12" name="Straight Connector 11">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58680" y="4476657"/>
            <a:ext cx="537097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84632"/>
            <a:ext cx="3584224"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2982602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444500" ty="-127000" sx="50000" sy="5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0066B7-2842-91A1-B734-2BD920DAD829}"/>
              </a:ext>
            </a:extLst>
          </p:cNvPr>
          <p:cNvSpPr>
            <a:spLocks noGrp="1"/>
          </p:cNvSpPr>
          <p:nvPr>
            <p:ph type="title"/>
          </p:nvPr>
        </p:nvSpPr>
        <p:spPr>
          <a:xfrm>
            <a:off x="4219803" y="4735775"/>
            <a:ext cx="7006998" cy="1156360"/>
          </a:xfrm>
        </p:spPr>
        <p:txBody>
          <a:bodyPr anchor="t">
            <a:normAutofit fontScale="90000"/>
          </a:bodyPr>
          <a:lstStyle/>
          <a:p>
            <a:r>
              <a:rPr lang="en-US" dirty="0">
                <a:solidFill>
                  <a:schemeClr val="tx1"/>
                </a:solidFill>
              </a:rPr>
              <a:t>The Basics – File Inspection Checklist</a:t>
            </a:r>
          </a:p>
        </p:txBody>
      </p:sp>
      <p:sp>
        <p:nvSpPr>
          <p:cNvPr id="3" name="Content Placeholder 2">
            <a:extLst>
              <a:ext uri="{FF2B5EF4-FFF2-40B4-BE49-F238E27FC236}">
                <a16:creationId xmlns:a16="http://schemas.microsoft.com/office/drawing/2014/main" id="{411B4C97-ABD7-E175-3292-42B5FE0A2817}"/>
              </a:ext>
            </a:extLst>
          </p:cNvPr>
          <p:cNvSpPr>
            <a:spLocks noGrp="1"/>
          </p:cNvSpPr>
          <p:nvPr>
            <p:ph idx="1"/>
          </p:nvPr>
        </p:nvSpPr>
        <p:spPr>
          <a:xfrm>
            <a:off x="4219802" y="1045600"/>
            <a:ext cx="7006998" cy="3370634"/>
          </a:xfrm>
        </p:spPr>
        <p:txBody>
          <a:bodyPr anchor="b">
            <a:normAutofit/>
          </a:bodyPr>
          <a:lstStyle/>
          <a:p>
            <a:r>
              <a:rPr lang="en-US" sz="2000"/>
              <a:t>Recertification</a:t>
            </a:r>
          </a:p>
          <a:p>
            <a:pPr lvl="1"/>
            <a:r>
              <a:rPr lang="en-US" sz="2000"/>
              <a:t>Tenant Income Certification</a:t>
            </a:r>
          </a:p>
          <a:p>
            <a:pPr lvl="1"/>
            <a:r>
              <a:rPr lang="en-US" sz="2000"/>
              <a:t>Student Certification(s)</a:t>
            </a:r>
          </a:p>
          <a:p>
            <a:pPr lvl="2"/>
            <a:r>
              <a:rPr lang="en-US" sz="2000"/>
              <a:t>Housing Credit</a:t>
            </a:r>
          </a:p>
          <a:p>
            <a:pPr lvl="2"/>
            <a:r>
              <a:rPr lang="en-US" sz="2000"/>
              <a:t>HOME</a:t>
            </a:r>
          </a:p>
          <a:p>
            <a:pPr lvl="2"/>
            <a:r>
              <a:rPr lang="en-US" sz="2000"/>
              <a:t>Post Year-15</a:t>
            </a:r>
          </a:p>
          <a:p>
            <a:pPr lvl="1"/>
            <a:r>
              <a:rPr lang="en-US" sz="2000"/>
              <a:t>**Income Certification(s) and Verification(s)**</a:t>
            </a:r>
          </a:p>
          <a:p>
            <a:pPr lvl="1"/>
            <a:r>
              <a:rPr lang="en-US" sz="2000"/>
              <a:t>**Asset Verification(s)**</a:t>
            </a:r>
          </a:p>
        </p:txBody>
      </p:sp>
      <p:cxnSp>
        <p:nvCxnSpPr>
          <p:cNvPr id="12" name="Straight Connector 11">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708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261C6-7452-2E14-E126-6F65F63278F9}"/>
              </a:ext>
            </a:extLst>
          </p:cNvPr>
          <p:cNvSpPr>
            <a:spLocks noGrp="1"/>
          </p:cNvSpPr>
          <p:nvPr>
            <p:ph type="title"/>
          </p:nvPr>
        </p:nvSpPr>
        <p:spPr>
          <a:xfrm>
            <a:off x="310039" y="640080"/>
            <a:ext cx="3429855" cy="5613236"/>
          </a:xfrm>
        </p:spPr>
        <p:txBody>
          <a:bodyPr anchor="ctr">
            <a:normAutofit/>
          </a:bodyPr>
          <a:lstStyle/>
          <a:p>
            <a:r>
              <a:rPr lang="en-US">
                <a:solidFill>
                  <a:srgbClr val="FFFFFF"/>
                </a:solidFill>
              </a:rPr>
              <a:t>The basics – Housing credit</a:t>
            </a:r>
          </a:p>
        </p:txBody>
      </p:sp>
      <p:sp>
        <p:nvSpPr>
          <p:cNvPr id="3" name="Content Placeholder 2">
            <a:extLst>
              <a:ext uri="{FF2B5EF4-FFF2-40B4-BE49-F238E27FC236}">
                <a16:creationId xmlns:a16="http://schemas.microsoft.com/office/drawing/2014/main" id="{531691B4-6CEB-5FB6-2F5C-309238572A77}"/>
              </a:ext>
            </a:extLst>
          </p:cNvPr>
          <p:cNvSpPr>
            <a:spLocks noGrp="1"/>
          </p:cNvSpPr>
          <p:nvPr>
            <p:ph idx="1"/>
          </p:nvPr>
        </p:nvSpPr>
        <p:spPr>
          <a:xfrm>
            <a:off x="4699818" y="640080"/>
            <a:ext cx="7172138" cy="3745107"/>
          </a:xfrm>
        </p:spPr>
        <p:txBody>
          <a:bodyPr>
            <a:normAutofit/>
          </a:bodyPr>
          <a:lstStyle/>
          <a:p>
            <a:pPr marL="0" indent="0">
              <a:buNone/>
            </a:pPr>
            <a:r>
              <a:rPr lang="en-US" dirty="0"/>
              <a:t>Extended Use Period</a:t>
            </a:r>
          </a:p>
          <a:p>
            <a:pPr marL="0" indent="0">
              <a:buNone/>
            </a:pPr>
            <a:r>
              <a:rPr lang="en-US" dirty="0"/>
              <a:t>This is the term commencing at the beginning of the Compliance Period and ending 15 years after the close of the Compliance Period plus additional term specified on the Land Use Restrictive Covenant (LURC).</a:t>
            </a:r>
          </a:p>
          <a:p>
            <a:pPr marL="0" indent="0">
              <a:buNone/>
            </a:pPr>
            <a:r>
              <a:rPr lang="en-US" dirty="0"/>
              <a:t>Compliance Period</a:t>
            </a:r>
          </a:p>
          <a:p>
            <a:pPr marL="0" indent="0">
              <a:buNone/>
            </a:pPr>
            <a:r>
              <a:rPr lang="en-US" dirty="0"/>
              <a:t>Means the 15-year period commencing the 1</a:t>
            </a:r>
            <a:r>
              <a:rPr lang="en-US" baseline="30000" dirty="0"/>
              <a:t>st</a:t>
            </a:r>
            <a:r>
              <a:rPr lang="en-US" dirty="0"/>
              <a:t> taxable year of the Credit Period of the Project.</a:t>
            </a:r>
          </a:p>
          <a:p>
            <a:endParaRPr lang="en-US" dirty="0"/>
          </a:p>
          <a:p>
            <a:endParaRPr lang="en-US" dirty="0"/>
          </a:p>
        </p:txBody>
      </p:sp>
      <p:pic>
        <p:nvPicPr>
          <p:cNvPr id="7" name="Graphic 6" descr="Money">
            <a:extLst>
              <a:ext uri="{FF2B5EF4-FFF2-40B4-BE49-F238E27FC236}">
                <a16:creationId xmlns:a16="http://schemas.microsoft.com/office/drawing/2014/main" id="{B726E882-98F8-12C3-01EC-4A99787EC8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6904" y="4553084"/>
            <a:ext cx="1685977" cy="1685977"/>
          </a:xfrm>
          <a:prstGeom prst="rect">
            <a:avLst/>
          </a:prstGeom>
        </p:spPr>
      </p:pic>
    </p:spTree>
    <p:extLst>
      <p:ext uri="{BB962C8B-B14F-4D97-AF65-F5344CB8AC3E}">
        <p14:creationId xmlns:p14="http://schemas.microsoft.com/office/powerpoint/2010/main" val="3732296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DBB0-DB7C-0C3D-AE1C-64D0CB84CF74}"/>
              </a:ext>
            </a:extLst>
          </p:cNvPr>
          <p:cNvSpPr>
            <a:spLocks noGrp="1"/>
          </p:cNvSpPr>
          <p:nvPr>
            <p:ph type="title"/>
          </p:nvPr>
        </p:nvSpPr>
        <p:spPr>
          <a:xfrm>
            <a:off x="1024128" y="585216"/>
            <a:ext cx="8018272" cy="1499616"/>
          </a:xfrm>
        </p:spPr>
        <p:txBody>
          <a:bodyPr>
            <a:normAutofit/>
          </a:bodyPr>
          <a:lstStyle/>
          <a:p>
            <a:r>
              <a:rPr lang="en-US" dirty="0"/>
              <a:t>The basics – Housing credit</a:t>
            </a:r>
          </a:p>
        </p:txBody>
      </p:sp>
      <p:sp>
        <p:nvSpPr>
          <p:cNvPr id="3" name="Content Placeholder 2">
            <a:extLst>
              <a:ext uri="{FF2B5EF4-FFF2-40B4-BE49-F238E27FC236}">
                <a16:creationId xmlns:a16="http://schemas.microsoft.com/office/drawing/2014/main" id="{015FA32C-06B9-3CA3-45DD-DFCD80E742DE}"/>
              </a:ext>
            </a:extLst>
          </p:cNvPr>
          <p:cNvSpPr>
            <a:spLocks noGrp="1"/>
          </p:cNvSpPr>
          <p:nvPr>
            <p:ph idx="1"/>
          </p:nvPr>
        </p:nvSpPr>
        <p:spPr>
          <a:xfrm>
            <a:off x="1024128" y="2286000"/>
            <a:ext cx="8018271" cy="4023360"/>
          </a:xfrm>
        </p:spPr>
        <p:txBody>
          <a:bodyPr>
            <a:normAutofit/>
          </a:bodyPr>
          <a:lstStyle/>
          <a:p>
            <a:pPr marL="0" indent="0">
              <a:buNone/>
            </a:pPr>
            <a:r>
              <a:rPr lang="en-US" dirty="0"/>
              <a:t>Post Year-15 Compliance Period</a:t>
            </a:r>
          </a:p>
          <a:p>
            <a:pPr marL="0" indent="0">
              <a:buNone/>
            </a:pPr>
            <a:r>
              <a:rPr lang="en-US" dirty="0"/>
              <a:t>This is the 15-year period after the Compliance Period plus any additional years.</a:t>
            </a:r>
          </a:p>
          <a:p>
            <a:endParaRPr lang="en-US"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274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7EB4-1920-29DC-F02F-C510113E0FB2}"/>
              </a:ext>
            </a:extLst>
          </p:cNvPr>
          <p:cNvSpPr>
            <a:spLocks noGrp="1"/>
          </p:cNvSpPr>
          <p:nvPr>
            <p:ph type="title"/>
          </p:nvPr>
        </p:nvSpPr>
        <p:spPr>
          <a:xfrm>
            <a:off x="1024128" y="585216"/>
            <a:ext cx="9720072" cy="1499616"/>
          </a:xfrm>
        </p:spPr>
        <p:txBody>
          <a:bodyPr>
            <a:normAutofit/>
          </a:bodyPr>
          <a:lstStyle/>
          <a:p>
            <a:r>
              <a:rPr lang="en-US" dirty="0"/>
              <a:t>The basics – Housing credit</a:t>
            </a:r>
          </a:p>
        </p:txBody>
      </p:sp>
      <p:graphicFrame>
        <p:nvGraphicFramePr>
          <p:cNvPr id="5" name="Content Placeholder 2">
            <a:extLst>
              <a:ext uri="{FF2B5EF4-FFF2-40B4-BE49-F238E27FC236}">
                <a16:creationId xmlns:a16="http://schemas.microsoft.com/office/drawing/2014/main" id="{55F5A652-3A28-32F0-3D50-665E76109991}"/>
              </a:ext>
            </a:extLst>
          </p:cNvPr>
          <p:cNvGraphicFramePr>
            <a:graphicFrameLocks noGrp="1"/>
          </p:cNvGraphicFramePr>
          <p:nvPr>
            <p:ph idx="1"/>
            <p:extLst>
              <p:ext uri="{D42A27DB-BD31-4B8C-83A1-F6EECF244321}">
                <p14:modId xmlns:p14="http://schemas.microsoft.com/office/powerpoint/2010/main" val="1321269520"/>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4210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8A569-56EA-72D5-BDB4-76F535E273DA}"/>
              </a:ext>
            </a:extLst>
          </p:cNvPr>
          <p:cNvSpPr>
            <a:spLocks noGrp="1"/>
          </p:cNvSpPr>
          <p:nvPr>
            <p:ph type="title"/>
          </p:nvPr>
        </p:nvSpPr>
        <p:spPr>
          <a:xfrm>
            <a:off x="310039" y="640080"/>
            <a:ext cx="3429855" cy="5613236"/>
          </a:xfrm>
        </p:spPr>
        <p:txBody>
          <a:bodyPr anchor="ctr">
            <a:normAutofit/>
          </a:bodyPr>
          <a:lstStyle/>
          <a:p>
            <a:r>
              <a:rPr lang="en-US">
                <a:solidFill>
                  <a:srgbClr val="FFFFFF"/>
                </a:solidFill>
              </a:rPr>
              <a:t>The Basics - HOME</a:t>
            </a:r>
          </a:p>
        </p:txBody>
      </p:sp>
      <p:sp>
        <p:nvSpPr>
          <p:cNvPr id="3" name="Content Placeholder 2">
            <a:extLst>
              <a:ext uri="{FF2B5EF4-FFF2-40B4-BE49-F238E27FC236}">
                <a16:creationId xmlns:a16="http://schemas.microsoft.com/office/drawing/2014/main" id="{2967C3B3-DCB9-F393-C867-DC38D4010F42}"/>
              </a:ext>
            </a:extLst>
          </p:cNvPr>
          <p:cNvSpPr>
            <a:spLocks noGrp="1"/>
          </p:cNvSpPr>
          <p:nvPr>
            <p:ph idx="1"/>
          </p:nvPr>
        </p:nvSpPr>
        <p:spPr>
          <a:xfrm>
            <a:off x="4699818" y="640080"/>
            <a:ext cx="7172138" cy="3745107"/>
          </a:xfrm>
        </p:spPr>
        <p:txBody>
          <a:bodyPr>
            <a:normAutofit/>
          </a:bodyPr>
          <a:lstStyle/>
          <a:p>
            <a:pPr marL="0" indent="0">
              <a:buNone/>
            </a:pPr>
            <a:r>
              <a:rPr lang="en-US" dirty="0"/>
              <a:t>The HOME Affordability Period is 20 years.  It begins when the HOME Loan closed.</a:t>
            </a:r>
          </a:p>
          <a:p>
            <a:pPr marL="0" indent="0">
              <a:buNone/>
            </a:pPr>
            <a:r>
              <a:rPr lang="en-US" dirty="0"/>
              <a:t>HOME funded properties are required to do a full recertification in years 6, 12, and 18 of the HOME affordability period</a:t>
            </a:r>
          </a:p>
          <a:p>
            <a:pPr marL="0" indent="0">
              <a:buNone/>
            </a:pPr>
            <a:r>
              <a:rPr lang="en-US" dirty="0"/>
              <a:t>Home Loan Closed 5/23/2024</a:t>
            </a:r>
          </a:p>
          <a:p>
            <a:pPr marL="0" indent="0">
              <a:buNone/>
            </a:pPr>
            <a:r>
              <a:rPr lang="en-US" dirty="0"/>
              <a:t>Year 6 would be 2030</a:t>
            </a:r>
          </a:p>
          <a:p>
            <a:pPr marL="0" indent="0">
              <a:buNone/>
            </a:pPr>
            <a:r>
              <a:rPr lang="en-US" dirty="0"/>
              <a:t>Year 12 would be 2036</a:t>
            </a:r>
          </a:p>
          <a:p>
            <a:pPr marL="0" indent="0">
              <a:buNone/>
            </a:pPr>
            <a:r>
              <a:rPr lang="en-US" dirty="0"/>
              <a:t>Year 18 would be 2042</a:t>
            </a:r>
          </a:p>
          <a:p>
            <a:pPr marL="457200" lvl="1" indent="0">
              <a:buNone/>
            </a:pPr>
            <a:endParaRPr lang="en-US" dirty="0"/>
          </a:p>
        </p:txBody>
      </p:sp>
      <p:pic>
        <p:nvPicPr>
          <p:cNvPr id="26" name="Graphic 25" descr="House">
            <a:extLst>
              <a:ext uri="{FF2B5EF4-FFF2-40B4-BE49-F238E27FC236}">
                <a16:creationId xmlns:a16="http://schemas.microsoft.com/office/drawing/2014/main" id="{A1A2E150-264E-D7C3-5DB9-6585D283C8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6904" y="4553084"/>
            <a:ext cx="1685977" cy="1685977"/>
          </a:xfrm>
          <a:prstGeom prst="rect">
            <a:avLst/>
          </a:prstGeom>
        </p:spPr>
      </p:pic>
    </p:spTree>
    <p:extLst>
      <p:ext uri="{BB962C8B-B14F-4D97-AF65-F5344CB8AC3E}">
        <p14:creationId xmlns:p14="http://schemas.microsoft.com/office/powerpoint/2010/main" val="1759636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FDC43C-B6FF-7F99-347F-4AFE4520EE7C}"/>
              </a:ext>
            </a:extLst>
          </p:cNvPr>
          <p:cNvSpPr>
            <a:spLocks noGrp="1"/>
          </p:cNvSpPr>
          <p:nvPr>
            <p:ph type="title"/>
          </p:nvPr>
        </p:nvSpPr>
        <p:spPr>
          <a:xfrm>
            <a:off x="643468" y="643467"/>
            <a:ext cx="3415612" cy="5571066"/>
          </a:xfrm>
        </p:spPr>
        <p:txBody>
          <a:bodyPr>
            <a:normAutofit/>
          </a:bodyPr>
          <a:lstStyle/>
          <a:p>
            <a:r>
              <a:rPr lang="en-US">
                <a:solidFill>
                  <a:srgbClr val="FFFFFF"/>
                </a:solidFill>
              </a:rPr>
              <a:t>The Basics - HOME</a:t>
            </a:r>
          </a:p>
        </p:txBody>
      </p:sp>
      <p:graphicFrame>
        <p:nvGraphicFramePr>
          <p:cNvPr id="7" name="Content Placeholder 2">
            <a:extLst>
              <a:ext uri="{FF2B5EF4-FFF2-40B4-BE49-F238E27FC236}">
                <a16:creationId xmlns:a16="http://schemas.microsoft.com/office/drawing/2014/main" id="{E26C2B87-AEA1-FB51-FBF9-0DE2315F4017}"/>
              </a:ext>
            </a:extLst>
          </p:cNvPr>
          <p:cNvGraphicFramePr>
            <a:graphicFrameLocks noGrp="1"/>
          </p:cNvGraphicFramePr>
          <p:nvPr>
            <p:ph idx="1"/>
            <p:extLst>
              <p:ext uri="{D42A27DB-BD31-4B8C-83A1-F6EECF244321}">
                <p14:modId xmlns:p14="http://schemas.microsoft.com/office/powerpoint/2010/main" val="3213984769"/>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5697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69B7-394C-A3D5-F033-8FCC557CCAC4}"/>
              </a:ext>
            </a:extLst>
          </p:cNvPr>
          <p:cNvSpPr>
            <a:spLocks noGrp="1"/>
          </p:cNvSpPr>
          <p:nvPr>
            <p:ph type="title"/>
          </p:nvPr>
        </p:nvSpPr>
        <p:spPr>
          <a:xfrm>
            <a:off x="1024128" y="585216"/>
            <a:ext cx="8018272" cy="1499616"/>
          </a:xfrm>
        </p:spPr>
        <p:txBody>
          <a:bodyPr>
            <a:normAutofit/>
          </a:bodyPr>
          <a:lstStyle/>
          <a:p>
            <a:r>
              <a:rPr lang="en-US" dirty="0"/>
              <a:t>The Basics - HOME</a:t>
            </a:r>
          </a:p>
        </p:txBody>
      </p:sp>
      <p:sp>
        <p:nvSpPr>
          <p:cNvPr id="20" name="Content Placeholder 2">
            <a:extLst>
              <a:ext uri="{FF2B5EF4-FFF2-40B4-BE49-F238E27FC236}">
                <a16:creationId xmlns:a16="http://schemas.microsoft.com/office/drawing/2014/main" id="{46608944-15BB-FDA9-1AD1-6207475E5D11}"/>
              </a:ext>
            </a:extLst>
          </p:cNvPr>
          <p:cNvSpPr>
            <a:spLocks noGrp="1"/>
          </p:cNvSpPr>
          <p:nvPr>
            <p:ph idx="1"/>
          </p:nvPr>
        </p:nvSpPr>
        <p:spPr>
          <a:xfrm>
            <a:off x="1024128" y="2286000"/>
            <a:ext cx="8018271" cy="4023360"/>
          </a:xfrm>
        </p:spPr>
        <p:txBody>
          <a:bodyPr>
            <a:normAutofit/>
          </a:bodyPr>
          <a:lstStyle/>
          <a:p>
            <a:pPr marL="0" indent="0">
              <a:buNone/>
            </a:pPr>
            <a:r>
              <a:rPr lang="en-US" dirty="0"/>
              <a:t>Check the following to determine the Income and Rent Set-Aside requirement for your project:</a:t>
            </a:r>
          </a:p>
          <a:p>
            <a:r>
              <a:rPr lang="en-US" dirty="0"/>
              <a:t>HOME LURC</a:t>
            </a:r>
          </a:p>
          <a:p>
            <a:r>
              <a:rPr lang="en-US" dirty="0"/>
              <a:t>Project Application</a:t>
            </a:r>
          </a:p>
          <a:p>
            <a:r>
              <a:rPr lang="en-US" dirty="0"/>
              <a:t>The set-aside </a:t>
            </a:r>
            <a:r>
              <a:rPr lang="en-US" b="1" dirty="0"/>
              <a:t>MUST</a:t>
            </a:r>
            <a:r>
              <a:rPr lang="en-US" dirty="0"/>
              <a:t> be followed throughout the HOME Affordability Period.</a:t>
            </a:r>
          </a:p>
          <a:p>
            <a:r>
              <a:rPr lang="en-US" dirty="0"/>
              <a:t>After the completion of the HOME Affordability Period, you must review the Housing Credit LURC to determine the income and rent set-aside requirement for the remainder to the Extended Use Period.</a:t>
            </a:r>
          </a:p>
        </p:txBody>
      </p:sp>
      <p:sp>
        <p:nvSpPr>
          <p:cNvPr id="21" name="Rectangle 2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870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ouses in an area">
            <a:extLst>
              <a:ext uri="{FF2B5EF4-FFF2-40B4-BE49-F238E27FC236}">
                <a16:creationId xmlns:a16="http://schemas.microsoft.com/office/drawing/2014/main" id="{E93CFE27-6777-2DB5-09DD-E50C1DAE0CFC}"/>
              </a:ext>
            </a:extLst>
          </p:cNvPr>
          <p:cNvPicPr>
            <a:picLocks noChangeAspect="1"/>
          </p:cNvPicPr>
          <p:nvPr/>
        </p:nvPicPr>
        <p:blipFill rotWithShape="1">
          <a:blip r:embed="rId2">
            <a:duotone>
              <a:schemeClr val="bg2">
                <a:shade val="45000"/>
                <a:satMod val="135000"/>
              </a:schemeClr>
              <a:prstClr val="white"/>
            </a:duotone>
            <a:alphaModFix amt="40000"/>
          </a:blip>
          <a:srcRect t="12141" b="3590"/>
          <a:stretch/>
        </p:blipFill>
        <p:spPr>
          <a:xfrm>
            <a:off x="20" y="10"/>
            <a:ext cx="12191980" cy="6857990"/>
          </a:xfrm>
          <a:prstGeom prst="rect">
            <a:avLst/>
          </a:prstGeom>
        </p:spPr>
      </p:pic>
      <p:sp>
        <p:nvSpPr>
          <p:cNvPr id="2" name="Title 1">
            <a:extLst>
              <a:ext uri="{FF2B5EF4-FFF2-40B4-BE49-F238E27FC236}">
                <a16:creationId xmlns:a16="http://schemas.microsoft.com/office/drawing/2014/main" id="{901F5AF6-2D3A-BCD5-5779-5C2A030A5CA8}"/>
              </a:ext>
            </a:extLst>
          </p:cNvPr>
          <p:cNvSpPr>
            <a:spLocks noGrp="1"/>
          </p:cNvSpPr>
          <p:nvPr>
            <p:ph type="title"/>
          </p:nvPr>
        </p:nvSpPr>
        <p:spPr>
          <a:xfrm>
            <a:off x="1024128" y="585216"/>
            <a:ext cx="9720072" cy="1499616"/>
          </a:xfrm>
        </p:spPr>
        <p:txBody>
          <a:bodyPr>
            <a:normAutofit/>
          </a:bodyPr>
          <a:lstStyle/>
          <a:p>
            <a:r>
              <a:rPr lang="en-US"/>
              <a:t>The basics – Housing Trust Fund</a:t>
            </a:r>
          </a:p>
        </p:txBody>
      </p:sp>
      <p:cxnSp>
        <p:nvCxnSpPr>
          <p:cNvPr id="16" name="Straight Connector 15">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a:extLst>
              <a:ext uri="{FF2B5EF4-FFF2-40B4-BE49-F238E27FC236}">
                <a16:creationId xmlns:a16="http://schemas.microsoft.com/office/drawing/2014/main" id="{0FDB4D20-E5B6-1952-4F7A-04BD50B4C6FE}"/>
              </a:ext>
            </a:extLst>
          </p:cNvPr>
          <p:cNvGraphicFramePr>
            <a:graphicFrameLocks noGrp="1"/>
          </p:cNvGraphicFramePr>
          <p:nvPr>
            <p:ph idx="1"/>
            <p:extLst>
              <p:ext uri="{D42A27DB-BD31-4B8C-83A1-F6EECF244321}">
                <p14:modId xmlns:p14="http://schemas.microsoft.com/office/powerpoint/2010/main" val="981352647"/>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5099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F2368-4D4F-D99F-CE39-C1C899D5A7B9}"/>
              </a:ext>
            </a:extLst>
          </p:cNvPr>
          <p:cNvSpPr>
            <a:spLocks noGrp="1"/>
          </p:cNvSpPr>
          <p:nvPr>
            <p:ph type="title"/>
          </p:nvPr>
        </p:nvSpPr>
        <p:spPr>
          <a:xfrm>
            <a:off x="643468" y="643467"/>
            <a:ext cx="3415612" cy="5571066"/>
          </a:xfrm>
        </p:spPr>
        <p:txBody>
          <a:bodyPr>
            <a:normAutofit/>
          </a:bodyPr>
          <a:lstStyle/>
          <a:p>
            <a:r>
              <a:rPr lang="en-US" dirty="0">
                <a:solidFill>
                  <a:srgbClr val="FFFFFF"/>
                </a:solidFill>
              </a:rPr>
              <a:t>The basics – housing trust Fund</a:t>
            </a:r>
          </a:p>
        </p:txBody>
      </p:sp>
      <p:graphicFrame>
        <p:nvGraphicFramePr>
          <p:cNvPr id="5" name="Content Placeholder 2">
            <a:extLst>
              <a:ext uri="{FF2B5EF4-FFF2-40B4-BE49-F238E27FC236}">
                <a16:creationId xmlns:a16="http://schemas.microsoft.com/office/drawing/2014/main" id="{0EB3EEA2-677B-340E-A303-E3892008B361}"/>
              </a:ext>
            </a:extLst>
          </p:cNvPr>
          <p:cNvGraphicFramePr>
            <a:graphicFrameLocks noGrp="1"/>
          </p:cNvGraphicFramePr>
          <p:nvPr>
            <p:ph idx="1"/>
            <p:extLst>
              <p:ext uri="{D42A27DB-BD31-4B8C-83A1-F6EECF244321}">
                <p14:modId xmlns:p14="http://schemas.microsoft.com/office/powerpoint/2010/main" val="173526058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4445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ED268-0913-5189-8B1D-8EB777307981}"/>
              </a:ext>
            </a:extLst>
          </p:cNvPr>
          <p:cNvSpPr>
            <a:spLocks noGrp="1"/>
          </p:cNvSpPr>
          <p:nvPr>
            <p:ph type="title"/>
          </p:nvPr>
        </p:nvSpPr>
        <p:spPr>
          <a:xfrm>
            <a:off x="964788" y="804333"/>
            <a:ext cx="3391900" cy="5249334"/>
          </a:xfrm>
        </p:spPr>
        <p:txBody>
          <a:bodyPr>
            <a:normAutofit/>
          </a:bodyPr>
          <a:lstStyle/>
          <a:p>
            <a:pPr algn="r"/>
            <a:r>
              <a:rPr lang="en-US" dirty="0"/>
              <a:t>The Basics – housing trust fund</a:t>
            </a:r>
            <a:endParaRPr lang="en-US"/>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17902F0-C1E4-1A70-B6BE-07674CFBAE96}"/>
              </a:ext>
            </a:extLst>
          </p:cNvPr>
          <p:cNvSpPr>
            <a:spLocks noGrp="1"/>
          </p:cNvSpPr>
          <p:nvPr>
            <p:ph idx="1"/>
          </p:nvPr>
        </p:nvSpPr>
        <p:spPr>
          <a:xfrm>
            <a:off x="4999330" y="804333"/>
            <a:ext cx="6257721" cy="5249334"/>
          </a:xfrm>
        </p:spPr>
        <p:txBody>
          <a:bodyPr anchor="ctr">
            <a:normAutofit/>
          </a:bodyPr>
          <a:lstStyle/>
          <a:p>
            <a:r>
              <a:rPr lang="en-US" dirty="0"/>
              <a:t>Full Recertifications are every 6</a:t>
            </a:r>
            <a:r>
              <a:rPr lang="en-US" baseline="30000" dirty="0"/>
              <a:t>th</a:t>
            </a:r>
            <a:r>
              <a:rPr lang="en-US" dirty="0"/>
              <a:t> year of the HTF Affordability Period.</a:t>
            </a:r>
          </a:p>
          <a:p>
            <a:r>
              <a:rPr lang="en-US" dirty="0"/>
              <a:t>HTF Loan Closing Date 5/1/2024</a:t>
            </a:r>
          </a:p>
          <a:p>
            <a:r>
              <a:rPr lang="en-US" dirty="0"/>
              <a:t>Year 6	  = 2030</a:t>
            </a:r>
          </a:p>
          <a:p>
            <a:r>
              <a:rPr lang="en-US" dirty="0"/>
              <a:t>Year 12 = 2036</a:t>
            </a:r>
          </a:p>
          <a:p>
            <a:r>
              <a:rPr lang="en-US" dirty="0"/>
              <a:t>Year 18 = 2042</a:t>
            </a:r>
          </a:p>
          <a:p>
            <a:r>
              <a:rPr lang="en-US" dirty="0"/>
              <a:t>Year 24 = 2048</a:t>
            </a:r>
          </a:p>
          <a:p>
            <a:r>
              <a:rPr lang="en-US" dirty="0"/>
              <a:t>Year 30 = 2054</a:t>
            </a:r>
          </a:p>
          <a:p>
            <a:r>
              <a:rPr lang="en-US" dirty="0"/>
              <a:t>Self-Certifications are acceptable in the in-between years.	</a:t>
            </a:r>
          </a:p>
        </p:txBody>
      </p:sp>
    </p:spTree>
    <p:extLst>
      <p:ext uri="{BB962C8B-B14F-4D97-AF65-F5344CB8AC3E}">
        <p14:creationId xmlns:p14="http://schemas.microsoft.com/office/powerpoint/2010/main" val="4002783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A6E09-E23A-5B44-2447-9C9BF830C458}"/>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The Basics	</a:t>
            </a:r>
          </a:p>
        </p:txBody>
      </p:sp>
      <p:sp>
        <p:nvSpPr>
          <p:cNvPr id="3" name="Content Placeholder 2">
            <a:extLst>
              <a:ext uri="{FF2B5EF4-FFF2-40B4-BE49-F238E27FC236}">
                <a16:creationId xmlns:a16="http://schemas.microsoft.com/office/drawing/2014/main" id="{8DAF3DA1-C77F-F030-F6CF-21B3060021E6}"/>
              </a:ext>
            </a:extLst>
          </p:cNvPr>
          <p:cNvSpPr>
            <a:spLocks noGrp="1"/>
          </p:cNvSpPr>
          <p:nvPr>
            <p:ph idx="1"/>
          </p:nvPr>
        </p:nvSpPr>
        <p:spPr>
          <a:xfrm>
            <a:off x="4951048" y="804333"/>
            <a:ext cx="6306003" cy="5249334"/>
          </a:xfrm>
        </p:spPr>
        <p:txBody>
          <a:bodyPr anchor="ctr">
            <a:normAutofit/>
          </a:bodyPr>
          <a:lstStyle/>
          <a:p>
            <a:r>
              <a:rPr lang="en-US" dirty="0"/>
              <a:t>What is a Qualified Household?</a:t>
            </a:r>
          </a:p>
          <a:p>
            <a:pPr lvl="1"/>
            <a:r>
              <a:rPr lang="en-US" dirty="0"/>
              <a:t>Income Qualified</a:t>
            </a:r>
          </a:p>
          <a:p>
            <a:pPr lvl="1"/>
            <a:r>
              <a:rPr lang="en-US" dirty="0"/>
              <a:t>Gross Rent must be within the applicable maximum rent limits</a:t>
            </a:r>
          </a:p>
          <a:p>
            <a:pPr lvl="1"/>
            <a:r>
              <a:rPr lang="en-US" dirty="0"/>
              <a:t>Student Status </a:t>
            </a:r>
          </a:p>
          <a:p>
            <a:pPr lvl="1"/>
            <a:endParaRPr lang="en-US" dirty="0"/>
          </a:p>
        </p:txBody>
      </p:sp>
    </p:spTree>
    <p:extLst>
      <p:ext uri="{BB962C8B-B14F-4D97-AF65-F5344CB8AC3E}">
        <p14:creationId xmlns:p14="http://schemas.microsoft.com/office/powerpoint/2010/main" val="289589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ECD952-916D-77FF-4466-411AC97C3D33}"/>
              </a:ext>
            </a:extLst>
          </p:cNvPr>
          <p:cNvSpPr>
            <a:spLocks noGrp="1"/>
          </p:cNvSpPr>
          <p:nvPr>
            <p:ph type="title"/>
          </p:nvPr>
        </p:nvSpPr>
        <p:spPr>
          <a:xfrm>
            <a:off x="643468" y="643467"/>
            <a:ext cx="3415612" cy="5571066"/>
          </a:xfrm>
        </p:spPr>
        <p:txBody>
          <a:bodyPr>
            <a:normAutofit/>
          </a:bodyPr>
          <a:lstStyle/>
          <a:p>
            <a:r>
              <a:rPr lang="en-US">
                <a:solidFill>
                  <a:srgbClr val="FFFFFF"/>
                </a:solidFill>
              </a:rPr>
              <a:t>The Basics – Effective Date</a:t>
            </a:r>
          </a:p>
        </p:txBody>
      </p:sp>
      <p:graphicFrame>
        <p:nvGraphicFramePr>
          <p:cNvPr id="15" name="Content Placeholder 2">
            <a:extLst>
              <a:ext uri="{FF2B5EF4-FFF2-40B4-BE49-F238E27FC236}">
                <a16:creationId xmlns:a16="http://schemas.microsoft.com/office/drawing/2014/main" id="{D0B9FD7D-051F-F17A-BC4E-6A3B1AD38734}"/>
              </a:ext>
            </a:extLst>
          </p:cNvPr>
          <p:cNvGraphicFramePr>
            <a:graphicFrameLocks noGrp="1"/>
          </p:cNvGraphicFramePr>
          <p:nvPr>
            <p:ph idx="1"/>
            <p:extLst>
              <p:ext uri="{D42A27DB-BD31-4B8C-83A1-F6EECF244321}">
                <p14:modId xmlns:p14="http://schemas.microsoft.com/office/powerpoint/2010/main" val="1039931211"/>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7782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BC2FB-C032-004B-BDC0-6AF63F524EBF}"/>
              </a:ext>
            </a:extLst>
          </p:cNvPr>
          <p:cNvSpPr>
            <a:spLocks noGrp="1"/>
          </p:cNvSpPr>
          <p:nvPr>
            <p:ph type="title"/>
          </p:nvPr>
        </p:nvSpPr>
        <p:spPr>
          <a:xfrm>
            <a:off x="1024128" y="585216"/>
            <a:ext cx="8018272" cy="1499616"/>
          </a:xfrm>
        </p:spPr>
        <p:txBody>
          <a:bodyPr>
            <a:normAutofit/>
          </a:bodyPr>
          <a:lstStyle/>
          <a:p>
            <a:r>
              <a:rPr lang="en-US"/>
              <a:t>The Basics – Supportive Documentation</a:t>
            </a:r>
          </a:p>
        </p:txBody>
      </p:sp>
      <p:sp>
        <p:nvSpPr>
          <p:cNvPr id="3" name="Content Placeholder 2">
            <a:extLst>
              <a:ext uri="{FF2B5EF4-FFF2-40B4-BE49-F238E27FC236}">
                <a16:creationId xmlns:a16="http://schemas.microsoft.com/office/drawing/2014/main" id="{CCE5B1BE-F836-4CBC-3E6F-3AC116DF58D8}"/>
              </a:ext>
            </a:extLst>
          </p:cNvPr>
          <p:cNvSpPr>
            <a:spLocks noGrp="1"/>
          </p:cNvSpPr>
          <p:nvPr>
            <p:ph idx="1"/>
          </p:nvPr>
        </p:nvSpPr>
        <p:spPr>
          <a:xfrm>
            <a:off x="1024128" y="2286000"/>
            <a:ext cx="8018271" cy="4023360"/>
          </a:xfrm>
        </p:spPr>
        <p:txBody>
          <a:bodyPr>
            <a:normAutofit/>
          </a:bodyPr>
          <a:lstStyle/>
          <a:p>
            <a:pPr marL="0" indent="0">
              <a:buNone/>
            </a:pPr>
            <a:r>
              <a:rPr lang="en-US"/>
              <a:t>Supportive certification(s) or verification(s) must be done within 120 days before the effective date</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364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2500D-B76F-9635-1C74-C2A34C37C09A}"/>
              </a:ext>
            </a:extLst>
          </p:cNvPr>
          <p:cNvSpPr>
            <a:spLocks noGrp="1"/>
          </p:cNvSpPr>
          <p:nvPr>
            <p:ph type="title"/>
          </p:nvPr>
        </p:nvSpPr>
        <p:spPr>
          <a:xfrm>
            <a:off x="964788" y="804333"/>
            <a:ext cx="3391900" cy="5249334"/>
          </a:xfrm>
        </p:spPr>
        <p:txBody>
          <a:bodyPr>
            <a:normAutofit/>
          </a:bodyPr>
          <a:lstStyle/>
          <a:p>
            <a:pPr algn="r"/>
            <a:r>
              <a:rPr lang="en-US" sz="4600">
                <a:solidFill>
                  <a:srgbClr val="FFFFFF"/>
                </a:solidFill>
              </a:rPr>
              <a:t>The Basics – hotma supportive Documentation</a:t>
            </a:r>
          </a:p>
        </p:txBody>
      </p:sp>
      <p:sp>
        <p:nvSpPr>
          <p:cNvPr id="3" name="Content Placeholder 2">
            <a:extLst>
              <a:ext uri="{FF2B5EF4-FFF2-40B4-BE49-F238E27FC236}">
                <a16:creationId xmlns:a16="http://schemas.microsoft.com/office/drawing/2014/main" id="{953F863E-C49B-A791-B8E8-1AD78D1CBD86}"/>
              </a:ext>
            </a:extLst>
          </p:cNvPr>
          <p:cNvSpPr>
            <a:spLocks noGrp="1"/>
          </p:cNvSpPr>
          <p:nvPr>
            <p:ph idx="1"/>
          </p:nvPr>
        </p:nvSpPr>
        <p:spPr>
          <a:xfrm>
            <a:off x="4951048" y="804333"/>
            <a:ext cx="6306003" cy="5249334"/>
          </a:xfrm>
        </p:spPr>
        <p:txBody>
          <a:bodyPr anchor="ctr">
            <a:normAutofit/>
          </a:bodyPr>
          <a:lstStyle/>
          <a:p>
            <a:r>
              <a:rPr lang="en-US"/>
              <a:t>Income Hierarchy </a:t>
            </a:r>
          </a:p>
          <a:p>
            <a:pPr lvl="1"/>
            <a:r>
              <a:rPr lang="en-US"/>
              <a:t>6-5-4-3-2-1 (highest to lowest)</a:t>
            </a:r>
          </a:p>
          <a:p>
            <a:pPr lvl="1"/>
            <a:r>
              <a:rPr lang="en-US"/>
              <a:t>#6 EIV  (Housing Credit does </a:t>
            </a:r>
            <a:r>
              <a:rPr lang="en-US" b="1"/>
              <a:t>NOT</a:t>
            </a:r>
            <a:r>
              <a:rPr lang="en-US"/>
              <a:t> allow)</a:t>
            </a:r>
          </a:p>
          <a:p>
            <a:pPr lvl="1"/>
            <a:r>
              <a:rPr lang="en-US"/>
              <a:t>#5 Upfront Income Verification (UIV)</a:t>
            </a:r>
          </a:p>
          <a:p>
            <a:pPr lvl="2"/>
            <a:r>
              <a:rPr lang="en-US"/>
              <a:t>Work Number</a:t>
            </a:r>
          </a:p>
          <a:p>
            <a:pPr lvl="2"/>
            <a:r>
              <a:rPr lang="en-US"/>
              <a:t>Web-Based State Benefit Systems</a:t>
            </a:r>
          </a:p>
          <a:p>
            <a:pPr lvl="1"/>
            <a:r>
              <a:rPr lang="en-US"/>
              <a:t>#4 Written 3</a:t>
            </a:r>
            <a:r>
              <a:rPr lang="en-US" baseline="30000"/>
              <a:t>rd</a:t>
            </a:r>
            <a:r>
              <a:rPr lang="en-US"/>
              <a:t> Party Verification from the source</a:t>
            </a:r>
          </a:p>
          <a:p>
            <a:pPr lvl="2"/>
            <a:r>
              <a:rPr lang="en-US"/>
              <a:t>Benefit letter</a:t>
            </a:r>
          </a:p>
          <a:p>
            <a:pPr lvl="2"/>
            <a:r>
              <a:rPr lang="en-US"/>
              <a:t>Paystubs</a:t>
            </a:r>
          </a:p>
          <a:p>
            <a:pPr lvl="2"/>
            <a:r>
              <a:rPr lang="en-US"/>
              <a:t>Empoyment Letter of Hire</a:t>
            </a:r>
          </a:p>
          <a:p>
            <a:pPr lvl="2"/>
            <a:r>
              <a:rPr lang="en-US"/>
              <a:t>Bank Statemets</a:t>
            </a:r>
          </a:p>
          <a:p>
            <a:pPr lvl="1"/>
            <a:r>
              <a:rPr lang="en-US"/>
              <a:t>#3 Written, 3</a:t>
            </a:r>
            <a:r>
              <a:rPr lang="en-US" baseline="30000"/>
              <a:t>rd</a:t>
            </a:r>
            <a:r>
              <a:rPr lang="en-US"/>
              <a:t> party Verification Form</a:t>
            </a:r>
          </a:p>
          <a:p>
            <a:pPr lvl="1"/>
            <a:r>
              <a:rPr lang="en-US"/>
              <a:t>#2 Oral, 3</a:t>
            </a:r>
            <a:r>
              <a:rPr lang="en-US" baseline="30000"/>
              <a:t>rd</a:t>
            </a:r>
            <a:r>
              <a:rPr lang="en-US"/>
              <a:t> party Verification</a:t>
            </a:r>
          </a:p>
          <a:p>
            <a:pPr lvl="2"/>
            <a:r>
              <a:rPr lang="en-US"/>
              <a:t>Documentation is Required</a:t>
            </a:r>
          </a:p>
          <a:p>
            <a:pPr lvl="1"/>
            <a:r>
              <a:rPr lang="en-US"/>
              <a:t>#1 Self Certification – LAST RESORT</a:t>
            </a:r>
          </a:p>
          <a:p>
            <a:pPr lvl="2"/>
            <a:r>
              <a:rPr lang="en-US"/>
              <a:t>Documentation is Required</a:t>
            </a:r>
            <a:endParaRPr lang="en-US" dirty="0"/>
          </a:p>
        </p:txBody>
      </p:sp>
    </p:spTree>
    <p:extLst>
      <p:ext uri="{BB962C8B-B14F-4D97-AF65-F5344CB8AC3E}">
        <p14:creationId xmlns:p14="http://schemas.microsoft.com/office/powerpoint/2010/main" val="940267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48818-7F98-5E5C-1B31-C3AD74653175}"/>
              </a:ext>
            </a:extLst>
          </p:cNvPr>
          <p:cNvSpPr>
            <a:spLocks noGrp="1"/>
          </p:cNvSpPr>
          <p:nvPr>
            <p:ph type="title"/>
          </p:nvPr>
        </p:nvSpPr>
        <p:spPr>
          <a:xfrm>
            <a:off x="1024128" y="585216"/>
            <a:ext cx="8018272" cy="1499616"/>
          </a:xfrm>
        </p:spPr>
        <p:txBody>
          <a:bodyPr>
            <a:normAutofit/>
          </a:bodyPr>
          <a:lstStyle/>
          <a:p>
            <a:r>
              <a:rPr lang="en-US"/>
              <a:t>The Basics – Hotma Supportive Documentation</a:t>
            </a:r>
            <a:endParaRPr lang="en-US" dirty="0"/>
          </a:p>
        </p:txBody>
      </p:sp>
      <p:sp>
        <p:nvSpPr>
          <p:cNvPr id="3" name="Content Placeholder 2">
            <a:extLst>
              <a:ext uri="{FF2B5EF4-FFF2-40B4-BE49-F238E27FC236}">
                <a16:creationId xmlns:a16="http://schemas.microsoft.com/office/drawing/2014/main" id="{801AD5F6-453B-78CB-A920-9C4CE3E9EE3E}"/>
              </a:ext>
            </a:extLst>
          </p:cNvPr>
          <p:cNvSpPr>
            <a:spLocks noGrp="1"/>
          </p:cNvSpPr>
          <p:nvPr>
            <p:ph idx="1"/>
          </p:nvPr>
        </p:nvSpPr>
        <p:spPr>
          <a:xfrm>
            <a:off x="1024128" y="2286000"/>
            <a:ext cx="8018271" cy="4023360"/>
          </a:xfrm>
        </p:spPr>
        <p:txBody>
          <a:bodyPr>
            <a:normAutofit/>
          </a:bodyPr>
          <a:lstStyle/>
          <a:p>
            <a:pPr marL="0" indent="0">
              <a:buNone/>
            </a:pPr>
            <a:r>
              <a:rPr lang="en-US" dirty="0"/>
              <a:t>Number of Paystubs</a:t>
            </a:r>
          </a:p>
          <a:p>
            <a:pPr lvl="1"/>
            <a:r>
              <a:rPr lang="en-US" dirty="0"/>
              <a:t>A minimum of two current and consecutive</a:t>
            </a:r>
          </a:p>
          <a:p>
            <a:r>
              <a:rPr lang="en-US" dirty="0"/>
              <a:t>Bank Statement </a:t>
            </a:r>
          </a:p>
          <a:p>
            <a:pPr lvl="1"/>
            <a:r>
              <a:rPr lang="en-US" dirty="0"/>
              <a:t>When 3</a:t>
            </a:r>
            <a:r>
              <a:rPr lang="en-US" baseline="30000" dirty="0"/>
              <a:t>rd</a:t>
            </a:r>
            <a:r>
              <a:rPr lang="en-US" dirty="0"/>
              <a:t> party asset verification is required, you must obtain a minimum of one (1) statement that reflects the current balance</a:t>
            </a:r>
          </a:p>
          <a:p>
            <a:pPr marL="128016" lvl="1" indent="0">
              <a:buNone/>
            </a:pPr>
            <a:endParaRPr lang="en-US" dirty="0"/>
          </a:p>
          <a:p>
            <a:pPr marL="128016" lvl="1" indent="0">
              <a:buNone/>
            </a:pPr>
            <a:r>
              <a:rPr lang="en-US" sz="2200" dirty="0"/>
              <a:t>Alimony/Child Support</a:t>
            </a:r>
          </a:p>
          <a:p>
            <a:pPr lvl="1"/>
            <a:r>
              <a:rPr lang="en-US" dirty="0"/>
              <a:t>The actual amount received NOT the amount the court ordered</a:t>
            </a:r>
          </a:p>
          <a:p>
            <a:endParaRPr lang="en-US" dirty="0"/>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934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37312-F3AD-A28E-C3DD-BEF44A3D3798}"/>
              </a:ext>
            </a:extLst>
          </p:cNvPr>
          <p:cNvSpPr>
            <a:spLocks noGrp="1"/>
          </p:cNvSpPr>
          <p:nvPr>
            <p:ph type="title"/>
          </p:nvPr>
        </p:nvSpPr>
        <p:spPr>
          <a:xfrm>
            <a:off x="643468" y="643467"/>
            <a:ext cx="3415612" cy="5571066"/>
          </a:xfrm>
        </p:spPr>
        <p:txBody>
          <a:bodyPr>
            <a:normAutofit/>
          </a:bodyPr>
          <a:lstStyle/>
          <a:p>
            <a:r>
              <a:rPr lang="en-US" sz="4600">
                <a:solidFill>
                  <a:srgbClr val="FFFFFF"/>
                </a:solidFill>
              </a:rPr>
              <a:t>The Basics – Supportive Documentation</a:t>
            </a:r>
          </a:p>
        </p:txBody>
      </p:sp>
      <p:graphicFrame>
        <p:nvGraphicFramePr>
          <p:cNvPr id="5" name="Content Placeholder 2">
            <a:extLst>
              <a:ext uri="{FF2B5EF4-FFF2-40B4-BE49-F238E27FC236}">
                <a16:creationId xmlns:a16="http://schemas.microsoft.com/office/drawing/2014/main" id="{152F7EC9-CEA3-EB34-2465-3892EDA21E36}"/>
              </a:ext>
            </a:extLst>
          </p:cNvPr>
          <p:cNvGraphicFramePr>
            <a:graphicFrameLocks noGrp="1"/>
          </p:cNvGraphicFramePr>
          <p:nvPr>
            <p:ph idx="1"/>
            <p:extLst>
              <p:ext uri="{D42A27DB-BD31-4B8C-83A1-F6EECF244321}">
                <p14:modId xmlns:p14="http://schemas.microsoft.com/office/powerpoint/2010/main" val="3372981338"/>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719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3C583-991D-D56D-8610-EB6B29D3588F}"/>
              </a:ext>
            </a:extLst>
          </p:cNvPr>
          <p:cNvSpPr>
            <a:spLocks noGrp="1"/>
          </p:cNvSpPr>
          <p:nvPr>
            <p:ph type="title"/>
          </p:nvPr>
        </p:nvSpPr>
        <p:spPr>
          <a:xfrm>
            <a:off x="643468" y="643467"/>
            <a:ext cx="3415612" cy="5571066"/>
          </a:xfrm>
        </p:spPr>
        <p:txBody>
          <a:bodyPr>
            <a:normAutofit/>
          </a:bodyPr>
          <a:lstStyle/>
          <a:p>
            <a:r>
              <a:rPr lang="en-US" dirty="0">
                <a:solidFill>
                  <a:srgbClr val="FFFFFF"/>
                </a:solidFill>
              </a:rPr>
              <a:t>The Basics - </a:t>
            </a:r>
            <a:r>
              <a:rPr lang="en-US" dirty="0" err="1">
                <a:solidFill>
                  <a:srgbClr val="FFFFFF"/>
                </a:solidFill>
              </a:rPr>
              <a:t>hotma</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75602481-5857-BE0E-A095-1FDFD372393E}"/>
              </a:ext>
            </a:extLst>
          </p:cNvPr>
          <p:cNvGraphicFramePr>
            <a:graphicFrameLocks noGrp="1"/>
          </p:cNvGraphicFramePr>
          <p:nvPr>
            <p:ph idx="1"/>
            <p:extLst>
              <p:ext uri="{D42A27DB-BD31-4B8C-83A1-F6EECF244321}">
                <p14:modId xmlns:p14="http://schemas.microsoft.com/office/powerpoint/2010/main" val="20636665"/>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4301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3F9AA6-0DA9-4F38-AA8A-C355838EB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48F4C-11B3-2473-C54F-00A91E4522F5}"/>
              </a:ext>
            </a:extLst>
          </p:cNvPr>
          <p:cNvSpPr>
            <a:spLocks noGrp="1"/>
          </p:cNvSpPr>
          <p:nvPr>
            <p:ph type="title"/>
          </p:nvPr>
        </p:nvSpPr>
        <p:spPr>
          <a:xfrm>
            <a:off x="1024128" y="4952954"/>
            <a:ext cx="9720072" cy="1499616"/>
          </a:xfrm>
        </p:spPr>
        <p:txBody>
          <a:bodyPr>
            <a:normAutofit/>
          </a:bodyPr>
          <a:lstStyle/>
          <a:p>
            <a:r>
              <a:rPr lang="en-US" dirty="0"/>
              <a:t>The basics - </a:t>
            </a:r>
            <a:r>
              <a:rPr lang="en-US" dirty="0" err="1"/>
              <a:t>hotma</a:t>
            </a:r>
            <a:endParaRPr lang="en-US" dirty="0"/>
          </a:p>
        </p:txBody>
      </p:sp>
      <p:cxnSp>
        <p:nvCxnSpPr>
          <p:cNvPr id="12" name="Straight Connector 11">
            <a:extLst>
              <a:ext uri="{FF2B5EF4-FFF2-40B4-BE49-F238E27FC236}">
                <a16:creationId xmlns:a16="http://schemas.microsoft.com/office/drawing/2014/main" id="{5C45FA27-EB18-4E04-8C96-68F7A0BC1D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6213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0A7CBC4-4B2A-C7B1-4171-64B7A6F0F99A}"/>
              </a:ext>
            </a:extLst>
          </p:cNvPr>
          <p:cNvGraphicFramePr>
            <a:graphicFrameLocks noGrp="1"/>
          </p:cNvGraphicFramePr>
          <p:nvPr>
            <p:ph idx="1"/>
            <p:extLst>
              <p:ext uri="{D42A27DB-BD31-4B8C-83A1-F6EECF244321}">
                <p14:modId xmlns:p14="http://schemas.microsoft.com/office/powerpoint/2010/main" val="1039174398"/>
              </p:ext>
            </p:extLst>
          </p:nvPr>
        </p:nvGraphicFramePr>
        <p:xfrm>
          <a:off x="1023938" y="992221"/>
          <a:ext cx="9720262" cy="3616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7473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83E24CA-3560-4B77-9F4B-793BE2A6D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duotone>
                <a:schemeClr val="accent1">
                  <a:shade val="45000"/>
                  <a:satMod val="135000"/>
                </a:schemeClr>
                <a:prstClr val="white"/>
              </a:duotone>
            </a:blip>
            <a:srcRect/>
            <a:tile tx="-444500" ty="-127000" sx="50000" sy="5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29" name="Rectangle 28">
            <a:extLst>
              <a:ext uri="{FF2B5EF4-FFF2-40B4-BE49-F238E27FC236}">
                <a16:creationId xmlns:a16="http://schemas.microsoft.com/office/drawing/2014/main" id="{36A995F0-906C-4573-A739-16EED217D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9343" y="620720"/>
            <a:ext cx="6442480" cy="55931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24520C-A60E-677C-25F0-F7BBE564D385}"/>
              </a:ext>
            </a:extLst>
          </p:cNvPr>
          <p:cNvSpPr>
            <a:spLocks noGrp="1"/>
          </p:cNvSpPr>
          <p:nvPr>
            <p:ph type="title"/>
          </p:nvPr>
        </p:nvSpPr>
        <p:spPr>
          <a:xfrm>
            <a:off x="5590120" y="1105351"/>
            <a:ext cx="5477071" cy="3023981"/>
          </a:xfrm>
        </p:spPr>
        <p:txBody>
          <a:bodyPr vert="horz" lIns="91440" tIns="45720" rIns="91440" bIns="45720" rtlCol="0" anchor="b">
            <a:normAutofit/>
          </a:bodyPr>
          <a:lstStyle/>
          <a:p>
            <a:r>
              <a:rPr lang="en-US" sz="4400" spc="200">
                <a:solidFill>
                  <a:schemeClr val="bg1"/>
                </a:solidFill>
              </a:rPr>
              <a:t>The Basics – Supportive Documentation</a:t>
            </a:r>
          </a:p>
        </p:txBody>
      </p:sp>
      <p:sp>
        <p:nvSpPr>
          <p:cNvPr id="3" name="Content Placeholder 2">
            <a:extLst>
              <a:ext uri="{FF2B5EF4-FFF2-40B4-BE49-F238E27FC236}">
                <a16:creationId xmlns:a16="http://schemas.microsoft.com/office/drawing/2014/main" id="{56D64205-D6E5-06E5-65E1-FA4A9B5E178A}"/>
              </a:ext>
            </a:extLst>
          </p:cNvPr>
          <p:cNvSpPr>
            <a:spLocks noGrp="1"/>
          </p:cNvSpPr>
          <p:nvPr>
            <p:ph idx="1"/>
          </p:nvPr>
        </p:nvSpPr>
        <p:spPr>
          <a:xfrm>
            <a:off x="5590120" y="4297556"/>
            <a:ext cx="5477071" cy="1431695"/>
          </a:xfrm>
        </p:spPr>
        <p:txBody>
          <a:bodyPr vert="horz" lIns="91440" tIns="45720" rIns="91440" bIns="45720" rtlCol="0" anchor="t">
            <a:normAutofit/>
          </a:bodyPr>
          <a:lstStyle/>
          <a:p>
            <a:pPr marL="0" indent="0">
              <a:lnSpc>
                <a:spcPct val="100000"/>
              </a:lnSpc>
              <a:spcBef>
                <a:spcPts val="0"/>
              </a:spcBef>
              <a:buNone/>
            </a:pPr>
            <a:r>
              <a:rPr lang="en-US" sz="1600">
                <a:solidFill>
                  <a:schemeClr val="bg1"/>
                </a:solidFill>
              </a:rPr>
              <a:t>Verifications must be received prior to the completion of the Tenant Income Certification</a:t>
            </a:r>
          </a:p>
        </p:txBody>
      </p:sp>
      <p:cxnSp>
        <p:nvCxnSpPr>
          <p:cNvPr id="31" name="Straight Connector 30">
            <a:extLst>
              <a:ext uri="{FF2B5EF4-FFF2-40B4-BE49-F238E27FC236}">
                <a16:creationId xmlns:a16="http://schemas.microsoft.com/office/drawing/2014/main" id="{C3F5F06D-7250-43A5-9B61-0B7F1FD7E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960" y="4214336"/>
            <a:ext cx="51206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37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E6BF45-6F01-B34A-9D0F-302A0355BF9A}"/>
              </a:ext>
            </a:extLst>
          </p:cNvPr>
          <p:cNvSpPr>
            <a:spLocks noGrp="1"/>
          </p:cNvSpPr>
          <p:nvPr>
            <p:ph type="title"/>
          </p:nvPr>
        </p:nvSpPr>
        <p:spPr>
          <a:xfrm>
            <a:off x="643468" y="643467"/>
            <a:ext cx="3415612" cy="5571066"/>
          </a:xfrm>
        </p:spPr>
        <p:txBody>
          <a:bodyPr>
            <a:normAutofit/>
          </a:bodyPr>
          <a:lstStyle/>
          <a:p>
            <a:r>
              <a:rPr lang="en-US" sz="4600">
                <a:solidFill>
                  <a:srgbClr val="FFFFFF"/>
                </a:solidFill>
              </a:rPr>
              <a:t>The Basics – Supportive Documentation</a:t>
            </a:r>
          </a:p>
        </p:txBody>
      </p:sp>
      <p:graphicFrame>
        <p:nvGraphicFramePr>
          <p:cNvPr id="5" name="Content Placeholder 2">
            <a:extLst>
              <a:ext uri="{FF2B5EF4-FFF2-40B4-BE49-F238E27FC236}">
                <a16:creationId xmlns:a16="http://schemas.microsoft.com/office/drawing/2014/main" id="{2C91416D-DDC8-5E61-553C-0EDD3DEF59DB}"/>
              </a:ext>
            </a:extLst>
          </p:cNvPr>
          <p:cNvGraphicFramePr>
            <a:graphicFrameLocks noGrp="1"/>
          </p:cNvGraphicFramePr>
          <p:nvPr>
            <p:ph idx="1"/>
            <p:extLst>
              <p:ext uri="{D42A27DB-BD31-4B8C-83A1-F6EECF244321}">
                <p14:modId xmlns:p14="http://schemas.microsoft.com/office/powerpoint/2010/main" val="3202142454"/>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508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9143B-2236-7F69-F3C2-22AA5812ACB4}"/>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The Basics – Income &amp; Rent Limits</a:t>
            </a:r>
          </a:p>
        </p:txBody>
      </p:sp>
      <p:sp>
        <p:nvSpPr>
          <p:cNvPr id="3" name="Content Placeholder 2">
            <a:extLst>
              <a:ext uri="{FF2B5EF4-FFF2-40B4-BE49-F238E27FC236}">
                <a16:creationId xmlns:a16="http://schemas.microsoft.com/office/drawing/2014/main" id="{5AC64EC0-FE0F-01EA-818D-BD63475A0803}"/>
              </a:ext>
            </a:extLst>
          </p:cNvPr>
          <p:cNvSpPr>
            <a:spLocks noGrp="1"/>
          </p:cNvSpPr>
          <p:nvPr>
            <p:ph idx="1"/>
          </p:nvPr>
        </p:nvSpPr>
        <p:spPr>
          <a:xfrm>
            <a:off x="4951048" y="804333"/>
            <a:ext cx="6306003" cy="5249334"/>
          </a:xfrm>
        </p:spPr>
        <p:txBody>
          <a:bodyPr anchor="ctr">
            <a:normAutofit/>
          </a:bodyPr>
          <a:lstStyle/>
          <a:p>
            <a:pPr marL="0" indent="0">
              <a:buNone/>
            </a:pPr>
            <a:r>
              <a:rPr lang="en-US" dirty="0"/>
              <a:t>AHFA puts the current set of income and rent limits for the following programs in the compliance section of the AHFA website:</a:t>
            </a:r>
          </a:p>
          <a:p>
            <a:pPr lvl="1"/>
            <a:r>
              <a:rPr lang="en-US" dirty="0"/>
              <a:t>HOME</a:t>
            </a:r>
          </a:p>
          <a:p>
            <a:pPr lvl="1"/>
            <a:r>
              <a:rPr lang="en-US" dirty="0"/>
              <a:t>HTF</a:t>
            </a:r>
          </a:p>
          <a:p>
            <a:pPr lvl="1"/>
            <a:r>
              <a:rPr lang="en-US" dirty="0"/>
              <a:t>Non-Metropolitan </a:t>
            </a:r>
          </a:p>
          <a:p>
            <a:pPr lvl="2"/>
            <a:r>
              <a:rPr lang="en-US" sz="1600" dirty="0"/>
              <a:t>If the Project has active HOME funds, you cannot use these income and rent limits</a:t>
            </a:r>
          </a:p>
          <a:p>
            <a:pPr lvl="2"/>
            <a:r>
              <a:rPr lang="en-US" sz="1600" dirty="0"/>
              <a:t>If the Project has active Multifamily Bond financing, you cannot use these income and rent limits</a:t>
            </a:r>
          </a:p>
          <a:p>
            <a:pPr lvl="1"/>
            <a:endParaRPr lang="en-US" dirty="0"/>
          </a:p>
          <a:p>
            <a:pPr marL="457200" lvl="1" indent="0">
              <a:buNone/>
            </a:pPr>
            <a:r>
              <a:rPr lang="en-US" dirty="0"/>
              <a:t>What is missing?  </a:t>
            </a:r>
          </a:p>
          <a:p>
            <a:pPr marL="457200" lvl="1" indent="0">
              <a:buNone/>
            </a:pPr>
            <a:endParaRPr lang="en-US" dirty="0"/>
          </a:p>
          <a:p>
            <a:pPr marL="457200" lvl="1" indent="0">
              <a:buNone/>
            </a:pPr>
            <a:r>
              <a:rPr lang="en-US" dirty="0"/>
              <a:t>Housing Credit</a:t>
            </a:r>
          </a:p>
        </p:txBody>
      </p:sp>
    </p:spTree>
    <p:extLst>
      <p:ext uri="{BB962C8B-B14F-4D97-AF65-F5344CB8AC3E}">
        <p14:creationId xmlns:p14="http://schemas.microsoft.com/office/powerpoint/2010/main" val="42601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03CE1-2596-4B7C-93C0-AEEC12E6B9E5}"/>
              </a:ext>
            </a:extLst>
          </p:cNvPr>
          <p:cNvSpPr>
            <a:spLocks noGrp="1"/>
          </p:cNvSpPr>
          <p:nvPr>
            <p:ph type="title"/>
          </p:nvPr>
        </p:nvSpPr>
        <p:spPr/>
        <p:txBody>
          <a:bodyPr/>
          <a:lstStyle/>
          <a:p>
            <a:r>
              <a:rPr lang="en-US" dirty="0"/>
              <a:t>The Basics – Student Status</a:t>
            </a:r>
          </a:p>
        </p:txBody>
      </p:sp>
      <p:graphicFrame>
        <p:nvGraphicFramePr>
          <p:cNvPr id="13" name="Content Placeholder 2">
            <a:extLst>
              <a:ext uri="{FF2B5EF4-FFF2-40B4-BE49-F238E27FC236}">
                <a16:creationId xmlns:a16="http://schemas.microsoft.com/office/drawing/2014/main" id="{4AA17535-1AF4-92D6-79DE-4FE012262CD7}"/>
              </a:ext>
            </a:extLst>
          </p:cNvPr>
          <p:cNvGraphicFramePr>
            <a:graphicFrameLocks noGrp="1"/>
          </p:cNvGraphicFramePr>
          <p:nvPr>
            <p:ph idx="1"/>
            <p:extLst>
              <p:ext uri="{D42A27DB-BD31-4B8C-83A1-F6EECF244321}">
                <p14:modId xmlns:p14="http://schemas.microsoft.com/office/powerpoint/2010/main" val="2898369989"/>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0944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915034-6AD5-0287-E07E-52E6297ED8BF}"/>
              </a:ext>
            </a:extLst>
          </p:cNvPr>
          <p:cNvSpPr>
            <a:spLocks noGrp="1"/>
          </p:cNvSpPr>
          <p:nvPr>
            <p:ph type="title"/>
          </p:nvPr>
        </p:nvSpPr>
        <p:spPr>
          <a:xfrm>
            <a:off x="643468" y="643467"/>
            <a:ext cx="3415612" cy="5571066"/>
          </a:xfrm>
        </p:spPr>
        <p:txBody>
          <a:bodyPr>
            <a:normAutofit/>
          </a:bodyPr>
          <a:lstStyle/>
          <a:p>
            <a:r>
              <a:rPr lang="en-US">
                <a:solidFill>
                  <a:srgbClr val="FFFFFF"/>
                </a:solidFill>
              </a:rPr>
              <a:t>The Basics – Income &amp; Rent Limits</a:t>
            </a:r>
          </a:p>
        </p:txBody>
      </p:sp>
      <p:graphicFrame>
        <p:nvGraphicFramePr>
          <p:cNvPr id="5" name="Content Placeholder 2">
            <a:extLst>
              <a:ext uri="{FF2B5EF4-FFF2-40B4-BE49-F238E27FC236}">
                <a16:creationId xmlns:a16="http://schemas.microsoft.com/office/drawing/2014/main" id="{0BFCA7A7-BD91-310A-6E64-A8D3DDEC7E0F}"/>
              </a:ext>
            </a:extLst>
          </p:cNvPr>
          <p:cNvGraphicFramePr>
            <a:graphicFrameLocks noGrp="1"/>
          </p:cNvGraphicFramePr>
          <p:nvPr>
            <p:ph idx="1"/>
            <p:extLst>
              <p:ext uri="{D42A27DB-BD31-4B8C-83A1-F6EECF244321}">
                <p14:modId xmlns:p14="http://schemas.microsoft.com/office/powerpoint/2010/main" val="305532987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825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2E0E8-BD6C-3F04-E95A-AF586C2FBA31}"/>
              </a:ext>
            </a:extLst>
          </p:cNvPr>
          <p:cNvSpPr>
            <a:spLocks noGrp="1"/>
          </p:cNvSpPr>
          <p:nvPr>
            <p:ph type="title"/>
          </p:nvPr>
        </p:nvSpPr>
        <p:spPr>
          <a:xfrm>
            <a:off x="643468" y="643467"/>
            <a:ext cx="3415612" cy="5571066"/>
          </a:xfrm>
        </p:spPr>
        <p:txBody>
          <a:bodyPr>
            <a:normAutofit/>
          </a:bodyPr>
          <a:lstStyle/>
          <a:p>
            <a:r>
              <a:rPr lang="en-US">
                <a:solidFill>
                  <a:srgbClr val="FFFFFF"/>
                </a:solidFill>
              </a:rPr>
              <a:t>The Basics – Utility Allowance</a:t>
            </a:r>
          </a:p>
        </p:txBody>
      </p:sp>
      <p:graphicFrame>
        <p:nvGraphicFramePr>
          <p:cNvPr id="13" name="Content Placeholder 2">
            <a:extLst>
              <a:ext uri="{FF2B5EF4-FFF2-40B4-BE49-F238E27FC236}">
                <a16:creationId xmlns:a16="http://schemas.microsoft.com/office/drawing/2014/main" id="{1161DD40-52D9-F07B-6051-F9F9DD2D2795}"/>
              </a:ext>
            </a:extLst>
          </p:cNvPr>
          <p:cNvGraphicFramePr>
            <a:graphicFrameLocks noGrp="1"/>
          </p:cNvGraphicFramePr>
          <p:nvPr>
            <p:ph idx="1"/>
            <p:extLst>
              <p:ext uri="{D42A27DB-BD31-4B8C-83A1-F6EECF244321}">
                <p14:modId xmlns:p14="http://schemas.microsoft.com/office/powerpoint/2010/main" val="118382422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670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7CF805-C4DF-4548-AA08-7997CD55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9097524"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FF8524-C724-10B3-A838-A80E6C28E151}"/>
              </a:ext>
            </a:extLst>
          </p:cNvPr>
          <p:cNvSpPr>
            <a:spLocks noGrp="1"/>
          </p:cNvSpPr>
          <p:nvPr>
            <p:ph type="title"/>
          </p:nvPr>
        </p:nvSpPr>
        <p:spPr>
          <a:xfrm>
            <a:off x="1024129" y="585216"/>
            <a:ext cx="8069094" cy="1499616"/>
          </a:xfrm>
        </p:spPr>
        <p:txBody>
          <a:bodyPr>
            <a:normAutofit/>
          </a:bodyPr>
          <a:lstStyle/>
          <a:p>
            <a:r>
              <a:rPr lang="en-US">
                <a:solidFill>
                  <a:srgbClr val="FFFFFF"/>
                </a:solidFill>
              </a:rPr>
              <a:t>The Basics – Utility Allowance</a:t>
            </a:r>
          </a:p>
        </p:txBody>
      </p:sp>
      <p:cxnSp>
        <p:nvCxnSpPr>
          <p:cNvPr id="12" name="Straight Connector 11">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0CA966-E05E-22D0-E3D8-794FB884171B}"/>
              </a:ext>
            </a:extLst>
          </p:cNvPr>
          <p:cNvSpPr>
            <a:spLocks noGrp="1"/>
          </p:cNvSpPr>
          <p:nvPr>
            <p:ph idx="1"/>
          </p:nvPr>
        </p:nvSpPr>
        <p:spPr>
          <a:xfrm>
            <a:off x="1024129" y="2286000"/>
            <a:ext cx="8074151" cy="3862971"/>
          </a:xfrm>
        </p:spPr>
        <p:txBody>
          <a:bodyPr>
            <a:normAutofit/>
          </a:bodyPr>
          <a:lstStyle/>
          <a:p>
            <a:r>
              <a:rPr lang="en-US" dirty="0">
                <a:solidFill>
                  <a:srgbClr val="FFFFFF"/>
                </a:solidFill>
              </a:rPr>
              <a:t>The following are acceptable forms of obtaining a utility allowance:</a:t>
            </a:r>
          </a:p>
          <a:p>
            <a:pPr lvl="1"/>
            <a:r>
              <a:rPr lang="en-US" dirty="0">
                <a:solidFill>
                  <a:srgbClr val="FFFFFF"/>
                </a:solidFill>
              </a:rPr>
              <a:t>Rural Development – if the building or household receives Rural Development assistance</a:t>
            </a:r>
          </a:p>
          <a:p>
            <a:pPr lvl="1"/>
            <a:r>
              <a:rPr lang="en-US" dirty="0">
                <a:solidFill>
                  <a:srgbClr val="FFFFFF"/>
                </a:solidFill>
              </a:rPr>
              <a:t>HUD approved utility allowance – buildings monitored by HUD</a:t>
            </a:r>
          </a:p>
          <a:p>
            <a:pPr lvl="1"/>
            <a:r>
              <a:rPr lang="en-US" dirty="0">
                <a:solidFill>
                  <a:srgbClr val="FFFFFF"/>
                </a:solidFill>
              </a:rPr>
              <a:t>Housing Authority </a:t>
            </a:r>
          </a:p>
          <a:p>
            <a:pPr lvl="2"/>
            <a:r>
              <a:rPr lang="en-US" sz="1600" dirty="0">
                <a:solidFill>
                  <a:srgbClr val="FFFFFF"/>
                </a:solidFill>
              </a:rPr>
              <a:t>If the household receives section 8 rental assistance, then you must provide the utility allowance from the housing authority that provides the rental assistance</a:t>
            </a:r>
          </a:p>
          <a:p>
            <a:pPr lvl="2"/>
            <a:r>
              <a:rPr lang="en-US" sz="1600" dirty="0">
                <a:solidFill>
                  <a:srgbClr val="FFFFFF"/>
                </a:solidFill>
              </a:rPr>
              <a:t>If the housing authority has jurisdiction over the area the Project is located</a:t>
            </a:r>
          </a:p>
        </p:txBody>
      </p:sp>
      <p:sp>
        <p:nvSpPr>
          <p:cNvPr id="14" name="Rectangle 13">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61451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0865980"/>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91394-9C74-2A6C-D7DA-728FB61213EE}"/>
              </a:ext>
            </a:extLst>
          </p:cNvPr>
          <p:cNvSpPr>
            <a:spLocks noGrp="1"/>
          </p:cNvSpPr>
          <p:nvPr>
            <p:ph type="title"/>
          </p:nvPr>
        </p:nvSpPr>
        <p:spPr>
          <a:xfrm>
            <a:off x="1024128" y="585216"/>
            <a:ext cx="9720072" cy="1499616"/>
          </a:xfrm>
        </p:spPr>
        <p:txBody>
          <a:bodyPr>
            <a:normAutofit/>
          </a:bodyPr>
          <a:lstStyle/>
          <a:p>
            <a:r>
              <a:rPr lang="en-US" dirty="0"/>
              <a:t>The Basics – Utility Allowance</a:t>
            </a:r>
          </a:p>
        </p:txBody>
      </p:sp>
      <p:graphicFrame>
        <p:nvGraphicFramePr>
          <p:cNvPr id="5" name="Content Placeholder 2">
            <a:extLst>
              <a:ext uri="{FF2B5EF4-FFF2-40B4-BE49-F238E27FC236}">
                <a16:creationId xmlns:a16="http://schemas.microsoft.com/office/drawing/2014/main" id="{B3D378AC-2B85-16A9-9B95-7A7ADF44F2D4}"/>
              </a:ext>
            </a:extLst>
          </p:cNvPr>
          <p:cNvGraphicFramePr>
            <a:graphicFrameLocks noGrp="1"/>
          </p:cNvGraphicFramePr>
          <p:nvPr>
            <p:ph idx="1"/>
            <p:extLst>
              <p:ext uri="{D42A27DB-BD31-4B8C-83A1-F6EECF244321}">
                <p14:modId xmlns:p14="http://schemas.microsoft.com/office/powerpoint/2010/main" val="416788279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8640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298DB-8DA3-4789-2BF0-E4B68591924D}"/>
              </a:ext>
            </a:extLst>
          </p:cNvPr>
          <p:cNvSpPr>
            <a:spLocks noGrp="1"/>
          </p:cNvSpPr>
          <p:nvPr>
            <p:ph type="title"/>
          </p:nvPr>
        </p:nvSpPr>
        <p:spPr>
          <a:xfrm>
            <a:off x="643468" y="643467"/>
            <a:ext cx="3415612" cy="5571066"/>
          </a:xfrm>
        </p:spPr>
        <p:txBody>
          <a:bodyPr>
            <a:normAutofit/>
          </a:bodyPr>
          <a:lstStyle/>
          <a:p>
            <a:r>
              <a:rPr lang="en-US">
                <a:solidFill>
                  <a:srgbClr val="FFFFFF"/>
                </a:solidFill>
              </a:rPr>
              <a:t>The Basics – Set Aside Requirements</a:t>
            </a:r>
          </a:p>
        </p:txBody>
      </p:sp>
      <p:graphicFrame>
        <p:nvGraphicFramePr>
          <p:cNvPr id="5" name="Content Placeholder 2">
            <a:extLst>
              <a:ext uri="{FF2B5EF4-FFF2-40B4-BE49-F238E27FC236}">
                <a16:creationId xmlns:a16="http://schemas.microsoft.com/office/drawing/2014/main" id="{83808976-CE11-35C0-71FA-8233B397B8A5}"/>
              </a:ext>
            </a:extLst>
          </p:cNvPr>
          <p:cNvGraphicFramePr>
            <a:graphicFrameLocks noGrp="1"/>
          </p:cNvGraphicFramePr>
          <p:nvPr>
            <p:ph idx="1"/>
            <p:extLst>
              <p:ext uri="{D42A27DB-BD31-4B8C-83A1-F6EECF244321}">
                <p14:modId xmlns:p14="http://schemas.microsoft.com/office/powerpoint/2010/main" val="65149466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509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08749FB-5801-45C8-BF7B-840E23F8A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AA7C513-277B-4325-9779-116946C0D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11207835" cy="351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20F6923-DC2F-4143-ACA0-519D0FE6C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150596"/>
            <a:ext cx="3248522" cy="22196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19B32C-704E-4A0B-BD7B-186B70511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150596"/>
            <a:ext cx="7794722"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27D14-2D15-DF41-57D6-3876AC0C4D5F}"/>
              </a:ext>
            </a:extLst>
          </p:cNvPr>
          <p:cNvSpPr>
            <a:spLocks noGrp="1"/>
          </p:cNvSpPr>
          <p:nvPr>
            <p:ph type="title"/>
          </p:nvPr>
        </p:nvSpPr>
        <p:spPr>
          <a:xfrm>
            <a:off x="4178301" y="4391025"/>
            <a:ext cx="7192110" cy="1738808"/>
          </a:xfrm>
        </p:spPr>
        <p:txBody>
          <a:bodyPr>
            <a:normAutofit/>
          </a:bodyPr>
          <a:lstStyle/>
          <a:p>
            <a:r>
              <a:rPr lang="en-US">
                <a:solidFill>
                  <a:srgbClr val="FFFFFF"/>
                </a:solidFill>
              </a:rPr>
              <a:t>The Basics – Student Certification</a:t>
            </a:r>
          </a:p>
        </p:txBody>
      </p:sp>
      <p:sp>
        <p:nvSpPr>
          <p:cNvPr id="7" name="Content Placeholder 6">
            <a:extLst>
              <a:ext uri="{FF2B5EF4-FFF2-40B4-BE49-F238E27FC236}">
                <a16:creationId xmlns:a16="http://schemas.microsoft.com/office/drawing/2014/main" id="{556A5699-E46B-F25E-8126-314422FF8E16}"/>
              </a:ext>
            </a:extLst>
          </p:cNvPr>
          <p:cNvSpPr>
            <a:spLocks noGrp="1"/>
          </p:cNvSpPr>
          <p:nvPr>
            <p:ph idx="1"/>
          </p:nvPr>
        </p:nvSpPr>
        <p:spPr>
          <a:xfrm>
            <a:off x="1149265" y="966217"/>
            <a:ext cx="9920901" cy="2545732"/>
          </a:xfrm>
        </p:spPr>
        <p:txBody>
          <a:bodyPr anchor="ctr">
            <a:normAutofit/>
          </a:bodyPr>
          <a:lstStyle/>
          <a:p>
            <a:r>
              <a:rPr lang="en-US" dirty="0"/>
              <a:t>AHFA provides the student certifications in the Compliance section of the AHFA website.</a:t>
            </a:r>
          </a:p>
          <a:p>
            <a:pPr lvl="1"/>
            <a:r>
              <a:rPr lang="en-US" dirty="0"/>
              <a:t>Student Verification (for educational institution)</a:t>
            </a:r>
          </a:p>
          <a:p>
            <a:pPr lvl="1"/>
            <a:r>
              <a:rPr lang="en-US" dirty="0"/>
              <a:t>Housing Credit Student Self-Certification</a:t>
            </a:r>
          </a:p>
          <a:p>
            <a:pPr lvl="1"/>
            <a:r>
              <a:rPr lang="en-US" dirty="0"/>
              <a:t>HOME Student Self-Certification</a:t>
            </a:r>
          </a:p>
          <a:p>
            <a:pPr lvl="1"/>
            <a:r>
              <a:rPr lang="en-US" dirty="0"/>
              <a:t>Post Year-15 Student Self-Certification</a:t>
            </a:r>
          </a:p>
        </p:txBody>
      </p:sp>
    </p:spTree>
    <p:extLst>
      <p:ext uri="{BB962C8B-B14F-4D97-AF65-F5344CB8AC3E}">
        <p14:creationId xmlns:p14="http://schemas.microsoft.com/office/powerpoint/2010/main" val="1945539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9146E-EDDB-A38A-753A-3F624B6DC883}"/>
              </a:ext>
            </a:extLst>
          </p:cNvPr>
          <p:cNvSpPr>
            <a:spLocks noGrp="1"/>
          </p:cNvSpPr>
          <p:nvPr>
            <p:ph type="title"/>
          </p:nvPr>
        </p:nvSpPr>
        <p:spPr>
          <a:xfrm>
            <a:off x="1024128" y="585216"/>
            <a:ext cx="9720072" cy="1499616"/>
          </a:xfrm>
        </p:spPr>
        <p:txBody>
          <a:bodyPr>
            <a:normAutofit/>
          </a:bodyPr>
          <a:lstStyle/>
          <a:p>
            <a:r>
              <a:rPr lang="en-US" dirty="0"/>
              <a:t>The Basics – Physical Inspection</a:t>
            </a:r>
          </a:p>
        </p:txBody>
      </p:sp>
      <p:graphicFrame>
        <p:nvGraphicFramePr>
          <p:cNvPr id="5" name="Content Placeholder 2">
            <a:extLst>
              <a:ext uri="{FF2B5EF4-FFF2-40B4-BE49-F238E27FC236}">
                <a16:creationId xmlns:a16="http://schemas.microsoft.com/office/drawing/2014/main" id="{913C2DBE-96B4-702D-07ED-9BBDBDEEAAE5}"/>
              </a:ext>
            </a:extLst>
          </p:cNvPr>
          <p:cNvGraphicFramePr>
            <a:graphicFrameLocks noGrp="1"/>
          </p:cNvGraphicFramePr>
          <p:nvPr>
            <p:ph idx="1"/>
            <p:extLst>
              <p:ext uri="{D42A27DB-BD31-4B8C-83A1-F6EECF244321}">
                <p14:modId xmlns:p14="http://schemas.microsoft.com/office/powerpoint/2010/main" val="2903728043"/>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8881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7C849-1820-B113-B285-54EBA5313FA4}"/>
              </a:ext>
            </a:extLst>
          </p:cNvPr>
          <p:cNvSpPr>
            <a:spLocks noGrp="1"/>
          </p:cNvSpPr>
          <p:nvPr>
            <p:ph type="title"/>
          </p:nvPr>
        </p:nvSpPr>
        <p:spPr>
          <a:xfrm>
            <a:off x="1024128" y="585216"/>
            <a:ext cx="9720072" cy="1499616"/>
          </a:xfrm>
        </p:spPr>
        <p:txBody>
          <a:bodyPr>
            <a:normAutofit/>
          </a:bodyPr>
          <a:lstStyle/>
          <a:p>
            <a:r>
              <a:rPr lang="en-US" dirty="0"/>
              <a:t>The Basics – Physical Inspection – </a:t>
            </a:r>
            <a:r>
              <a:rPr lang="en-US" dirty="0" err="1"/>
              <a:t>qap</a:t>
            </a:r>
            <a:r>
              <a:rPr lang="en-US" dirty="0"/>
              <a:t> Point deduction</a:t>
            </a:r>
          </a:p>
        </p:txBody>
      </p:sp>
      <p:graphicFrame>
        <p:nvGraphicFramePr>
          <p:cNvPr id="5" name="Content Placeholder 2">
            <a:extLst>
              <a:ext uri="{FF2B5EF4-FFF2-40B4-BE49-F238E27FC236}">
                <a16:creationId xmlns:a16="http://schemas.microsoft.com/office/drawing/2014/main" id="{C1102F33-8815-CB38-FB1F-B703DF33BE2E}"/>
              </a:ext>
            </a:extLst>
          </p:cNvPr>
          <p:cNvGraphicFramePr>
            <a:graphicFrameLocks noGrp="1"/>
          </p:cNvGraphicFramePr>
          <p:nvPr>
            <p:ph idx="1"/>
            <p:extLst>
              <p:ext uri="{D42A27DB-BD31-4B8C-83A1-F6EECF244321}">
                <p14:modId xmlns:p14="http://schemas.microsoft.com/office/powerpoint/2010/main" val="3359157224"/>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1409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88975A-4294-5720-6495-8BD7EF9A326C}"/>
              </a:ext>
            </a:extLst>
          </p:cNvPr>
          <p:cNvSpPr>
            <a:spLocks noGrp="1"/>
          </p:cNvSpPr>
          <p:nvPr>
            <p:ph type="title"/>
          </p:nvPr>
        </p:nvSpPr>
        <p:spPr>
          <a:xfrm>
            <a:off x="643468" y="643467"/>
            <a:ext cx="3415612" cy="5571066"/>
          </a:xfrm>
        </p:spPr>
        <p:txBody>
          <a:bodyPr>
            <a:normAutofit/>
          </a:bodyPr>
          <a:lstStyle/>
          <a:p>
            <a:r>
              <a:rPr lang="en-US">
                <a:solidFill>
                  <a:srgbClr val="FFFFFF"/>
                </a:solidFill>
              </a:rPr>
              <a:t>Contact Us</a:t>
            </a:r>
          </a:p>
        </p:txBody>
      </p:sp>
      <p:graphicFrame>
        <p:nvGraphicFramePr>
          <p:cNvPr id="5" name="Content Placeholder 2">
            <a:extLst>
              <a:ext uri="{FF2B5EF4-FFF2-40B4-BE49-F238E27FC236}">
                <a16:creationId xmlns:a16="http://schemas.microsoft.com/office/drawing/2014/main" id="{B0C62A04-3F64-723C-7BCE-9D72EC1E203F}"/>
              </a:ext>
            </a:extLst>
          </p:cNvPr>
          <p:cNvGraphicFramePr>
            <a:graphicFrameLocks noGrp="1"/>
          </p:cNvGraphicFramePr>
          <p:nvPr>
            <p:ph idx="1"/>
            <p:extLst>
              <p:ext uri="{D42A27DB-BD31-4B8C-83A1-F6EECF244321}">
                <p14:modId xmlns:p14="http://schemas.microsoft.com/office/powerpoint/2010/main" val="2510550624"/>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811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AC744-0316-8AC9-DADC-C4CDC85D9742}"/>
              </a:ext>
            </a:extLst>
          </p:cNvPr>
          <p:cNvSpPr>
            <a:spLocks noGrp="1"/>
          </p:cNvSpPr>
          <p:nvPr>
            <p:ph type="title"/>
          </p:nvPr>
        </p:nvSpPr>
        <p:spPr>
          <a:xfrm>
            <a:off x="1024128" y="585216"/>
            <a:ext cx="9720072" cy="1499616"/>
          </a:xfrm>
        </p:spPr>
        <p:txBody>
          <a:bodyPr>
            <a:normAutofit/>
          </a:bodyPr>
          <a:lstStyle/>
          <a:p>
            <a:r>
              <a:rPr lang="en-US"/>
              <a:t>The Basics</a:t>
            </a:r>
            <a:endParaRPr lang="en-US" dirty="0"/>
          </a:p>
        </p:txBody>
      </p:sp>
      <p:graphicFrame>
        <p:nvGraphicFramePr>
          <p:cNvPr id="15" name="Content Placeholder 2">
            <a:extLst>
              <a:ext uri="{FF2B5EF4-FFF2-40B4-BE49-F238E27FC236}">
                <a16:creationId xmlns:a16="http://schemas.microsoft.com/office/drawing/2014/main" id="{F8A4E63F-C9CE-57ED-6705-3D85BB4C106D}"/>
              </a:ext>
            </a:extLst>
          </p:cNvPr>
          <p:cNvGraphicFramePr>
            <a:graphicFrameLocks noGrp="1"/>
          </p:cNvGraphicFramePr>
          <p:nvPr>
            <p:ph idx="1"/>
            <p:extLst>
              <p:ext uri="{D42A27DB-BD31-4B8C-83A1-F6EECF244321}">
                <p14:modId xmlns:p14="http://schemas.microsoft.com/office/powerpoint/2010/main" val="128548360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484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B7201-CF41-1434-2905-A9A6F7CA3053}"/>
              </a:ext>
            </a:extLst>
          </p:cNvPr>
          <p:cNvSpPr>
            <a:spLocks noGrp="1"/>
          </p:cNvSpPr>
          <p:nvPr>
            <p:ph type="title"/>
          </p:nvPr>
        </p:nvSpPr>
        <p:spPr>
          <a:xfrm>
            <a:off x="643468" y="643467"/>
            <a:ext cx="3415612" cy="5571066"/>
          </a:xfrm>
        </p:spPr>
        <p:txBody>
          <a:bodyPr>
            <a:normAutofit/>
          </a:bodyPr>
          <a:lstStyle/>
          <a:p>
            <a:r>
              <a:rPr lang="en-US">
                <a:solidFill>
                  <a:srgbClr val="FFFFFF"/>
                </a:solidFill>
              </a:rPr>
              <a:t>The Basics – How many files and units are inspected</a:t>
            </a:r>
          </a:p>
        </p:txBody>
      </p:sp>
      <p:graphicFrame>
        <p:nvGraphicFramePr>
          <p:cNvPr id="5" name="Content Placeholder 2">
            <a:extLst>
              <a:ext uri="{FF2B5EF4-FFF2-40B4-BE49-F238E27FC236}">
                <a16:creationId xmlns:a16="http://schemas.microsoft.com/office/drawing/2014/main" id="{B5FE5F99-1751-B33B-DC5A-0B5040111663}"/>
              </a:ext>
            </a:extLst>
          </p:cNvPr>
          <p:cNvGraphicFramePr>
            <a:graphicFrameLocks noGrp="1"/>
          </p:cNvGraphicFramePr>
          <p:nvPr>
            <p:ph idx="1"/>
            <p:extLst>
              <p:ext uri="{D42A27DB-BD31-4B8C-83A1-F6EECF244321}">
                <p14:modId xmlns:p14="http://schemas.microsoft.com/office/powerpoint/2010/main" val="1486244299"/>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05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3F9AA6-0DA9-4F38-AA8A-C355838EB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8A4B8-4571-1896-5497-BFC5231A6BF9}"/>
              </a:ext>
            </a:extLst>
          </p:cNvPr>
          <p:cNvSpPr>
            <a:spLocks noGrp="1"/>
          </p:cNvSpPr>
          <p:nvPr>
            <p:ph type="title"/>
          </p:nvPr>
        </p:nvSpPr>
        <p:spPr>
          <a:xfrm>
            <a:off x="1024128" y="4952954"/>
            <a:ext cx="9720072" cy="1499616"/>
          </a:xfrm>
        </p:spPr>
        <p:txBody>
          <a:bodyPr>
            <a:normAutofit/>
          </a:bodyPr>
          <a:lstStyle/>
          <a:p>
            <a:r>
              <a:rPr lang="en-US" dirty="0"/>
              <a:t>The Basics</a:t>
            </a:r>
          </a:p>
        </p:txBody>
      </p:sp>
      <p:cxnSp>
        <p:nvCxnSpPr>
          <p:cNvPr id="12" name="Straight Connector 11">
            <a:extLst>
              <a:ext uri="{FF2B5EF4-FFF2-40B4-BE49-F238E27FC236}">
                <a16:creationId xmlns:a16="http://schemas.microsoft.com/office/drawing/2014/main" id="{5C45FA27-EB18-4E04-8C96-68F7A0BC1D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6213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2">
            <a:extLst>
              <a:ext uri="{FF2B5EF4-FFF2-40B4-BE49-F238E27FC236}">
                <a16:creationId xmlns:a16="http://schemas.microsoft.com/office/drawing/2014/main" id="{61EB15D2-02BD-C066-FC60-42307EE98C82}"/>
              </a:ext>
            </a:extLst>
          </p:cNvPr>
          <p:cNvGraphicFramePr>
            <a:graphicFrameLocks noGrp="1"/>
          </p:cNvGraphicFramePr>
          <p:nvPr>
            <p:ph idx="1"/>
            <p:extLst>
              <p:ext uri="{D42A27DB-BD31-4B8C-83A1-F6EECF244321}">
                <p14:modId xmlns:p14="http://schemas.microsoft.com/office/powerpoint/2010/main" val="2497606574"/>
              </p:ext>
            </p:extLst>
          </p:nvPr>
        </p:nvGraphicFramePr>
        <p:xfrm>
          <a:off x="1023938" y="992221"/>
          <a:ext cx="9720262" cy="3616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56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646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10983-202E-81A8-5488-672446F6871F}"/>
              </a:ext>
            </a:extLst>
          </p:cNvPr>
          <p:cNvSpPr>
            <a:spLocks noGrp="1"/>
          </p:cNvSpPr>
          <p:nvPr>
            <p:ph type="title"/>
          </p:nvPr>
        </p:nvSpPr>
        <p:spPr>
          <a:xfrm>
            <a:off x="1024128" y="585216"/>
            <a:ext cx="6007027" cy="1499616"/>
          </a:xfrm>
        </p:spPr>
        <p:txBody>
          <a:bodyPr>
            <a:normAutofit/>
          </a:bodyPr>
          <a:lstStyle/>
          <a:p>
            <a:r>
              <a:rPr lang="en-US">
                <a:solidFill>
                  <a:srgbClr val="FFFFFF"/>
                </a:solidFill>
              </a:rPr>
              <a:t>The Basics</a:t>
            </a:r>
          </a:p>
        </p:txBody>
      </p:sp>
      <p:cxnSp>
        <p:nvCxnSpPr>
          <p:cNvPr id="25" name="Straight Connector 24">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792FE23D-25F1-1A5F-E743-A2EA2CA697B2}"/>
              </a:ext>
            </a:extLst>
          </p:cNvPr>
          <p:cNvSpPr>
            <a:spLocks noGrp="1"/>
          </p:cNvSpPr>
          <p:nvPr>
            <p:ph idx="1"/>
          </p:nvPr>
        </p:nvSpPr>
        <p:spPr>
          <a:xfrm>
            <a:off x="1024128" y="2286000"/>
            <a:ext cx="6007027" cy="4023360"/>
          </a:xfrm>
        </p:spPr>
        <p:txBody>
          <a:bodyPr>
            <a:normAutofit/>
          </a:bodyPr>
          <a:lstStyle/>
          <a:p>
            <a:pPr marL="0" indent="0">
              <a:buNone/>
            </a:pPr>
            <a:r>
              <a:rPr lang="en-US" dirty="0">
                <a:solidFill>
                  <a:srgbClr val="FFFFFF"/>
                </a:solidFill>
              </a:rPr>
              <a:t>By the 15</a:t>
            </a:r>
            <a:r>
              <a:rPr lang="en-US" baseline="30000" dirty="0">
                <a:solidFill>
                  <a:srgbClr val="FFFFFF"/>
                </a:solidFill>
              </a:rPr>
              <a:t>th</a:t>
            </a:r>
            <a:r>
              <a:rPr lang="en-US" dirty="0">
                <a:solidFill>
                  <a:srgbClr val="FFFFFF"/>
                </a:solidFill>
              </a:rPr>
              <a:t> of the month, AHFA DMS must be updated with all tenant events for the prior month.</a:t>
            </a:r>
          </a:p>
          <a:p>
            <a:pPr marL="0" indent="0">
              <a:buNone/>
            </a:pPr>
            <a:r>
              <a:rPr lang="en-US" dirty="0">
                <a:solidFill>
                  <a:srgbClr val="FFFFFF"/>
                </a:solidFill>
              </a:rPr>
              <a:t>Example:</a:t>
            </a:r>
          </a:p>
          <a:p>
            <a:pPr marL="0" indent="0">
              <a:buNone/>
            </a:pPr>
            <a:r>
              <a:rPr lang="en-US" dirty="0">
                <a:solidFill>
                  <a:srgbClr val="FFFFFF"/>
                </a:solidFill>
              </a:rPr>
              <a:t>Audit Day is 5/5/24</a:t>
            </a:r>
          </a:p>
          <a:p>
            <a:pPr marL="0" indent="0">
              <a:buNone/>
            </a:pPr>
            <a:r>
              <a:rPr lang="en-US" dirty="0">
                <a:solidFill>
                  <a:srgbClr val="FFFFFF"/>
                </a:solidFill>
              </a:rPr>
              <a:t>AHFA DMS must be updated through 3/31/24</a:t>
            </a:r>
          </a:p>
          <a:p>
            <a:pPr marL="0" indent="0">
              <a:buNone/>
            </a:pPr>
            <a:endParaRPr lang="en-US" dirty="0">
              <a:solidFill>
                <a:srgbClr val="FFFFFF"/>
              </a:solidFill>
            </a:endParaRPr>
          </a:p>
          <a:p>
            <a:pPr marL="0" indent="0">
              <a:buNone/>
            </a:pPr>
            <a:r>
              <a:rPr lang="en-US" dirty="0">
                <a:solidFill>
                  <a:srgbClr val="FFFFFF"/>
                </a:solidFill>
              </a:rPr>
              <a:t>Audit Day is 5/25/24</a:t>
            </a:r>
          </a:p>
          <a:p>
            <a:pPr marL="0" indent="0">
              <a:buNone/>
            </a:pPr>
            <a:r>
              <a:rPr lang="en-US" dirty="0">
                <a:solidFill>
                  <a:srgbClr val="FFFFFF"/>
                </a:solidFill>
              </a:rPr>
              <a:t>AHFA DMS must be updated through 4/30/24 </a:t>
            </a:r>
          </a:p>
        </p:txBody>
      </p:sp>
      <p:pic>
        <p:nvPicPr>
          <p:cNvPr id="21" name="Picture 20" descr="Calendar">
            <a:extLst>
              <a:ext uri="{FF2B5EF4-FFF2-40B4-BE49-F238E27FC236}">
                <a16:creationId xmlns:a16="http://schemas.microsoft.com/office/drawing/2014/main" id="{FBB18A04-EAE7-6778-0542-8EAB0E4CB607}"/>
              </a:ext>
            </a:extLst>
          </p:cNvPr>
          <p:cNvPicPr>
            <a:picLocks noChangeAspect="1"/>
          </p:cNvPicPr>
          <p:nvPr/>
        </p:nvPicPr>
        <p:blipFill rotWithShape="1">
          <a:blip r:embed="rId2"/>
          <a:srcRect l="29390" r="25450" b="-1"/>
          <a:stretch/>
        </p:blipFill>
        <p:spPr>
          <a:xfrm>
            <a:off x="7552266" y="10"/>
            <a:ext cx="4639734" cy="6857990"/>
          </a:xfrm>
          <a:prstGeom prst="rect">
            <a:avLst/>
          </a:prstGeom>
        </p:spPr>
      </p:pic>
    </p:spTree>
    <p:extLst>
      <p:ext uri="{BB962C8B-B14F-4D97-AF65-F5344CB8AC3E}">
        <p14:creationId xmlns:p14="http://schemas.microsoft.com/office/powerpoint/2010/main" val="3820493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8BF88-E282-FB2C-D5A0-B9ACF8EAC9B3}"/>
              </a:ext>
            </a:extLst>
          </p:cNvPr>
          <p:cNvSpPr>
            <a:spLocks noGrp="1"/>
          </p:cNvSpPr>
          <p:nvPr>
            <p:ph type="title"/>
          </p:nvPr>
        </p:nvSpPr>
        <p:spPr>
          <a:xfrm>
            <a:off x="310039" y="640080"/>
            <a:ext cx="3429855" cy="5613236"/>
          </a:xfrm>
        </p:spPr>
        <p:txBody>
          <a:bodyPr anchor="ctr">
            <a:normAutofit/>
          </a:bodyPr>
          <a:lstStyle/>
          <a:p>
            <a:r>
              <a:rPr lang="en-US" dirty="0">
                <a:solidFill>
                  <a:srgbClr val="FFFFFF"/>
                </a:solidFill>
              </a:rPr>
              <a:t>The Basics – File Inspection Checklist</a:t>
            </a:r>
          </a:p>
        </p:txBody>
      </p:sp>
      <p:sp>
        <p:nvSpPr>
          <p:cNvPr id="3" name="Content Placeholder 2">
            <a:extLst>
              <a:ext uri="{FF2B5EF4-FFF2-40B4-BE49-F238E27FC236}">
                <a16:creationId xmlns:a16="http://schemas.microsoft.com/office/drawing/2014/main" id="{2221A206-E3E7-7D73-AF12-2FD95B8B0C5F}"/>
              </a:ext>
            </a:extLst>
          </p:cNvPr>
          <p:cNvSpPr>
            <a:spLocks noGrp="1"/>
          </p:cNvSpPr>
          <p:nvPr>
            <p:ph idx="1"/>
          </p:nvPr>
        </p:nvSpPr>
        <p:spPr>
          <a:xfrm>
            <a:off x="4699818" y="640080"/>
            <a:ext cx="7172138" cy="3745107"/>
          </a:xfrm>
        </p:spPr>
        <p:txBody>
          <a:bodyPr>
            <a:normAutofit/>
          </a:bodyPr>
          <a:lstStyle/>
          <a:p>
            <a:r>
              <a:rPr lang="en-US" sz="1700"/>
              <a:t>The following will be on the checklist:</a:t>
            </a:r>
          </a:p>
          <a:p>
            <a:pPr lvl="1"/>
            <a:r>
              <a:rPr lang="en-US" sz="1700"/>
              <a:t>The application for the household</a:t>
            </a:r>
          </a:p>
          <a:p>
            <a:pPr lvl="1"/>
            <a:r>
              <a:rPr lang="en-US" sz="1700"/>
              <a:t>Current Utility Allowance(s)</a:t>
            </a:r>
          </a:p>
          <a:p>
            <a:pPr lvl="1"/>
            <a:r>
              <a:rPr lang="en-US" sz="1700"/>
              <a:t>Rent Roll</a:t>
            </a:r>
          </a:p>
          <a:p>
            <a:pPr lvl="1"/>
            <a:r>
              <a:rPr lang="en-US" sz="1700"/>
              <a:t>Rent Amounts for each bedroom size</a:t>
            </a:r>
          </a:p>
          <a:p>
            <a:pPr lvl="1"/>
            <a:r>
              <a:rPr lang="en-US" sz="1700"/>
              <a:t>Income and Rent Set-Aside Report</a:t>
            </a:r>
          </a:p>
          <a:p>
            <a:pPr lvl="1"/>
            <a:r>
              <a:rPr lang="en-US" sz="1700"/>
              <a:t>List of households that receive rental assistance</a:t>
            </a:r>
          </a:p>
          <a:p>
            <a:pPr lvl="1"/>
            <a:r>
              <a:rPr lang="en-US" sz="1700"/>
              <a:t>List of households that receive Owner Rental Assistance</a:t>
            </a:r>
          </a:p>
          <a:p>
            <a:pPr lvl="1"/>
            <a:r>
              <a:rPr lang="en-US" sz="1700"/>
              <a:t>List of Supportive Housing Units</a:t>
            </a:r>
          </a:p>
          <a:p>
            <a:pPr lvl="1"/>
            <a:r>
              <a:rPr lang="en-US" sz="1700"/>
              <a:t>List of Units who certify Disabled/Homeless</a:t>
            </a:r>
          </a:p>
          <a:p>
            <a:pPr lvl="1"/>
            <a:r>
              <a:rPr lang="en-US" sz="1700"/>
              <a:t>Affirmative Marketing Plan</a:t>
            </a:r>
          </a:p>
          <a:p>
            <a:pPr lvl="1"/>
            <a:r>
              <a:rPr lang="en-US" sz="1700"/>
              <a:t>Waiting List</a:t>
            </a:r>
          </a:p>
        </p:txBody>
      </p:sp>
      <p:pic>
        <p:nvPicPr>
          <p:cNvPr id="7" name="Graphic 6" descr="Check List">
            <a:extLst>
              <a:ext uri="{FF2B5EF4-FFF2-40B4-BE49-F238E27FC236}">
                <a16:creationId xmlns:a16="http://schemas.microsoft.com/office/drawing/2014/main" id="{8C4D020D-B6F8-B16B-A487-EF4F9FB80C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6904" y="4553084"/>
            <a:ext cx="1685977" cy="1685977"/>
          </a:xfrm>
          <a:prstGeom prst="rect">
            <a:avLst/>
          </a:prstGeom>
        </p:spPr>
      </p:pic>
    </p:spTree>
    <p:extLst>
      <p:ext uri="{BB962C8B-B14F-4D97-AF65-F5344CB8AC3E}">
        <p14:creationId xmlns:p14="http://schemas.microsoft.com/office/powerpoint/2010/main" val="2168549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B610-13EF-FB36-A802-5230ED838C6D}"/>
              </a:ext>
            </a:extLst>
          </p:cNvPr>
          <p:cNvSpPr>
            <a:spLocks noGrp="1"/>
          </p:cNvSpPr>
          <p:nvPr>
            <p:ph type="title"/>
          </p:nvPr>
        </p:nvSpPr>
        <p:spPr>
          <a:xfrm>
            <a:off x="1024128" y="585216"/>
            <a:ext cx="8018272" cy="1499616"/>
          </a:xfrm>
        </p:spPr>
        <p:txBody>
          <a:bodyPr>
            <a:normAutofit/>
          </a:bodyPr>
          <a:lstStyle/>
          <a:p>
            <a:r>
              <a:rPr lang="en-US" dirty="0"/>
              <a:t>The Basics – File inspection Checklist</a:t>
            </a:r>
          </a:p>
        </p:txBody>
      </p:sp>
      <p:sp>
        <p:nvSpPr>
          <p:cNvPr id="3" name="Content Placeholder 2">
            <a:extLst>
              <a:ext uri="{FF2B5EF4-FFF2-40B4-BE49-F238E27FC236}">
                <a16:creationId xmlns:a16="http://schemas.microsoft.com/office/drawing/2014/main" id="{A85AEB11-5F86-DC91-6233-79FEBA08F23B}"/>
              </a:ext>
            </a:extLst>
          </p:cNvPr>
          <p:cNvSpPr>
            <a:spLocks noGrp="1"/>
          </p:cNvSpPr>
          <p:nvPr>
            <p:ph idx="1"/>
          </p:nvPr>
        </p:nvSpPr>
        <p:spPr>
          <a:xfrm>
            <a:off x="1024128" y="2286000"/>
            <a:ext cx="8018271" cy="4023360"/>
          </a:xfrm>
        </p:spPr>
        <p:txBody>
          <a:bodyPr>
            <a:normAutofit/>
          </a:bodyPr>
          <a:lstStyle/>
          <a:p>
            <a:r>
              <a:rPr lang="en-US" dirty="0"/>
              <a:t>Move-in </a:t>
            </a:r>
          </a:p>
          <a:p>
            <a:pPr lvl="1"/>
            <a:r>
              <a:rPr lang="en-US" dirty="0"/>
              <a:t>Lease</a:t>
            </a:r>
          </a:p>
          <a:p>
            <a:pPr lvl="1"/>
            <a:r>
              <a:rPr lang="en-US" dirty="0"/>
              <a:t>Tenant Income Certification</a:t>
            </a:r>
          </a:p>
          <a:p>
            <a:pPr lvl="1"/>
            <a:r>
              <a:rPr lang="en-US" dirty="0"/>
              <a:t>Income Certification(s) and Verification(s)</a:t>
            </a:r>
          </a:p>
          <a:p>
            <a:pPr lvl="1"/>
            <a:r>
              <a:rPr lang="en-US" dirty="0"/>
              <a:t>Asset Verification(s)</a:t>
            </a:r>
          </a:p>
          <a:p>
            <a:pPr lvl="1"/>
            <a:r>
              <a:rPr lang="en-US" dirty="0"/>
              <a:t>Student Certification(s)</a:t>
            </a:r>
          </a:p>
          <a:p>
            <a:pPr lvl="2"/>
            <a:r>
              <a:rPr lang="en-US" dirty="0"/>
              <a:t>Housing Credit</a:t>
            </a:r>
          </a:p>
          <a:p>
            <a:pPr lvl="2"/>
            <a:r>
              <a:rPr lang="en-US" dirty="0"/>
              <a:t>HOME</a:t>
            </a:r>
          </a:p>
          <a:p>
            <a:pPr lvl="1"/>
            <a:r>
              <a:rPr lang="en-US" dirty="0"/>
              <a:t>Home Addendum</a:t>
            </a:r>
          </a:p>
          <a:p>
            <a:pPr lvl="1"/>
            <a:r>
              <a:rPr lang="en-US" dirty="0"/>
              <a:t>Bond Eligibility Certification</a:t>
            </a:r>
          </a:p>
          <a:p>
            <a:pPr lvl="1"/>
            <a:r>
              <a:rPr lang="en-US" dirty="0"/>
              <a:t>HTF Addendum</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468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280</TotalTime>
  <Words>1897</Words>
  <Application>Microsoft Office PowerPoint</Application>
  <PresentationFormat>Widescreen</PresentationFormat>
  <Paragraphs>240</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Tw Cen MT</vt:lpstr>
      <vt:lpstr>Tw Cen MT Condensed</vt:lpstr>
      <vt:lpstr>Wingdings 3</vt:lpstr>
      <vt:lpstr>Integral</vt:lpstr>
      <vt:lpstr>AAHA 5/23/24</vt:lpstr>
      <vt:lpstr>The Basics </vt:lpstr>
      <vt:lpstr>The Basics – Student Status</vt:lpstr>
      <vt:lpstr>The Basics</vt:lpstr>
      <vt:lpstr>The Basics – How many files and units are inspected</vt:lpstr>
      <vt:lpstr>The Basics</vt:lpstr>
      <vt:lpstr>The Basics</vt:lpstr>
      <vt:lpstr>The Basics – File Inspection Checklist</vt:lpstr>
      <vt:lpstr>The Basics – File inspection Checklist</vt:lpstr>
      <vt:lpstr>The Basics – File Inspection Checklist</vt:lpstr>
      <vt:lpstr>The basics – Housing credit</vt:lpstr>
      <vt:lpstr>The basics – Housing credit</vt:lpstr>
      <vt:lpstr>The basics – Housing credit</vt:lpstr>
      <vt:lpstr>The Basics - HOME</vt:lpstr>
      <vt:lpstr>The Basics - HOME</vt:lpstr>
      <vt:lpstr>The Basics - HOME</vt:lpstr>
      <vt:lpstr>The basics – Housing Trust Fund</vt:lpstr>
      <vt:lpstr>The basics – housing trust Fund</vt:lpstr>
      <vt:lpstr>The Basics – housing trust fund</vt:lpstr>
      <vt:lpstr>The Basics – Effective Date</vt:lpstr>
      <vt:lpstr>The Basics – Supportive Documentation</vt:lpstr>
      <vt:lpstr>The Basics – hotma supportive Documentation</vt:lpstr>
      <vt:lpstr>The Basics – Hotma Supportive Documentation</vt:lpstr>
      <vt:lpstr>The Basics – Supportive Documentation</vt:lpstr>
      <vt:lpstr>The Basics - hotma</vt:lpstr>
      <vt:lpstr>The basics - hotma</vt:lpstr>
      <vt:lpstr>The Basics – Supportive Documentation</vt:lpstr>
      <vt:lpstr>The Basics – Supportive Documentation</vt:lpstr>
      <vt:lpstr>The Basics – Income &amp; Rent Limits</vt:lpstr>
      <vt:lpstr>The Basics – Income &amp; Rent Limits</vt:lpstr>
      <vt:lpstr>The Basics – Utility Allowance</vt:lpstr>
      <vt:lpstr>The Basics – Utility Allowance</vt:lpstr>
      <vt:lpstr>The Basics – Utility Allowance</vt:lpstr>
      <vt:lpstr>The Basics – Set Aside Requirements</vt:lpstr>
      <vt:lpstr>The Basics – Student Certification</vt:lpstr>
      <vt:lpstr>The Basics – Physical Inspection</vt:lpstr>
      <vt:lpstr>The Basics – Physical Inspection – qap Point deduction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AAHA 5/25/23 – 5/26/23</dc:title>
  <dc:creator>Barrett, Cade</dc:creator>
  <cp:lastModifiedBy>Barrett, Cade</cp:lastModifiedBy>
  <cp:revision>22</cp:revision>
  <dcterms:created xsi:type="dcterms:W3CDTF">2023-05-23T15:20:13Z</dcterms:created>
  <dcterms:modified xsi:type="dcterms:W3CDTF">2024-05-21T16:10:20Z</dcterms:modified>
</cp:coreProperties>
</file>