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7" r:id="rId18"/>
    <p:sldId id="278" r:id="rId19"/>
    <p:sldId id="279" r:id="rId20"/>
    <p:sldId id="272" r:id="rId21"/>
    <p:sldId id="273" r:id="rId22"/>
    <p:sldId id="274" r:id="rId23"/>
    <p:sldId id="275" r:id="rId24"/>
    <p:sldId id="276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45D41-E6C3-445C-AAE4-8D97A323816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9726-8FA6-4EA9-A146-C095FB24B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17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45D41-E6C3-445C-AAE4-8D97A323816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9726-8FA6-4EA9-A146-C095FB24B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789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45D41-E6C3-445C-AAE4-8D97A323816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9726-8FA6-4EA9-A146-C095FB24B10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5903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45D41-E6C3-445C-AAE4-8D97A323816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9726-8FA6-4EA9-A146-C095FB24B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303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45D41-E6C3-445C-AAE4-8D97A323816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9726-8FA6-4EA9-A146-C095FB24B10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4496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45D41-E6C3-445C-AAE4-8D97A323816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9726-8FA6-4EA9-A146-C095FB24B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6941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45D41-E6C3-445C-AAE4-8D97A323816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9726-8FA6-4EA9-A146-C095FB24B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1234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45D41-E6C3-445C-AAE4-8D97A323816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9726-8FA6-4EA9-A146-C095FB24B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468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45D41-E6C3-445C-AAE4-8D97A323816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9726-8FA6-4EA9-A146-C095FB24B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52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45D41-E6C3-445C-AAE4-8D97A323816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9726-8FA6-4EA9-A146-C095FB24B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42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45D41-E6C3-445C-AAE4-8D97A323816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9726-8FA6-4EA9-A146-C095FB24B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7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45D41-E6C3-445C-AAE4-8D97A323816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9726-8FA6-4EA9-A146-C095FB24B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356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45D41-E6C3-445C-AAE4-8D97A323816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9726-8FA6-4EA9-A146-C095FB24B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762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45D41-E6C3-445C-AAE4-8D97A323816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9726-8FA6-4EA9-A146-C095FB24B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110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45D41-E6C3-445C-AAE4-8D97A323816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9726-8FA6-4EA9-A146-C095FB24B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11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45D41-E6C3-445C-AAE4-8D97A323816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9726-8FA6-4EA9-A146-C095FB24B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948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45D41-E6C3-445C-AAE4-8D97A3238161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9359726-8FA6-4EA9-A146-C095FB24B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03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hfa.com/complianc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mfcompliance@ahfa.com" TargetMode="External"/><Relationship Id="rId2" Type="http://schemas.openxmlformats.org/officeDocument/2006/relationships/hyperlink" Target="https://www.ahfa.com/multifamily/complianc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20667-C8D1-E4FD-DFAF-FB859E9E7A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AHFA Compliance for</a:t>
            </a:r>
            <a:br>
              <a:rPr lang="en-US" dirty="0"/>
            </a:br>
            <a:r>
              <a:rPr lang="en-US" dirty="0"/>
              <a:t> SAHMA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087A32-F51E-AB90-E9E0-DCBDA39603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March 14, 2023</a:t>
            </a:r>
          </a:p>
        </p:txBody>
      </p:sp>
    </p:spTree>
    <p:extLst>
      <p:ext uri="{BB962C8B-B14F-4D97-AF65-F5344CB8AC3E}">
        <p14:creationId xmlns:p14="http://schemas.microsoft.com/office/powerpoint/2010/main" val="1091157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1A2A3-9B75-245F-8BD0-B18ADBC5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Income and Rent Limits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F538E-E3DF-99EE-E17E-43A902D81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Income and Rent Limits can be found in the Compliance Section of the AHFA website.</a:t>
            </a:r>
          </a:p>
          <a:p>
            <a:r>
              <a:rPr lang="en-US" dirty="0">
                <a:hlinkClick r:id="rId2"/>
              </a:rPr>
              <a:t>www.ahfa.com/compliance</a:t>
            </a:r>
            <a:endParaRPr lang="en-US" dirty="0"/>
          </a:p>
          <a:p>
            <a:r>
              <a:rPr lang="en-US" dirty="0"/>
              <a:t>You will see a link to the Novogradac Income and Rent Calculator</a:t>
            </a:r>
          </a:p>
          <a:p>
            <a:pPr lvl="1"/>
            <a:r>
              <a:rPr lang="en-US" dirty="0"/>
              <a:t>You will need to know the properties Placed In-Service Date</a:t>
            </a:r>
          </a:p>
          <a:p>
            <a:r>
              <a:rPr lang="en-US" dirty="0"/>
              <a:t>AHFA provides the following limits:</a:t>
            </a:r>
          </a:p>
          <a:p>
            <a:pPr lvl="1"/>
            <a:r>
              <a:rPr lang="en-US" dirty="0"/>
              <a:t>HOME</a:t>
            </a:r>
          </a:p>
          <a:p>
            <a:pPr lvl="1"/>
            <a:r>
              <a:rPr lang="en-US" dirty="0"/>
              <a:t>HTF</a:t>
            </a:r>
          </a:p>
          <a:p>
            <a:pPr lvl="1"/>
            <a:r>
              <a:rPr lang="en-US" dirty="0"/>
              <a:t>Non-Metropolitan </a:t>
            </a:r>
          </a:p>
        </p:txBody>
      </p:sp>
    </p:spTree>
    <p:extLst>
      <p:ext uri="{BB962C8B-B14F-4D97-AF65-F5344CB8AC3E}">
        <p14:creationId xmlns:p14="http://schemas.microsoft.com/office/powerpoint/2010/main" val="2075101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AF1C0-71CA-D75F-64B1-4D5F60068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Set-Aside Restrictions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B9956-6205-2F98-CA57-ED1B6FEA1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Housing Credit</a:t>
            </a:r>
          </a:p>
          <a:p>
            <a:pPr lvl="1"/>
            <a:r>
              <a:rPr lang="en-US" dirty="0"/>
              <a:t>40% at 60% (most AHFA properties are 100% at 60%)</a:t>
            </a:r>
          </a:p>
          <a:p>
            <a:pPr lvl="1"/>
            <a:r>
              <a:rPr lang="en-US" dirty="0"/>
              <a:t>This means that 40% of the tenants must be within the 60% income and rent limits</a:t>
            </a:r>
          </a:p>
          <a:p>
            <a:r>
              <a:rPr lang="en-US" dirty="0"/>
              <a:t>HOME</a:t>
            </a:r>
          </a:p>
          <a:p>
            <a:pPr lvl="1"/>
            <a:r>
              <a:rPr lang="en-US" dirty="0"/>
              <a:t>July 30, 2008 and before: 40% at 50%, 60% at 60% per Building </a:t>
            </a:r>
          </a:p>
          <a:p>
            <a:pPr lvl="1"/>
            <a:r>
              <a:rPr lang="en-US" dirty="0"/>
              <a:t>July 31, 2008 and after: 20% at 50%, 80% at 60% per Property</a:t>
            </a:r>
          </a:p>
          <a:p>
            <a:r>
              <a:rPr lang="en-US" dirty="0"/>
              <a:t>HTF</a:t>
            </a:r>
          </a:p>
          <a:p>
            <a:pPr lvl="1"/>
            <a:r>
              <a:rPr lang="en-US" dirty="0"/>
              <a:t>30% or Poverty Level, whichever is greater</a:t>
            </a:r>
          </a:p>
          <a:p>
            <a:r>
              <a:rPr lang="en-US" dirty="0"/>
              <a:t>Bond</a:t>
            </a:r>
          </a:p>
          <a:p>
            <a:pPr lvl="1"/>
            <a:r>
              <a:rPr lang="en-US" dirty="0"/>
              <a:t>20% at 50% </a:t>
            </a:r>
          </a:p>
          <a:p>
            <a:pPr lvl="1"/>
            <a:r>
              <a:rPr lang="en-US" dirty="0"/>
              <a:t>40% at 60% </a:t>
            </a:r>
          </a:p>
        </p:txBody>
      </p:sp>
    </p:spTree>
    <p:extLst>
      <p:ext uri="{BB962C8B-B14F-4D97-AF65-F5344CB8AC3E}">
        <p14:creationId xmlns:p14="http://schemas.microsoft.com/office/powerpoint/2010/main" val="798810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FD57C-4078-4935-8E42-3469D4058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Gross Rent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5BDEF-0F57-2CCE-3094-6D3F9424F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are the components of Gross Rent for a Housing Credit property?</a:t>
            </a:r>
          </a:p>
          <a:p>
            <a:pPr lvl="1"/>
            <a:r>
              <a:rPr lang="en-US" dirty="0"/>
              <a:t>Tenant Paid Rent</a:t>
            </a:r>
          </a:p>
          <a:p>
            <a:pPr lvl="1"/>
            <a:r>
              <a:rPr lang="en-US" dirty="0"/>
              <a:t>Utility Allowance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What are the components of Gross Rent for a HOME property?</a:t>
            </a:r>
          </a:p>
          <a:p>
            <a:pPr lvl="1"/>
            <a:r>
              <a:rPr lang="en-US" dirty="0"/>
              <a:t>Tenant Paid Rent</a:t>
            </a:r>
          </a:p>
          <a:p>
            <a:pPr lvl="1"/>
            <a:r>
              <a:rPr lang="en-US" dirty="0"/>
              <a:t>Utility Allowance</a:t>
            </a:r>
          </a:p>
          <a:p>
            <a:pPr lvl="1"/>
            <a:r>
              <a:rPr lang="en-US" dirty="0"/>
              <a:t>Rental Assistance</a:t>
            </a:r>
          </a:p>
        </p:txBody>
      </p:sp>
    </p:spTree>
    <p:extLst>
      <p:ext uri="{BB962C8B-B14F-4D97-AF65-F5344CB8AC3E}">
        <p14:creationId xmlns:p14="http://schemas.microsoft.com/office/powerpoint/2010/main" val="50200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50AC4-B680-BA90-6ABA-2E70B25EB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Gross 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F398C-3942-4795-36C0-4470B6C86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/>
              <a:t>What are the components of Gross Rent for a HTF property?</a:t>
            </a:r>
          </a:p>
          <a:p>
            <a:pPr lvl="1"/>
            <a:r>
              <a:rPr lang="en-US" dirty="0"/>
              <a:t>Tenant Paid Rent</a:t>
            </a:r>
          </a:p>
          <a:p>
            <a:pPr lvl="1"/>
            <a:r>
              <a:rPr lang="en-US" dirty="0"/>
              <a:t>Utility Allowance	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The following can be included with Gross Rent:</a:t>
            </a:r>
          </a:p>
          <a:p>
            <a:pPr lvl="1"/>
            <a:r>
              <a:rPr lang="en-US" dirty="0"/>
              <a:t>Mandatory fees</a:t>
            </a:r>
          </a:p>
          <a:p>
            <a:pPr lvl="1"/>
            <a:r>
              <a:rPr lang="en-US" dirty="0"/>
              <a:t>Charge for services</a:t>
            </a:r>
          </a:p>
          <a:p>
            <a:pPr lvl="1"/>
            <a:r>
              <a:rPr lang="en-US" dirty="0"/>
              <a:t>Excessive application fees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628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05912-3ADD-7F97-4997-3B9384752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Utility Allowance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E3B69-23EF-5DBB-6659-1D8E466B2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are the acceptable utility allowance options?</a:t>
            </a:r>
          </a:p>
          <a:p>
            <a:pPr lvl="1"/>
            <a:r>
              <a:rPr lang="en-US" dirty="0"/>
              <a:t>Energy Consumption Model</a:t>
            </a:r>
          </a:p>
          <a:p>
            <a:pPr lvl="1"/>
            <a:r>
              <a:rPr lang="en-US" dirty="0"/>
              <a:t>HUD Utility Schedule Model</a:t>
            </a:r>
          </a:p>
          <a:p>
            <a:pPr lvl="1"/>
            <a:r>
              <a:rPr lang="en-US" dirty="0"/>
              <a:t>Public Housing Authority</a:t>
            </a:r>
          </a:p>
          <a:p>
            <a:pPr lvl="1"/>
            <a:r>
              <a:rPr lang="en-US" dirty="0"/>
              <a:t>An allowance provided directly from the utility provider</a:t>
            </a:r>
          </a:p>
          <a:p>
            <a:pPr lvl="1"/>
            <a:endParaRPr lang="en-US" dirty="0"/>
          </a:p>
          <a:p>
            <a:r>
              <a:rPr lang="en-US" dirty="0"/>
              <a:t>If you have a resident who receives Section 8 rental assistance you must provide the utility allowance from the housing authority that provides the rental assistance.</a:t>
            </a:r>
          </a:p>
        </p:txBody>
      </p:sp>
    </p:spTree>
    <p:extLst>
      <p:ext uri="{BB962C8B-B14F-4D97-AF65-F5344CB8AC3E}">
        <p14:creationId xmlns:p14="http://schemas.microsoft.com/office/powerpoint/2010/main" val="56318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E8B81-627B-E672-A89C-5FFD16605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Utility Allowance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15D87-8B46-1D35-1E33-5BB6FC558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August 23, 2013 (and after)</a:t>
            </a:r>
          </a:p>
          <a:p>
            <a:pPr marL="0" indent="0">
              <a:buNone/>
            </a:pPr>
            <a:r>
              <a:rPr lang="en-US" dirty="0"/>
              <a:t>Why is this date important?</a:t>
            </a:r>
          </a:p>
          <a:p>
            <a:r>
              <a:rPr lang="en-US" dirty="0"/>
              <a:t>If your property has HOME funds, then HOME regulations does not allow you to use a Public Housing Authority utility allowance.</a:t>
            </a:r>
          </a:p>
        </p:txBody>
      </p:sp>
    </p:spTree>
    <p:extLst>
      <p:ext uri="{BB962C8B-B14F-4D97-AF65-F5344CB8AC3E}">
        <p14:creationId xmlns:p14="http://schemas.microsoft.com/office/powerpoint/2010/main" val="3143342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5E4E4-4B46-24B6-9461-C07A79B2F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Certification and Verification 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6A05D-9503-5DD6-E6E2-FE07A1AB0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AHFA forms can be found in the compliance section of the AHFA website.</a:t>
            </a:r>
          </a:p>
          <a:p>
            <a:r>
              <a:rPr lang="en-US" dirty="0"/>
              <a:t>The following forms have been updated:</a:t>
            </a:r>
          </a:p>
          <a:p>
            <a:pPr lvl="1"/>
            <a:r>
              <a:rPr lang="en-US" dirty="0"/>
              <a:t>Tenant Income Certification</a:t>
            </a:r>
          </a:p>
          <a:p>
            <a:pPr lvl="1"/>
            <a:r>
              <a:rPr lang="en-US" dirty="0"/>
              <a:t>Employment Verification</a:t>
            </a:r>
          </a:p>
          <a:p>
            <a:pPr lvl="1"/>
            <a:r>
              <a:rPr lang="en-US" dirty="0"/>
              <a:t>Certification of Zero Income</a:t>
            </a:r>
          </a:p>
          <a:p>
            <a:pPr lvl="1"/>
            <a:r>
              <a:rPr lang="en-US" dirty="0"/>
              <a:t>Under $5,000 Asset Certification</a:t>
            </a:r>
          </a:p>
          <a:p>
            <a:pPr lvl="1"/>
            <a:r>
              <a:rPr lang="en-US" dirty="0"/>
              <a:t>Housing Credit Student Self-Certification</a:t>
            </a:r>
          </a:p>
          <a:p>
            <a:pPr lvl="1"/>
            <a:r>
              <a:rPr lang="en-US" dirty="0"/>
              <a:t>Student Verification (for educational institution)</a:t>
            </a:r>
          </a:p>
        </p:txBody>
      </p:sp>
    </p:spTree>
    <p:extLst>
      <p:ext uri="{BB962C8B-B14F-4D97-AF65-F5344CB8AC3E}">
        <p14:creationId xmlns:p14="http://schemas.microsoft.com/office/powerpoint/2010/main" val="2142969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D9EF0-139B-0CAC-4120-A6E1E65FF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Certification Process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E8B56-4C6C-CC2C-2BBE-F5003C55F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is the Effective Date?</a:t>
            </a:r>
          </a:p>
          <a:p>
            <a:r>
              <a:rPr lang="en-US" dirty="0"/>
              <a:t>It is the Month and the Day the tenant moved into the unit.</a:t>
            </a:r>
          </a:p>
          <a:p>
            <a:r>
              <a:rPr lang="en-US" dirty="0"/>
              <a:t>If the property is 100% low-income, then this date will follow the household as long as they live at the property no matter if they transfer to another unit.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999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965B4-BB5B-4E34-420C-DB4AE77B3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Certification Process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77EC80-D3F4-0957-98CF-E96C9FF2D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long do you have to verify if the applicant is qualified to live in the unit?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Within 120 days before the Effective Date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82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45737-D0F1-8B1A-75DD-EFF757EC7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Certification Process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6BC23-2EAA-A980-2218-4A8CC8929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party source documentation is needed for what type of verifications?</a:t>
            </a:r>
          </a:p>
          <a:p>
            <a:pPr lvl="1"/>
            <a:r>
              <a:rPr lang="en-US" dirty="0"/>
              <a:t>Income</a:t>
            </a:r>
          </a:p>
          <a:p>
            <a:pPr lvl="1"/>
            <a:r>
              <a:rPr lang="en-US" dirty="0"/>
              <a:t>Asset</a:t>
            </a:r>
          </a:p>
          <a:p>
            <a:pPr lvl="1"/>
            <a:r>
              <a:rPr lang="en-US" dirty="0"/>
              <a:t>Student Status  * (full-time household)</a:t>
            </a:r>
          </a:p>
        </p:txBody>
      </p:sp>
    </p:spTree>
    <p:extLst>
      <p:ext uri="{BB962C8B-B14F-4D97-AF65-F5344CB8AC3E}">
        <p14:creationId xmlns:p14="http://schemas.microsoft.com/office/powerpoint/2010/main" val="236277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469AC-2743-531D-11A1-D8718433A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Owner and Management Role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34682-3461-06AB-460C-4738C20B5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Expectations:</a:t>
            </a:r>
          </a:p>
          <a:p>
            <a:pPr lvl="1"/>
            <a:r>
              <a:rPr lang="en-US" dirty="0"/>
              <a:t>Provide a Decent, Safe, and Sanitary Property for your Residents</a:t>
            </a:r>
          </a:p>
          <a:p>
            <a:pPr lvl="1"/>
            <a:r>
              <a:rPr lang="en-US" dirty="0"/>
              <a:t>Report any Property Damage to AHFA</a:t>
            </a:r>
          </a:p>
          <a:p>
            <a:pPr lvl="1"/>
            <a:r>
              <a:rPr lang="en-US" dirty="0"/>
              <a:t>Provide Documentation requested by AHFA</a:t>
            </a:r>
          </a:p>
          <a:p>
            <a:pPr lvl="2"/>
            <a:r>
              <a:rPr lang="en-US" dirty="0"/>
              <a:t>Tenant Files</a:t>
            </a:r>
          </a:p>
          <a:p>
            <a:pPr lvl="2"/>
            <a:r>
              <a:rPr lang="en-US" dirty="0"/>
              <a:t>Utility Allowance(s)</a:t>
            </a:r>
          </a:p>
          <a:p>
            <a:pPr lvl="2"/>
            <a:r>
              <a:rPr lang="en-US" dirty="0"/>
              <a:t>Rent Roll</a:t>
            </a:r>
          </a:p>
          <a:p>
            <a:pPr lvl="1"/>
            <a:r>
              <a:rPr lang="en-US" dirty="0"/>
              <a:t>Correct any Non-Compliance found by AHFA</a:t>
            </a:r>
          </a:p>
          <a:p>
            <a:pPr lvl="1"/>
            <a:r>
              <a:rPr lang="en-US" dirty="0"/>
              <a:t>Keep AHFA Online Data Management System (DMS) Up-To-Date</a:t>
            </a:r>
          </a:p>
        </p:txBody>
      </p:sp>
    </p:spTree>
    <p:extLst>
      <p:ext uri="{BB962C8B-B14F-4D97-AF65-F5344CB8AC3E}">
        <p14:creationId xmlns:p14="http://schemas.microsoft.com/office/powerpoint/2010/main" val="2012889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2BB05-8D35-2342-1574-605D55805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Rent Roll and Set-Aside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A970E-133D-308D-A104-02CC4583D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AHFA provides example rent roll and set-aside reports that can be used for Housing Credit, HTF, and HOME properties in the compliance section of the AHFA website.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They are not mandatory, but the information on the report is mandatory</a:t>
            </a:r>
          </a:p>
        </p:txBody>
      </p:sp>
    </p:spTree>
    <p:extLst>
      <p:ext uri="{BB962C8B-B14F-4D97-AF65-F5344CB8AC3E}">
        <p14:creationId xmlns:p14="http://schemas.microsoft.com/office/powerpoint/2010/main" val="14496380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50849-3723-FEED-DAFB-E0F24D366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Vacant Units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42767-9349-5DEC-1F0A-66B639B92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Owner must have vacant units marketable within a reasonable timeframe</a:t>
            </a:r>
          </a:p>
          <a:p>
            <a:pPr lvl="1"/>
            <a:r>
              <a:rPr lang="en-US" dirty="0"/>
              <a:t>AHFA gives a 30-day timeframe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If a unit receives extensive damage a Property Damage Notification form must be submitted.</a:t>
            </a:r>
          </a:p>
          <a:p>
            <a:pPr lvl="1"/>
            <a:r>
              <a:rPr lang="en-US" dirty="0"/>
              <a:t>This form can be found in the compliance section of the AHFA website</a:t>
            </a:r>
          </a:p>
        </p:txBody>
      </p:sp>
    </p:spTree>
    <p:extLst>
      <p:ext uri="{BB962C8B-B14F-4D97-AF65-F5344CB8AC3E}">
        <p14:creationId xmlns:p14="http://schemas.microsoft.com/office/powerpoint/2010/main" val="2098738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E8F50-36D4-FE7F-3171-734434740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Qualified Action Plan (QAP)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FC0F8-969B-EEDC-C8FE-8A0B2B443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VERY important that you annually review the QAP, specifically Addendum D.</a:t>
            </a:r>
          </a:p>
          <a:p>
            <a:pPr lvl="1"/>
            <a:r>
              <a:rPr lang="en-US" dirty="0"/>
              <a:t>Properties are subject to penalty points that can affect your Management Company and Owner.</a:t>
            </a:r>
          </a:p>
          <a:p>
            <a:r>
              <a:rPr lang="en-US" dirty="0"/>
              <a:t>If certain penalty point totals are met the following can happen: </a:t>
            </a:r>
          </a:p>
          <a:p>
            <a:pPr lvl="1"/>
            <a:r>
              <a:rPr lang="en-US" dirty="0"/>
              <a:t>A Management Company can be suspended for being on an application for managing new properties.</a:t>
            </a:r>
          </a:p>
          <a:p>
            <a:pPr lvl="1"/>
            <a:r>
              <a:rPr lang="en-US" dirty="0"/>
              <a:t>The Owner or Ownership can be suspended for applying for new funding.</a:t>
            </a:r>
          </a:p>
        </p:txBody>
      </p:sp>
    </p:spTree>
    <p:extLst>
      <p:ext uri="{BB962C8B-B14F-4D97-AF65-F5344CB8AC3E}">
        <p14:creationId xmlns:p14="http://schemas.microsoft.com/office/powerpoint/2010/main" val="3279807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CBE8F-0E0B-D48D-C32C-6EACF2D75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AHFA Online DMS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A8BA7-077A-DEDB-BCED-61CEBB1D8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often does AHFA Online DMS need to be updated?</a:t>
            </a:r>
          </a:p>
          <a:p>
            <a:endParaRPr lang="en-US" dirty="0"/>
          </a:p>
          <a:p>
            <a:pPr lvl="1"/>
            <a:r>
              <a:rPr lang="en-US" dirty="0"/>
              <a:t>Monthly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The QAP discusses the requirements, but here is an example:</a:t>
            </a:r>
          </a:p>
          <a:p>
            <a:pPr marL="457200" lvl="1" indent="0">
              <a:buNone/>
            </a:pPr>
            <a:r>
              <a:rPr lang="en-US" dirty="0"/>
              <a:t>March 15, 2023	-	AHFA Online must be updated through January 31, 2023</a:t>
            </a:r>
          </a:p>
          <a:p>
            <a:pPr marL="457200" lvl="1" indent="0">
              <a:buNone/>
            </a:pPr>
            <a:r>
              <a:rPr lang="en-US" dirty="0"/>
              <a:t>March 16, 2023	-	AHFA Online must be updated through February 28, 2023</a:t>
            </a:r>
          </a:p>
        </p:txBody>
      </p:sp>
    </p:spTree>
    <p:extLst>
      <p:ext uri="{BB962C8B-B14F-4D97-AF65-F5344CB8AC3E}">
        <p14:creationId xmlns:p14="http://schemas.microsoft.com/office/powerpoint/2010/main" val="133443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F9DB2-2BFB-84E1-3813-9283B2505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WWW.AHFA.COM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D0ED2-BE22-4D8F-0F59-217C71AC5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Join Our Mailing List</a:t>
            </a:r>
          </a:p>
          <a:p>
            <a:pPr lvl="1"/>
            <a:r>
              <a:rPr lang="en-US" dirty="0">
                <a:hlinkClick r:id="rId2"/>
              </a:rPr>
              <a:t>Compliance | Alabama Housing Finance Authority (ahfa.com)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How reach us?</a:t>
            </a:r>
          </a:p>
          <a:p>
            <a:pPr lvl="1"/>
            <a:r>
              <a:rPr lang="en-US" dirty="0">
                <a:hlinkClick r:id="rId3"/>
              </a:rPr>
              <a:t>mfcompliance@ahfa.com</a:t>
            </a:r>
            <a:endParaRPr lang="en-US" dirty="0"/>
          </a:p>
          <a:p>
            <a:pPr lvl="1"/>
            <a:r>
              <a:rPr lang="en-US" dirty="0"/>
              <a:t>334-244-9200 </a:t>
            </a:r>
          </a:p>
          <a:p>
            <a:pPr lvl="1"/>
            <a:r>
              <a:rPr lang="en-US" dirty="0"/>
              <a:t>800-325-2432</a:t>
            </a:r>
          </a:p>
          <a:p>
            <a:pPr lvl="1"/>
            <a:r>
              <a:rPr lang="en-US" dirty="0"/>
              <a:t>7460 Halcyon Pointe Drive, Suite 200, Montgomery, AL 36117</a:t>
            </a:r>
          </a:p>
        </p:txBody>
      </p:sp>
    </p:spTree>
    <p:extLst>
      <p:ext uri="{BB962C8B-B14F-4D97-AF65-F5344CB8AC3E}">
        <p14:creationId xmlns:p14="http://schemas.microsoft.com/office/powerpoint/2010/main" val="4069089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A6CA6-EE14-D238-C3E5-8DABC2332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AHFA’s Monitoring Role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9B59A-FCA6-72CA-CD0A-F4F6AE1F7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type of funded property are Files and Units inspected once every three (3) years?</a:t>
            </a:r>
          </a:p>
          <a:p>
            <a:endParaRPr lang="en-US" dirty="0"/>
          </a:p>
          <a:p>
            <a:r>
              <a:rPr lang="en-US" dirty="0"/>
              <a:t>Housing Credit (aka: Tax Credit)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929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2CC2A-D64F-556F-6215-BE0CB1DE7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AHFA’s Monitoring Role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F2C33-0CDF-B195-C7F2-44106C4EC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type of property are the Files and Units inspected once every three (3) years and the in-between years only receive a Unit inspection and a Rent Roll review?</a:t>
            </a:r>
          </a:p>
          <a:p>
            <a:endParaRPr lang="en-US" dirty="0"/>
          </a:p>
          <a:p>
            <a:r>
              <a:rPr lang="en-US" dirty="0"/>
              <a:t>Housing Credit/HOME funded property</a:t>
            </a:r>
          </a:p>
          <a:p>
            <a:r>
              <a:rPr lang="en-US" dirty="0"/>
              <a:t>Exchange or TCAP funded property</a:t>
            </a:r>
          </a:p>
          <a:p>
            <a:r>
              <a:rPr lang="en-US" dirty="0"/>
              <a:t>Housing Credit/Bond funded property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97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A60C2-A631-A54F-5671-D69473316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Extended Use Period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92C9A-F5CA-8220-30C9-EC9E80E22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long is the Extended Use Period?</a:t>
            </a:r>
          </a:p>
          <a:p>
            <a:pPr lvl="1"/>
            <a:r>
              <a:rPr lang="en-US" dirty="0"/>
              <a:t>30 years </a:t>
            </a:r>
          </a:p>
          <a:p>
            <a:pPr lvl="1"/>
            <a:r>
              <a:rPr lang="en-US" dirty="0"/>
              <a:t>But it can be longer if the owner elected extra years</a:t>
            </a:r>
          </a:p>
        </p:txBody>
      </p:sp>
    </p:spTree>
    <p:extLst>
      <p:ext uri="{BB962C8B-B14F-4D97-AF65-F5344CB8AC3E}">
        <p14:creationId xmlns:p14="http://schemas.microsoft.com/office/powerpoint/2010/main" val="3774918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777D9-6B44-641D-C060-D26F56054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Extended Use Period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B71F5-08AC-6AA0-31F7-09E9F444E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is the Compliance Period?</a:t>
            </a:r>
          </a:p>
          <a:p>
            <a:pPr lvl="1"/>
            <a:r>
              <a:rPr lang="en-US" dirty="0"/>
              <a:t>The 1</a:t>
            </a:r>
            <a:r>
              <a:rPr lang="en-US" baseline="30000" dirty="0"/>
              <a:t>st</a:t>
            </a:r>
            <a:r>
              <a:rPr lang="en-US" dirty="0"/>
              <a:t> 15 years of the Extended Use Period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What is the 2</a:t>
            </a:r>
            <a:r>
              <a:rPr lang="en-US" baseline="30000" dirty="0"/>
              <a:t>nd</a:t>
            </a:r>
            <a:r>
              <a:rPr lang="en-US" dirty="0"/>
              <a:t> 15 years of the Extended Use Period is referred to as? </a:t>
            </a:r>
          </a:p>
          <a:p>
            <a:pPr lvl="1"/>
            <a:r>
              <a:rPr lang="en-US" dirty="0"/>
              <a:t>The Post Year-15 Period</a:t>
            </a:r>
          </a:p>
        </p:txBody>
      </p:sp>
    </p:spTree>
    <p:extLst>
      <p:ext uri="{BB962C8B-B14F-4D97-AF65-F5344CB8AC3E}">
        <p14:creationId xmlns:p14="http://schemas.microsoft.com/office/powerpoint/2010/main" val="406767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F0E74-FC2D-0619-7616-C490F072E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Year-15 Period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B5287-739F-4FDF-9F6C-E1FD47758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AHFA has relaxed compliance monitoring guidelines</a:t>
            </a:r>
          </a:p>
          <a:p>
            <a:pPr lvl="1"/>
            <a:r>
              <a:rPr lang="en-US" dirty="0"/>
              <a:t>Student Rule Exception</a:t>
            </a:r>
          </a:p>
          <a:p>
            <a:pPr lvl="2"/>
            <a:r>
              <a:rPr lang="en-US" dirty="0"/>
              <a:t>If the household is made up of full-time students then the only exception that would make the household ineligible would be if they are dependents of a 3</a:t>
            </a:r>
            <a:r>
              <a:rPr lang="en-US" baseline="30000" dirty="0"/>
              <a:t>rd</a:t>
            </a:r>
            <a:r>
              <a:rPr lang="en-US" dirty="0"/>
              <a:t> party.</a:t>
            </a:r>
          </a:p>
          <a:p>
            <a:pPr lvl="1"/>
            <a:r>
              <a:rPr lang="en-US" dirty="0"/>
              <a:t>Unit and File Review %</a:t>
            </a:r>
          </a:p>
          <a:p>
            <a:pPr lvl="2"/>
            <a:r>
              <a:rPr lang="en-US" dirty="0"/>
              <a:t>10% File Review and 10% Unit Inspection</a:t>
            </a:r>
          </a:p>
          <a:p>
            <a:pPr lvl="2"/>
            <a:r>
              <a:rPr lang="en-US" dirty="0"/>
              <a:t>If the property is entering tenant data into AHFA Online DMS then we will just review a rent roll and the entered tenant data instead of reviewing files.</a:t>
            </a:r>
          </a:p>
        </p:txBody>
      </p:sp>
    </p:spTree>
    <p:extLst>
      <p:ext uri="{BB962C8B-B14F-4D97-AF65-F5344CB8AC3E}">
        <p14:creationId xmlns:p14="http://schemas.microsoft.com/office/powerpoint/2010/main" val="2681031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9303B-DFA8-D580-DA02-DF06CF421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Housing Trust Fund (HTF)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C2DF6-9301-5BAF-E415-B06B04A51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long is the Compliance Period?</a:t>
            </a:r>
          </a:p>
          <a:p>
            <a:r>
              <a:rPr lang="en-US" dirty="0"/>
              <a:t>30 Years</a:t>
            </a:r>
          </a:p>
        </p:txBody>
      </p:sp>
    </p:spTree>
    <p:extLst>
      <p:ext uri="{BB962C8B-B14F-4D97-AF65-F5344CB8AC3E}">
        <p14:creationId xmlns:p14="http://schemas.microsoft.com/office/powerpoint/2010/main" val="2749272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0E02A-3E11-FDFD-C020-FAA1EAFBD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Multifamily Bond</a:t>
            </a:r>
            <a:br>
              <a:rPr lang="en-US" dirty="0"/>
            </a:br>
            <a:r>
              <a:rPr lang="en-US" dirty="0"/>
              <a:t>Qualified Project Period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94156-6D9F-4E1A-7A12-7879A688E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long does the Qualified Project Period last?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 is the later date of:</a:t>
            </a:r>
          </a:p>
          <a:p>
            <a:pPr marL="0" indent="0">
              <a:buNone/>
            </a:pPr>
            <a:r>
              <a:rPr lang="en-US" dirty="0"/>
              <a:t>15 Years from the date the project was 50% occupied</a:t>
            </a:r>
          </a:p>
          <a:p>
            <a:pPr marL="0" indent="0">
              <a:buNone/>
            </a:pPr>
            <a:r>
              <a:rPr lang="en-US" dirty="0"/>
              <a:t>The Bond reached the Maturity Date</a:t>
            </a:r>
          </a:p>
          <a:p>
            <a:pPr marL="0" indent="0">
              <a:buNone/>
            </a:pPr>
            <a:r>
              <a:rPr lang="en-US" dirty="0"/>
              <a:t>The Bond is Paid Off</a:t>
            </a:r>
          </a:p>
          <a:p>
            <a:pPr marL="0" indent="0">
              <a:buNone/>
            </a:pPr>
            <a:r>
              <a:rPr lang="en-US" dirty="0"/>
              <a:t>For Project that receive Project-Based Section 8, then the QPP ends when the Section 8 is terminated</a:t>
            </a:r>
          </a:p>
        </p:txBody>
      </p:sp>
    </p:spTree>
    <p:extLst>
      <p:ext uri="{BB962C8B-B14F-4D97-AF65-F5344CB8AC3E}">
        <p14:creationId xmlns:p14="http://schemas.microsoft.com/office/powerpoint/2010/main" val="4184000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649</TotalTime>
  <Words>1127</Words>
  <Application>Microsoft Office PowerPoint</Application>
  <PresentationFormat>Widescreen</PresentationFormat>
  <Paragraphs>158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Trebuchet MS</vt:lpstr>
      <vt:lpstr>Wingdings 3</vt:lpstr>
      <vt:lpstr>Facet</vt:lpstr>
      <vt:lpstr>AHFA Compliance for  SAHMA</vt:lpstr>
      <vt:lpstr>Owner and Management Role</vt:lpstr>
      <vt:lpstr>AHFA’s Monitoring Role</vt:lpstr>
      <vt:lpstr>AHFA’s Monitoring Role</vt:lpstr>
      <vt:lpstr>Extended Use Period</vt:lpstr>
      <vt:lpstr>Extended Use Period</vt:lpstr>
      <vt:lpstr>Post Year-15 Period</vt:lpstr>
      <vt:lpstr>Housing Trust Fund (HTF)</vt:lpstr>
      <vt:lpstr>Multifamily Bond Qualified Project Period</vt:lpstr>
      <vt:lpstr>Income and Rent Limits</vt:lpstr>
      <vt:lpstr>Set-Aside Restrictions</vt:lpstr>
      <vt:lpstr>Gross Rent </vt:lpstr>
      <vt:lpstr>Gross Rent</vt:lpstr>
      <vt:lpstr>Utility Allowance</vt:lpstr>
      <vt:lpstr>Utility Allowance</vt:lpstr>
      <vt:lpstr>Certification and Verification Forms</vt:lpstr>
      <vt:lpstr>Certification Process Facts</vt:lpstr>
      <vt:lpstr>Certification Process Facts</vt:lpstr>
      <vt:lpstr>Certification Process Facts</vt:lpstr>
      <vt:lpstr>Rent Roll and Set-Aside Reports</vt:lpstr>
      <vt:lpstr>Vacant Units</vt:lpstr>
      <vt:lpstr>Qualified Action Plan (QAP)</vt:lpstr>
      <vt:lpstr>AHFA Online DMS</vt:lpstr>
      <vt:lpstr>WWW.AHFA.COM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AHFA Compliance for  SAHMA</dc:title>
  <dc:creator>Barrett, Cade</dc:creator>
  <cp:lastModifiedBy>Barrett, Cade</cp:lastModifiedBy>
  <cp:revision>11</cp:revision>
  <dcterms:created xsi:type="dcterms:W3CDTF">2023-03-10T21:04:39Z</dcterms:created>
  <dcterms:modified xsi:type="dcterms:W3CDTF">2023-03-13T22:39:32Z</dcterms:modified>
</cp:coreProperties>
</file>