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EE3A17-1D27-4725-BF16-8C472911C64C}"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en-US"/>
        </a:p>
      </dgm:t>
    </dgm:pt>
    <dgm:pt modelId="{189E8FDA-740E-4788-AC48-D0509641ABA7}">
      <dgm:prSet/>
      <dgm:spPr/>
      <dgm:t>
        <a:bodyPr/>
        <a:lstStyle/>
        <a:p>
          <a:r>
            <a:rPr lang="en-US"/>
            <a:t>AOC Monitoring</a:t>
          </a:r>
        </a:p>
      </dgm:t>
    </dgm:pt>
    <dgm:pt modelId="{F2B7BF33-E648-4DF9-9B7B-B9A326D0AC6E}" type="parTrans" cxnId="{4701197C-3EDB-4A9A-B5DD-337762A12762}">
      <dgm:prSet/>
      <dgm:spPr/>
      <dgm:t>
        <a:bodyPr/>
        <a:lstStyle/>
        <a:p>
          <a:endParaRPr lang="en-US"/>
        </a:p>
      </dgm:t>
    </dgm:pt>
    <dgm:pt modelId="{295A4B22-B536-4EC6-AB59-67F130C205B2}" type="sibTrans" cxnId="{4701197C-3EDB-4A9A-B5DD-337762A12762}">
      <dgm:prSet/>
      <dgm:spPr/>
      <dgm:t>
        <a:bodyPr/>
        <a:lstStyle/>
        <a:p>
          <a:endParaRPr lang="en-US"/>
        </a:p>
      </dgm:t>
    </dgm:pt>
    <dgm:pt modelId="{0B050CA8-AF43-4923-AD69-A5411D4AC60C}">
      <dgm:prSet/>
      <dgm:spPr/>
      <dgm:t>
        <a:bodyPr/>
        <a:lstStyle/>
        <a:p>
          <a:r>
            <a:rPr lang="en-US"/>
            <a:t>Once the tenant data was submitted and finalized, AHFA reviewed each property for compliance.  </a:t>
          </a:r>
        </a:p>
      </dgm:t>
    </dgm:pt>
    <dgm:pt modelId="{FFE4038D-FB63-4A03-90BC-DBBB36266EF1}" type="parTrans" cxnId="{D70A50AF-0C51-4395-9BCC-5142996D62B8}">
      <dgm:prSet/>
      <dgm:spPr/>
      <dgm:t>
        <a:bodyPr/>
        <a:lstStyle/>
        <a:p>
          <a:endParaRPr lang="en-US"/>
        </a:p>
      </dgm:t>
    </dgm:pt>
    <dgm:pt modelId="{D7A9AD9D-1A63-4BD2-9A6B-0FFB652D954E}" type="sibTrans" cxnId="{D70A50AF-0C51-4395-9BCC-5142996D62B8}">
      <dgm:prSet/>
      <dgm:spPr/>
      <dgm:t>
        <a:bodyPr/>
        <a:lstStyle/>
        <a:p>
          <a:endParaRPr lang="en-US"/>
        </a:p>
      </dgm:t>
    </dgm:pt>
    <dgm:pt modelId="{52C6F9DF-8DC0-480F-A815-7F27924D425F}">
      <dgm:prSet/>
      <dgm:spPr/>
      <dgm:t>
        <a:bodyPr/>
        <a:lstStyle/>
        <a:p>
          <a:r>
            <a:rPr lang="en-US"/>
            <a:t>This review helps clean-up the tenant data externally and internally</a:t>
          </a:r>
        </a:p>
      </dgm:t>
    </dgm:pt>
    <dgm:pt modelId="{9A70A1CE-66F6-4767-B4E5-0E7FB7F23A04}" type="parTrans" cxnId="{7F5BB9BC-E98B-4B55-ADB2-610FA5456DEE}">
      <dgm:prSet/>
      <dgm:spPr/>
      <dgm:t>
        <a:bodyPr/>
        <a:lstStyle/>
        <a:p>
          <a:endParaRPr lang="en-US"/>
        </a:p>
      </dgm:t>
    </dgm:pt>
    <dgm:pt modelId="{E733935A-7A98-4A33-A1EF-E21DEDDBEC91}" type="sibTrans" cxnId="{7F5BB9BC-E98B-4B55-ADB2-610FA5456DEE}">
      <dgm:prSet/>
      <dgm:spPr/>
      <dgm:t>
        <a:bodyPr/>
        <a:lstStyle/>
        <a:p>
          <a:endParaRPr lang="en-US"/>
        </a:p>
      </dgm:t>
    </dgm:pt>
    <dgm:pt modelId="{6CEECA21-B426-4489-B5BB-9951C7CEB249}">
      <dgm:prSet/>
      <dgm:spPr/>
      <dgm:t>
        <a:bodyPr/>
        <a:lstStyle/>
        <a:p>
          <a:r>
            <a:rPr lang="en-US"/>
            <a:t>This is a separate inspection from the on-site and file reviews.</a:t>
          </a:r>
        </a:p>
      </dgm:t>
    </dgm:pt>
    <dgm:pt modelId="{C1383522-D533-403E-AFB4-5770C4862454}" type="parTrans" cxnId="{E6F411FA-FE28-476A-8101-493222FB6CF8}">
      <dgm:prSet/>
      <dgm:spPr/>
      <dgm:t>
        <a:bodyPr/>
        <a:lstStyle/>
        <a:p>
          <a:endParaRPr lang="en-US"/>
        </a:p>
      </dgm:t>
    </dgm:pt>
    <dgm:pt modelId="{DF95FC08-1951-4F8D-859F-25184AE4022C}" type="sibTrans" cxnId="{E6F411FA-FE28-476A-8101-493222FB6CF8}">
      <dgm:prSet/>
      <dgm:spPr/>
      <dgm:t>
        <a:bodyPr/>
        <a:lstStyle/>
        <a:p>
          <a:endParaRPr lang="en-US"/>
        </a:p>
      </dgm:t>
    </dgm:pt>
    <dgm:pt modelId="{41B808B5-C26A-413B-B6BF-7257FB47BD5B}">
      <dgm:prSet/>
      <dgm:spPr/>
      <dgm:t>
        <a:bodyPr/>
        <a:lstStyle/>
        <a:p>
          <a:r>
            <a:rPr lang="en-US"/>
            <a:t>NSPIRE</a:t>
          </a:r>
        </a:p>
      </dgm:t>
    </dgm:pt>
    <dgm:pt modelId="{ECDC2BA3-63A8-4E3F-B6C8-AD1992D42E67}" type="parTrans" cxnId="{11DFE118-1C93-43DD-8D8C-B641D692C3BC}">
      <dgm:prSet/>
      <dgm:spPr/>
      <dgm:t>
        <a:bodyPr/>
        <a:lstStyle/>
        <a:p>
          <a:endParaRPr lang="en-US"/>
        </a:p>
      </dgm:t>
    </dgm:pt>
    <dgm:pt modelId="{F65FDAA8-8E83-401A-B5DF-16DD8263D7B3}" type="sibTrans" cxnId="{11DFE118-1C93-43DD-8D8C-B641D692C3BC}">
      <dgm:prSet/>
      <dgm:spPr/>
      <dgm:t>
        <a:bodyPr/>
        <a:lstStyle/>
        <a:p>
          <a:endParaRPr lang="en-US"/>
        </a:p>
      </dgm:t>
    </dgm:pt>
    <dgm:pt modelId="{5F000EA1-E034-4967-ACB9-16CDE2DB8EBC}">
      <dgm:prSet/>
      <dgm:spPr/>
      <dgm:t>
        <a:bodyPr/>
        <a:lstStyle/>
        <a:p>
          <a:r>
            <a:rPr lang="en-US"/>
            <a:t>UPCS sunset on September 30, 2023</a:t>
          </a:r>
        </a:p>
      </dgm:t>
    </dgm:pt>
    <dgm:pt modelId="{A19B54A1-4BF8-4FF5-B527-C9F1DA3EDD6B}" type="parTrans" cxnId="{7DD5C62C-D6C0-4A82-AA4D-BA2B30BD7B1C}">
      <dgm:prSet/>
      <dgm:spPr/>
      <dgm:t>
        <a:bodyPr/>
        <a:lstStyle/>
        <a:p>
          <a:endParaRPr lang="en-US"/>
        </a:p>
      </dgm:t>
    </dgm:pt>
    <dgm:pt modelId="{F89C155D-1D77-4712-9B3C-998273172DB3}" type="sibTrans" cxnId="{7DD5C62C-D6C0-4A82-AA4D-BA2B30BD7B1C}">
      <dgm:prSet/>
      <dgm:spPr/>
      <dgm:t>
        <a:bodyPr/>
        <a:lstStyle/>
        <a:p>
          <a:endParaRPr lang="en-US"/>
        </a:p>
      </dgm:t>
    </dgm:pt>
    <dgm:pt modelId="{16D9F24F-F484-4C12-A490-EE9DBAC2F687}">
      <dgm:prSet/>
      <dgm:spPr/>
      <dgm:t>
        <a:bodyPr/>
        <a:lstStyle/>
        <a:p>
          <a:r>
            <a:rPr lang="en-US" dirty="0"/>
            <a:t>AHFA is using this year through October 1, 2024 for HOME/HTF projects and until IRS provides further information as learning experience for us and you.  </a:t>
          </a:r>
        </a:p>
      </dgm:t>
    </dgm:pt>
    <dgm:pt modelId="{AC0FA54B-8832-4877-A345-C42630BE095D}" type="parTrans" cxnId="{1F8DFF25-640E-40D7-B158-56A3DE991434}">
      <dgm:prSet/>
      <dgm:spPr/>
      <dgm:t>
        <a:bodyPr/>
        <a:lstStyle/>
        <a:p>
          <a:endParaRPr lang="en-US"/>
        </a:p>
      </dgm:t>
    </dgm:pt>
    <dgm:pt modelId="{2F6E06C8-98E6-408F-8615-BC69B1C8E54F}" type="sibTrans" cxnId="{1F8DFF25-640E-40D7-B158-56A3DE991434}">
      <dgm:prSet/>
      <dgm:spPr/>
      <dgm:t>
        <a:bodyPr/>
        <a:lstStyle/>
        <a:p>
          <a:endParaRPr lang="en-US"/>
        </a:p>
      </dgm:t>
    </dgm:pt>
    <dgm:pt modelId="{09483BA1-B6FD-4D2E-BFFD-0DA9C2B5A05B}">
      <dgm:prSet/>
      <dgm:spPr/>
      <dgm:t>
        <a:bodyPr/>
        <a:lstStyle/>
        <a:p>
          <a:r>
            <a:rPr lang="en-US"/>
            <a:t>Until we receive further guidance from IRS, we are not using the completion time-frames listed with NSPIRE issues, but will use the normal time-frame previously provided (30 days).</a:t>
          </a:r>
        </a:p>
      </dgm:t>
    </dgm:pt>
    <dgm:pt modelId="{25C90955-27AE-4777-9D54-315CF08A6F32}" type="parTrans" cxnId="{AB16DA96-4D36-4837-8EC2-C8F794D055CB}">
      <dgm:prSet/>
      <dgm:spPr/>
      <dgm:t>
        <a:bodyPr/>
        <a:lstStyle/>
        <a:p>
          <a:endParaRPr lang="en-US"/>
        </a:p>
      </dgm:t>
    </dgm:pt>
    <dgm:pt modelId="{3AABF3E1-0F8D-4351-AA29-D5B24A7613C3}" type="sibTrans" cxnId="{AB16DA96-4D36-4837-8EC2-C8F794D055CB}">
      <dgm:prSet/>
      <dgm:spPr/>
      <dgm:t>
        <a:bodyPr/>
        <a:lstStyle/>
        <a:p>
          <a:endParaRPr lang="en-US"/>
        </a:p>
      </dgm:t>
    </dgm:pt>
    <dgm:pt modelId="{07123070-C99C-4DE0-9123-E6B7F0974E3F}" type="pres">
      <dgm:prSet presAssocID="{86EE3A17-1D27-4725-BF16-8C472911C64C}" presName="linear" presStyleCnt="0">
        <dgm:presLayoutVars>
          <dgm:dir/>
          <dgm:animLvl val="lvl"/>
          <dgm:resizeHandles val="exact"/>
        </dgm:presLayoutVars>
      </dgm:prSet>
      <dgm:spPr/>
    </dgm:pt>
    <dgm:pt modelId="{02EA234C-647E-4327-B1B5-C2BE660C7F07}" type="pres">
      <dgm:prSet presAssocID="{189E8FDA-740E-4788-AC48-D0509641ABA7}" presName="parentLin" presStyleCnt="0"/>
      <dgm:spPr/>
    </dgm:pt>
    <dgm:pt modelId="{CA239D57-BABB-4B25-B07E-2805989EAB5A}" type="pres">
      <dgm:prSet presAssocID="{189E8FDA-740E-4788-AC48-D0509641ABA7}" presName="parentLeftMargin" presStyleLbl="node1" presStyleIdx="0" presStyleCnt="2"/>
      <dgm:spPr/>
    </dgm:pt>
    <dgm:pt modelId="{886D4A75-324D-4C10-A048-6722B1EAE9B7}" type="pres">
      <dgm:prSet presAssocID="{189E8FDA-740E-4788-AC48-D0509641ABA7}" presName="parentText" presStyleLbl="node1" presStyleIdx="0" presStyleCnt="2">
        <dgm:presLayoutVars>
          <dgm:chMax val="0"/>
          <dgm:bulletEnabled val="1"/>
        </dgm:presLayoutVars>
      </dgm:prSet>
      <dgm:spPr/>
    </dgm:pt>
    <dgm:pt modelId="{84984646-80D1-4EC9-AEF2-5FAD7309AE81}" type="pres">
      <dgm:prSet presAssocID="{189E8FDA-740E-4788-AC48-D0509641ABA7}" presName="negativeSpace" presStyleCnt="0"/>
      <dgm:spPr/>
    </dgm:pt>
    <dgm:pt modelId="{758FF664-A2A3-4BDA-AB26-26952EF7DBB4}" type="pres">
      <dgm:prSet presAssocID="{189E8FDA-740E-4788-AC48-D0509641ABA7}" presName="childText" presStyleLbl="conFgAcc1" presStyleIdx="0" presStyleCnt="2">
        <dgm:presLayoutVars>
          <dgm:bulletEnabled val="1"/>
        </dgm:presLayoutVars>
      </dgm:prSet>
      <dgm:spPr/>
    </dgm:pt>
    <dgm:pt modelId="{19BBEBD4-FF2B-470A-AB7C-DF520F80D5B6}" type="pres">
      <dgm:prSet presAssocID="{295A4B22-B536-4EC6-AB59-67F130C205B2}" presName="spaceBetweenRectangles" presStyleCnt="0"/>
      <dgm:spPr/>
    </dgm:pt>
    <dgm:pt modelId="{87F1D61B-36EE-4ACA-AC68-28AF8FE28C90}" type="pres">
      <dgm:prSet presAssocID="{41B808B5-C26A-413B-B6BF-7257FB47BD5B}" presName="parentLin" presStyleCnt="0"/>
      <dgm:spPr/>
    </dgm:pt>
    <dgm:pt modelId="{4D16AA0E-FB8B-4D87-86BC-AE3A97AE462C}" type="pres">
      <dgm:prSet presAssocID="{41B808B5-C26A-413B-B6BF-7257FB47BD5B}" presName="parentLeftMargin" presStyleLbl="node1" presStyleIdx="0" presStyleCnt="2"/>
      <dgm:spPr/>
    </dgm:pt>
    <dgm:pt modelId="{A821DBE2-AC58-452F-AB59-6BFC38ED8EF1}" type="pres">
      <dgm:prSet presAssocID="{41B808B5-C26A-413B-B6BF-7257FB47BD5B}" presName="parentText" presStyleLbl="node1" presStyleIdx="1" presStyleCnt="2">
        <dgm:presLayoutVars>
          <dgm:chMax val="0"/>
          <dgm:bulletEnabled val="1"/>
        </dgm:presLayoutVars>
      </dgm:prSet>
      <dgm:spPr/>
    </dgm:pt>
    <dgm:pt modelId="{587F2A59-C927-4064-931F-5F2908C3E4C3}" type="pres">
      <dgm:prSet presAssocID="{41B808B5-C26A-413B-B6BF-7257FB47BD5B}" presName="negativeSpace" presStyleCnt="0"/>
      <dgm:spPr/>
    </dgm:pt>
    <dgm:pt modelId="{906B558B-08D3-40D3-8880-A667EBD56CFA}" type="pres">
      <dgm:prSet presAssocID="{41B808B5-C26A-413B-B6BF-7257FB47BD5B}" presName="childText" presStyleLbl="conFgAcc1" presStyleIdx="1" presStyleCnt="2">
        <dgm:presLayoutVars>
          <dgm:bulletEnabled val="1"/>
        </dgm:presLayoutVars>
      </dgm:prSet>
      <dgm:spPr/>
    </dgm:pt>
  </dgm:ptLst>
  <dgm:cxnLst>
    <dgm:cxn modelId="{7319B705-A873-4812-AA8A-A74C484D6B3E}" type="presOf" srcId="{86EE3A17-1D27-4725-BF16-8C472911C64C}" destId="{07123070-C99C-4DE0-9123-E6B7F0974E3F}" srcOrd="0" destOrd="0" presId="urn:microsoft.com/office/officeart/2005/8/layout/list1"/>
    <dgm:cxn modelId="{11DFE118-1C93-43DD-8D8C-B641D692C3BC}" srcId="{86EE3A17-1D27-4725-BF16-8C472911C64C}" destId="{41B808B5-C26A-413B-B6BF-7257FB47BD5B}" srcOrd="1" destOrd="0" parTransId="{ECDC2BA3-63A8-4E3F-B6C8-AD1992D42E67}" sibTransId="{F65FDAA8-8E83-401A-B5DF-16DD8263D7B3}"/>
    <dgm:cxn modelId="{1F8DFF25-640E-40D7-B158-56A3DE991434}" srcId="{41B808B5-C26A-413B-B6BF-7257FB47BD5B}" destId="{16D9F24F-F484-4C12-A490-EE9DBAC2F687}" srcOrd="1" destOrd="0" parTransId="{AC0FA54B-8832-4877-A345-C42630BE095D}" sibTransId="{2F6E06C8-98E6-408F-8615-BC69B1C8E54F}"/>
    <dgm:cxn modelId="{7DD5C62C-D6C0-4A82-AA4D-BA2B30BD7B1C}" srcId="{41B808B5-C26A-413B-B6BF-7257FB47BD5B}" destId="{5F000EA1-E034-4967-ACB9-16CDE2DB8EBC}" srcOrd="0" destOrd="0" parTransId="{A19B54A1-4BF8-4FF5-B527-C9F1DA3EDD6B}" sibTransId="{F89C155D-1D77-4712-9B3C-998273172DB3}"/>
    <dgm:cxn modelId="{7D825964-4952-49E1-8917-AD56E62114FC}" type="presOf" srcId="{52C6F9DF-8DC0-480F-A815-7F27924D425F}" destId="{758FF664-A2A3-4BDA-AB26-26952EF7DBB4}" srcOrd="0" destOrd="1" presId="urn:microsoft.com/office/officeart/2005/8/layout/list1"/>
    <dgm:cxn modelId="{DF7E0A4A-F252-4C6F-96AA-E1DB9461B67F}" type="presOf" srcId="{189E8FDA-740E-4788-AC48-D0509641ABA7}" destId="{886D4A75-324D-4C10-A048-6722B1EAE9B7}" srcOrd="1" destOrd="0" presId="urn:microsoft.com/office/officeart/2005/8/layout/list1"/>
    <dgm:cxn modelId="{9520DB4C-4209-4BC0-BCC1-FA5E7D82D065}" type="presOf" srcId="{189E8FDA-740E-4788-AC48-D0509641ABA7}" destId="{CA239D57-BABB-4B25-B07E-2805989EAB5A}" srcOrd="0" destOrd="0" presId="urn:microsoft.com/office/officeart/2005/8/layout/list1"/>
    <dgm:cxn modelId="{B2ED9F6E-ED48-4EF0-AEB4-B5CB98396F0C}" type="presOf" srcId="{0B050CA8-AF43-4923-AD69-A5411D4AC60C}" destId="{758FF664-A2A3-4BDA-AB26-26952EF7DBB4}" srcOrd="0" destOrd="0" presId="urn:microsoft.com/office/officeart/2005/8/layout/list1"/>
    <dgm:cxn modelId="{4E1C0976-1AB4-423C-8B03-30212D8F86F9}" type="presOf" srcId="{09483BA1-B6FD-4D2E-BFFD-0DA9C2B5A05B}" destId="{906B558B-08D3-40D3-8880-A667EBD56CFA}" srcOrd="0" destOrd="2" presId="urn:microsoft.com/office/officeart/2005/8/layout/list1"/>
    <dgm:cxn modelId="{4701197C-3EDB-4A9A-B5DD-337762A12762}" srcId="{86EE3A17-1D27-4725-BF16-8C472911C64C}" destId="{189E8FDA-740E-4788-AC48-D0509641ABA7}" srcOrd="0" destOrd="0" parTransId="{F2B7BF33-E648-4DF9-9B7B-B9A326D0AC6E}" sibTransId="{295A4B22-B536-4EC6-AB59-67F130C205B2}"/>
    <dgm:cxn modelId="{61AADD92-35D0-4A6B-AE25-30F443BE600D}" type="presOf" srcId="{41B808B5-C26A-413B-B6BF-7257FB47BD5B}" destId="{A821DBE2-AC58-452F-AB59-6BFC38ED8EF1}" srcOrd="1" destOrd="0" presId="urn:microsoft.com/office/officeart/2005/8/layout/list1"/>
    <dgm:cxn modelId="{4AF96E93-D2E2-490B-B631-B34DA5693695}" type="presOf" srcId="{16D9F24F-F484-4C12-A490-EE9DBAC2F687}" destId="{906B558B-08D3-40D3-8880-A667EBD56CFA}" srcOrd="0" destOrd="1" presId="urn:microsoft.com/office/officeart/2005/8/layout/list1"/>
    <dgm:cxn modelId="{AB16DA96-4D36-4837-8EC2-C8F794D055CB}" srcId="{41B808B5-C26A-413B-B6BF-7257FB47BD5B}" destId="{09483BA1-B6FD-4D2E-BFFD-0DA9C2B5A05B}" srcOrd="2" destOrd="0" parTransId="{25C90955-27AE-4777-9D54-315CF08A6F32}" sibTransId="{3AABF3E1-0F8D-4351-AA29-D5B24A7613C3}"/>
    <dgm:cxn modelId="{98A17A9A-7E9C-4287-9B26-0B17A196246B}" type="presOf" srcId="{41B808B5-C26A-413B-B6BF-7257FB47BD5B}" destId="{4D16AA0E-FB8B-4D87-86BC-AE3A97AE462C}" srcOrd="0" destOrd="0" presId="urn:microsoft.com/office/officeart/2005/8/layout/list1"/>
    <dgm:cxn modelId="{D70A50AF-0C51-4395-9BCC-5142996D62B8}" srcId="{189E8FDA-740E-4788-AC48-D0509641ABA7}" destId="{0B050CA8-AF43-4923-AD69-A5411D4AC60C}" srcOrd="0" destOrd="0" parTransId="{FFE4038D-FB63-4A03-90BC-DBBB36266EF1}" sibTransId="{D7A9AD9D-1A63-4BD2-9A6B-0FFB652D954E}"/>
    <dgm:cxn modelId="{7F5BB9BC-E98B-4B55-ADB2-610FA5456DEE}" srcId="{189E8FDA-740E-4788-AC48-D0509641ABA7}" destId="{52C6F9DF-8DC0-480F-A815-7F27924D425F}" srcOrd="1" destOrd="0" parTransId="{9A70A1CE-66F6-4767-B4E5-0E7FB7F23A04}" sibTransId="{E733935A-7A98-4A33-A1EF-E21DEDDBEC91}"/>
    <dgm:cxn modelId="{BF120DC0-C0A8-4276-A3E9-3AA3D3F9D406}" type="presOf" srcId="{6CEECA21-B426-4489-B5BB-9951C7CEB249}" destId="{758FF664-A2A3-4BDA-AB26-26952EF7DBB4}" srcOrd="0" destOrd="2" presId="urn:microsoft.com/office/officeart/2005/8/layout/list1"/>
    <dgm:cxn modelId="{0E6BA6D9-120F-4871-BD98-5E5924BC9794}" type="presOf" srcId="{5F000EA1-E034-4967-ACB9-16CDE2DB8EBC}" destId="{906B558B-08D3-40D3-8880-A667EBD56CFA}" srcOrd="0" destOrd="0" presId="urn:microsoft.com/office/officeart/2005/8/layout/list1"/>
    <dgm:cxn modelId="{E6F411FA-FE28-476A-8101-493222FB6CF8}" srcId="{189E8FDA-740E-4788-AC48-D0509641ABA7}" destId="{6CEECA21-B426-4489-B5BB-9951C7CEB249}" srcOrd="2" destOrd="0" parTransId="{C1383522-D533-403E-AFB4-5770C4862454}" sibTransId="{DF95FC08-1951-4F8D-859F-25184AE4022C}"/>
    <dgm:cxn modelId="{906BBC17-A3AB-441B-8BA9-DAB5E734DB4E}" type="presParOf" srcId="{07123070-C99C-4DE0-9123-E6B7F0974E3F}" destId="{02EA234C-647E-4327-B1B5-C2BE660C7F07}" srcOrd="0" destOrd="0" presId="urn:microsoft.com/office/officeart/2005/8/layout/list1"/>
    <dgm:cxn modelId="{627CCC39-3994-47CF-9D2B-882AD41485F9}" type="presParOf" srcId="{02EA234C-647E-4327-B1B5-C2BE660C7F07}" destId="{CA239D57-BABB-4B25-B07E-2805989EAB5A}" srcOrd="0" destOrd="0" presId="urn:microsoft.com/office/officeart/2005/8/layout/list1"/>
    <dgm:cxn modelId="{5762B8FA-1608-40D9-80BC-25A6E39275B0}" type="presParOf" srcId="{02EA234C-647E-4327-B1B5-C2BE660C7F07}" destId="{886D4A75-324D-4C10-A048-6722B1EAE9B7}" srcOrd="1" destOrd="0" presId="urn:microsoft.com/office/officeart/2005/8/layout/list1"/>
    <dgm:cxn modelId="{0B6FEA4C-E6C7-4317-BD98-A47D3F34A1BD}" type="presParOf" srcId="{07123070-C99C-4DE0-9123-E6B7F0974E3F}" destId="{84984646-80D1-4EC9-AEF2-5FAD7309AE81}" srcOrd="1" destOrd="0" presId="urn:microsoft.com/office/officeart/2005/8/layout/list1"/>
    <dgm:cxn modelId="{5C28B3E8-F77B-4D17-8F24-9BC550126FA5}" type="presParOf" srcId="{07123070-C99C-4DE0-9123-E6B7F0974E3F}" destId="{758FF664-A2A3-4BDA-AB26-26952EF7DBB4}" srcOrd="2" destOrd="0" presId="urn:microsoft.com/office/officeart/2005/8/layout/list1"/>
    <dgm:cxn modelId="{6E387CF3-DD55-4FF5-B1B5-7909F3AD49AC}" type="presParOf" srcId="{07123070-C99C-4DE0-9123-E6B7F0974E3F}" destId="{19BBEBD4-FF2B-470A-AB7C-DF520F80D5B6}" srcOrd="3" destOrd="0" presId="urn:microsoft.com/office/officeart/2005/8/layout/list1"/>
    <dgm:cxn modelId="{04B458DB-4A43-452A-B5C9-6AA183FF5BE1}" type="presParOf" srcId="{07123070-C99C-4DE0-9123-E6B7F0974E3F}" destId="{87F1D61B-36EE-4ACA-AC68-28AF8FE28C90}" srcOrd="4" destOrd="0" presId="urn:microsoft.com/office/officeart/2005/8/layout/list1"/>
    <dgm:cxn modelId="{D2B934C7-14E1-4BE8-B84F-EF3BF3E4AC99}" type="presParOf" srcId="{87F1D61B-36EE-4ACA-AC68-28AF8FE28C90}" destId="{4D16AA0E-FB8B-4D87-86BC-AE3A97AE462C}" srcOrd="0" destOrd="0" presId="urn:microsoft.com/office/officeart/2005/8/layout/list1"/>
    <dgm:cxn modelId="{98DA707D-67F1-4739-A075-B90B14B4A91F}" type="presParOf" srcId="{87F1D61B-36EE-4ACA-AC68-28AF8FE28C90}" destId="{A821DBE2-AC58-452F-AB59-6BFC38ED8EF1}" srcOrd="1" destOrd="0" presId="urn:microsoft.com/office/officeart/2005/8/layout/list1"/>
    <dgm:cxn modelId="{A0CE3842-C7AE-4EB4-9B5B-82F92AACF975}" type="presParOf" srcId="{07123070-C99C-4DE0-9123-E6B7F0974E3F}" destId="{587F2A59-C927-4064-931F-5F2908C3E4C3}" srcOrd="5" destOrd="0" presId="urn:microsoft.com/office/officeart/2005/8/layout/list1"/>
    <dgm:cxn modelId="{52EB71EF-F00F-4F6C-AFAA-C82AD844773A}" type="presParOf" srcId="{07123070-C99C-4DE0-9123-E6B7F0974E3F}" destId="{906B558B-08D3-40D3-8880-A667EBD56CF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10FCE6-3DCB-4FAF-9466-4E5469F8558A}"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1BA087B8-0A8E-4F95-BF04-E1650A19220B}">
      <dgm:prSet/>
      <dgm:spPr/>
      <dgm:t>
        <a:bodyPr/>
        <a:lstStyle/>
        <a:p>
          <a:r>
            <a:rPr lang="en-US"/>
            <a:t>Projects with active HOME funds</a:t>
          </a:r>
        </a:p>
      </dgm:t>
    </dgm:pt>
    <dgm:pt modelId="{2493B6F3-5828-48FB-9E12-179FA53A591B}" type="parTrans" cxnId="{3F5AF07D-731D-47D0-8310-F3946D048450}">
      <dgm:prSet/>
      <dgm:spPr/>
      <dgm:t>
        <a:bodyPr/>
        <a:lstStyle/>
        <a:p>
          <a:endParaRPr lang="en-US"/>
        </a:p>
      </dgm:t>
    </dgm:pt>
    <dgm:pt modelId="{A38A7B81-1DF5-4903-BC94-701B922EA301}" type="sibTrans" cxnId="{3F5AF07D-731D-47D0-8310-F3946D048450}">
      <dgm:prSet/>
      <dgm:spPr/>
      <dgm:t>
        <a:bodyPr/>
        <a:lstStyle/>
        <a:p>
          <a:endParaRPr lang="en-US"/>
        </a:p>
      </dgm:t>
    </dgm:pt>
    <dgm:pt modelId="{DF0F698C-2569-4905-8A44-63398645C6C4}">
      <dgm:prSet/>
      <dgm:spPr/>
      <dgm:t>
        <a:bodyPr/>
        <a:lstStyle/>
        <a:p>
          <a:r>
            <a:rPr lang="en-US"/>
            <a:t>HOME regulations require the PJ (AHFA) to re-inspect certain findings within 12 months of the inspection date.</a:t>
          </a:r>
        </a:p>
      </dgm:t>
    </dgm:pt>
    <dgm:pt modelId="{4F4E589F-8959-4BFC-ABB3-4404731FF8CE}" type="parTrans" cxnId="{CCEFECF8-81C9-419E-9DBF-CBF2CED2DA74}">
      <dgm:prSet/>
      <dgm:spPr/>
      <dgm:t>
        <a:bodyPr/>
        <a:lstStyle/>
        <a:p>
          <a:endParaRPr lang="en-US"/>
        </a:p>
      </dgm:t>
    </dgm:pt>
    <dgm:pt modelId="{873D2E1F-82C2-4078-838A-E76FB898E540}" type="sibTrans" cxnId="{CCEFECF8-81C9-419E-9DBF-CBF2CED2DA74}">
      <dgm:prSet/>
      <dgm:spPr/>
      <dgm:t>
        <a:bodyPr/>
        <a:lstStyle/>
        <a:p>
          <a:endParaRPr lang="en-US"/>
        </a:p>
      </dgm:t>
    </dgm:pt>
    <dgm:pt modelId="{8F489514-1136-468E-A223-4DA67C62B5A3}">
      <dgm:prSet/>
      <dgm:spPr/>
      <dgm:t>
        <a:bodyPr/>
        <a:lstStyle/>
        <a:p>
          <a:r>
            <a:rPr lang="en-US"/>
            <a:t>The finding AHFA will re-inspect are the Health and Safety findings listed in the current HOME Action Plan.</a:t>
          </a:r>
        </a:p>
      </dgm:t>
    </dgm:pt>
    <dgm:pt modelId="{AFFAED3E-F450-416B-8959-2E2EB39C566F}" type="parTrans" cxnId="{BC41534A-AFDD-4306-B9C4-A91B18FBF8D5}">
      <dgm:prSet/>
      <dgm:spPr/>
      <dgm:t>
        <a:bodyPr/>
        <a:lstStyle/>
        <a:p>
          <a:endParaRPr lang="en-US"/>
        </a:p>
      </dgm:t>
    </dgm:pt>
    <dgm:pt modelId="{49ABA21B-CA99-4670-BF52-BA22D6CEA4DA}" type="sibTrans" cxnId="{BC41534A-AFDD-4306-B9C4-A91B18FBF8D5}">
      <dgm:prSet/>
      <dgm:spPr/>
      <dgm:t>
        <a:bodyPr/>
        <a:lstStyle/>
        <a:p>
          <a:endParaRPr lang="en-US"/>
        </a:p>
      </dgm:t>
    </dgm:pt>
    <dgm:pt modelId="{75531FFC-6106-4C1A-8CE3-B991B6B48962}" type="pres">
      <dgm:prSet presAssocID="{EA10FCE6-3DCB-4FAF-9466-4E5469F8558A}" presName="vert0" presStyleCnt="0">
        <dgm:presLayoutVars>
          <dgm:dir/>
          <dgm:animOne val="branch"/>
          <dgm:animLvl val="lvl"/>
        </dgm:presLayoutVars>
      </dgm:prSet>
      <dgm:spPr/>
    </dgm:pt>
    <dgm:pt modelId="{F2786927-7B81-4AE5-B1C9-362A0F974F26}" type="pres">
      <dgm:prSet presAssocID="{1BA087B8-0A8E-4F95-BF04-E1650A19220B}" presName="thickLine" presStyleLbl="alignNode1" presStyleIdx="0" presStyleCnt="3"/>
      <dgm:spPr/>
    </dgm:pt>
    <dgm:pt modelId="{899A0E18-DBDE-42F8-A395-71B9D97DBCAA}" type="pres">
      <dgm:prSet presAssocID="{1BA087B8-0A8E-4F95-BF04-E1650A19220B}" presName="horz1" presStyleCnt="0"/>
      <dgm:spPr/>
    </dgm:pt>
    <dgm:pt modelId="{99205EA6-AD6F-4F26-AE6B-9D3B2B5286D6}" type="pres">
      <dgm:prSet presAssocID="{1BA087B8-0A8E-4F95-BF04-E1650A19220B}" presName="tx1" presStyleLbl="revTx" presStyleIdx="0" presStyleCnt="3"/>
      <dgm:spPr/>
    </dgm:pt>
    <dgm:pt modelId="{38E528B8-6075-405D-B3FA-03897A7E715D}" type="pres">
      <dgm:prSet presAssocID="{1BA087B8-0A8E-4F95-BF04-E1650A19220B}" presName="vert1" presStyleCnt="0"/>
      <dgm:spPr/>
    </dgm:pt>
    <dgm:pt modelId="{6FE770DE-E8D8-4D70-BA53-7E74944FCA52}" type="pres">
      <dgm:prSet presAssocID="{DF0F698C-2569-4905-8A44-63398645C6C4}" presName="thickLine" presStyleLbl="alignNode1" presStyleIdx="1" presStyleCnt="3"/>
      <dgm:spPr/>
    </dgm:pt>
    <dgm:pt modelId="{849E4D28-C5D5-42C7-BB2E-FD28CF3A667A}" type="pres">
      <dgm:prSet presAssocID="{DF0F698C-2569-4905-8A44-63398645C6C4}" presName="horz1" presStyleCnt="0"/>
      <dgm:spPr/>
    </dgm:pt>
    <dgm:pt modelId="{34B6FB80-4C29-4866-A1F7-5CE26A8F94DE}" type="pres">
      <dgm:prSet presAssocID="{DF0F698C-2569-4905-8A44-63398645C6C4}" presName="tx1" presStyleLbl="revTx" presStyleIdx="1" presStyleCnt="3"/>
      <dgm:spPr/>
    </dgm:pt>
    <dgm:pt modelId="{459A01C2-735A-49F6-A4E5-9579BD509C78}" type="pres">
      <dgm:prSet presAssocID="{DF0F698C-2569-4905-8A44-63398645C6C4}" presName="vert1" presStyleCnt="0"/>
      <dgm:spPr/>
    </dgm:pt>
    <dgm:pt modelId="{19656DC8-65C1-49F3-83A3-3EE274E9B0B5}" type="pres">
      <dgm:prSet presAssocID="{8F489514-1136-468E-A223-4DA67C62B5A3}" presName="thickLine" presStyleLbl="alignNode1" presStyleIdx="2" presStyleCnt="3"/>
      <dgm:spPr/>
    </dgm:pt>
    <dgm:pt modelId="{63139FB6-8B62-4F98-8AE0-D84ACB781220}" type="pres">
      <dgm:prSet presAssocID="{8F489514-1136-468E-A223-4DA67C62B5A3}" presName="horz1" presStyleCnt="0"/>
      <dgm:spPr/>
    </dgm:pt>
    <dgm:pt modelId="{5D1133F8-F5E3-4E8C-92FB-0F8C325FF238}" type="pres">
      <dgm:prSet presAssocID="{8F489514-1136-468E-A223-4DA67C62B5A3}" presName="tx1" presStyleLbl="revTx" presStyleIdx="2" presStyleCnt="3"/>
      <dgm:spPr/>
    </dgm:pt>
    <dgm:pt modelId="{F32BAB13-FF07-4267-A995-8A53D8E183C4}" type="pres">
      <dgm:prSet presAssocID="{8F489514-1136-468E-A223-4DA67C62B5A3}" presName="vert1" presStyleCnt="0"/>
      <dgm:spPr/>
    </dgm:pt>
  </dgm:ptLst>
  <dgm:cxnLst>
    <dgm:cxn modelId="{7DFFF41E-C693-48E1-B297-93672670BE37}" type="presOf" srcId="{1BA087B8-0A8E-4F95-BF04-E1650A19220B}" destId="{99205EA6-AD6F-4F26-AE6B-9D3B2B5286D6}" srcOrd="0" destOrd="0" presId="urn:microsoft.com/office/officeart/2008/layout/LinedList"/>
    <dgm:cxn modelId="{AB400868-9DAF-46B6-AD94-A7EC56E123EA}" type="presOf" srcId="{DF0F698C-2569-4905-8A44-63398645C6C4}" destId="{34B6FB80-4C29-4866-A1F7-5CE26A8F94DE}" srcOrd="0" destOrd="0" presId="urn:microsoft.com/office/officeart/2008/layout/LinedList"/>
    <dgm:cxn modelId="{BC41534A-AFDD-4306-B9C4-A91B18FBF8D5}" srcId="{EA10FCE6-3DCB-4FAF-9466-4E5469F8558A}" destId="{8F489514-1136-468E-A223-4DA67C62B5A3}" srcOrd="2" destOrd="0" parTransId="{AFFAED3E-F450-416B-8959-2E2EB39C566F}" sibTransId="{49ABA21B-CA99-4670-BF52-BA22D6CEA4DA}"/>
    <dgm:cxn modelId="{22A8766B-76C9-407D-A5B3-01B54B6195BA}" type="presOf" srcId="{EA10FCE6-3DCB-4FAF-9466-4E5469F8558A}" destId="{75531FFC-6106-4C1A-8CE3-B991B6B48962}" srcOrd="0" destOrd="0" presId="urn:microsoft.com/office/officeart/2008/layout/LinedList"/>
    <dgm:cxn modelId="{3F5AF07D-731D-47D0-8310-F3946D048450}" srcId="{EA10FCE6-3DCB-4FAF-9466-4E5469F8558A}" destId="{1BA087B8-0A8E-4F95-BF04-E1650A19220B}" srcOrd="0" destOrd="0" parTransId="{2493B6F3-5828-48FB-9E12-179FA53A591B}" sibTransId="{A38A7B81-1DF5-4903-BC94-701B922EA301}"/>
    <dgm:cxn modelId="{987FDB93-7914-40AF-8AD1-8EF6E4B23F1C}" type="presOf" srcId="{8F489514-1136-468E-A223-4DA67C62B5A3}" destId="{5D1133F8-F5E3-4E8C-92FB-0F8C325FF238}" srcOrd="0" destOrd="0" presId="urn:microsoft.com/office/officeart/2008/layout/LinedList"/>
    <dgm:cxn modelId="{CCEFECF8-81C9-419E-9DBF-CBF2CED2DA74}" srcId="{EA10FCE6-3DCB-4FAF-9466-4E5469F8558A}" destId="{DF0F698C-2569-4905-8A44-63398645C6C4}" srcOrd="1" destOrd="0" parTransId="{4F4E589F-8959-4BFC-ABB3-4404731FF8CE}" sibTransId="{873D2E1F-82C2-4078-838A-E76FB898E540}"/>
    <dgm:cxn modelId="{E3C19BA1-65F8-48CD-87C9-B81554D02FE3}" type="presParOf" srcId="{75531FFC-6106-4C1A-8CE3-B991B6B48962}" destId="{F2786927-7B81-4AE5-B1C9-362A0F974F26}" srcOrd="0" destOrd="0" presId="urn:microsoft.com/office/officeart/2008/layout/LinedList"/>
    <dgm:cxn modelId="{AA23FE84-7305-4353-B4BA-7C9775929639}" type="presParOf" srcId="{75531FFC-6106-4C1A-8CE3-B991B6B48962}" destId="{899A0E18-DBDE-42F8-A395-71B9D97DBCAA}" srcOrd="1" destOrd="0" presId="urn:microsoft.com/office/officeart/2008/layout/LinedList"/>
    <dgm:cxn modelId="{5B97BA11-F691-4EBE-B91E-BC8C8B9E46E4}" type="presParOf" srcId="{899A0E18-DBDE-42F8-A395-71B9D97DBCAA}" destId="{99205EA6-AD6F-4F26-AE6B-9D3B2B5286D6}" srcOrd="0" destOrd="0" presId="urn:microsoft.com/office/officeart/2008/layout/LinedList"/>
    <dgm:cxn modelId="{7B410777-516B-42E1-AEC2-89DE175B0604}" type="presParOf" srcId="{899A0E18-DBDE-42F8-A395-71B9D97DBCAA}" destId="{38E528B8-6075-405D-B3FA-03897A7E715D}" srcOrd="1" destOrd="0" presId="urn:microsoft.com/office/officeart/2008/layout/LinedList"/>
    <dgm:cxn modelId="{332317C1-6827-45D8-9409-3D3C128DB7DE}" type="presParOf" srcId="{75531FFC-6106-4C1A-8CE3-B991B6B48962}" destId="{6FE770DE-E8D8-4D70-BA53-7E74944FCA52}" srcOrd="2" destOrd="0" presId="urn:microsoft.com/office/officeart/2008/layout/LinedList"/>
    <dgm:cxn modelId="{AF38DD86-776D-4EFF-89CD-43DC43314AE8}" type="presParOf" srcId="{75531FFC-6106-4C1A-8CE3-B991B6B48962}" destId="{849E4D28-C5D5-42C7-BB2E-FD28CF3A667A}" srcOrd="3" destOrd="0" presId="urn:microsoft.com/office/officeart/2008/layout/LinedList"/>
    <dgm:cxn modelId="{B4B5D64A-5AE1-4B67-8549-48D16DA4DCB6}" type="presParOf" srcId="{849E4D28-C5D5-42C7-BB2E-FD28CF3A667A}" destId="{34B6FB80-4C29-4866-A1F7-5CE26A8F94DE}" srcOrd="0" destOrd="0" presId="urn:microsoft.com/office/officeart/2008/layout/LinedList"/>
    <dgm:cxn modelId="{26DDD9D4-B560-4857-BD7A-51F5BF45A5AB}" type="presParOf" srcId="{849E4D28-C5D5-42C7-BB2E-FD28CF3A667A}" destId="{459A01C2-735A-49F6-A4E5-9579BD509C78}" srcOrd="1" destOrd="0" presId="urn:microsoft.com/office/officeart/2008/layout/LinedList"/>
    <dgm:cxn modelId="{3DCA84EF-5483-4143-A3AB-E41DD456C4DA}" type="presParOf" srcId="{75531FFC-6106-4C1A-8CE3-B991B6B48962}" destId="{19656DC8-65C1-49F3-83A3-3EE274E9B0B5}" srcOrd="4" destOrd="0" presId="urn:microsoft.com/office/officeart/2008/layout/LinedList"/>
    <dgm:cxn modelId="{B0873BB7-0292-45B0-ADD1-B4D9F5AF8F7F}" type="presParOf" srcId="{75531FFC-6106-4C1A-8CE3-B991B6B48962}" destId="{63139FB6-8B62-4F98-8AE0-D84ACB781220}" srcOrd="5" destOrd="0" presId="urn:microsoft.com/office/officeart/2008/layout/LinedList"/>
    <dgm:cxn modelId="{6BF25C3E-E3BF-4766-80A5-2468F9D0BE7C}" type="presParOf" srcId="{63139FB6-8B62-4F98-8AE0-D84ACB781220}" destId="{5D1133F8-F5E3-4E8C-92FB-0F8C325FF238}" srcOrd="0" destOrd="0" presId="urn:microsoft.com/office/officeart/2008/layout/LinedList"/>
    <dgm:cxn modelId="{AA23DA52-E7CD-4272-9351-08E7DBFE3FD1}" type="presParOf" srcId="{63139FB6-8B62-4F98-8AE0-D84ACB781220}" destId="{F32BAB13-FF07-4267-A995-8A53D8E183C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0D0991-C11C-495C-B841-E81BC041318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3F294E7-C74B-4AE5-990C-9A4D0F2F0F44}">
      <dgm:prSet/>
      <dgm:spPr/>
      <dgm:t>
        <a:bodyPr/>
        <a:lstStyle/>
        <a:p>
          <a:r>
            <a:rPr lang="en-US"/>
            <a:t>Make sure every item AHFA lists on the checklist is sent.  </a:t>
          </a:r>
        </a:p>
      </dgm:t>
    </dgm:pt>
    <dgm:pt modelId="{F17EA854-BC37-4AEA-A0E3-77502BB0DE5E}" type="parTrans" cxnId="{7DA6AD9B-8CF3-4D88-9A7F-B7F58742C158}">
      <dgm:prSet/>
      <dgm:spPr/>
      <dgm:t>
        <a:bodyPr/>
        <a:lstStyle/>
        <a:p>
          <a:endParaRPr lang="en-US"/>
        </a:p>
      </dgm:t>
    </dgm:pt>
    <dgm:pt modelId="{EDAF464B-E6F8-45C1-AB08-BE39496DF5EC}" type="sibTrans" cxnId="{7DA6AD9B-8CF3-4D88-9A7F-B7F58742C158}">
      <dgm:prSet/>
      <dgm:spPr/>
      <dgm:t>
        <a:bodyPr/>
        <a:lstStyle/>
        <a:p>
          <a:endParaRPr lang="en-US"/>
        </a:p>
      </dgm:t>
    </dgm:pt>
    <dgm:pt modelId="{E0F67735-95BE-43EA-9211-C62DE6F1B11D}">
      <dgm:prSet/>
      <dgm:spPr/>
      <dgm:t>
        <a:bodyPr/>
        <a:lstStyle/>
        <a:p>
          <a:r>
            <a:rPr lang="en-US" dirty="0"/>
            <a:t>We have been doing in-office file inspections since April 2020 and consistently we have not been sent all items on the checklist.</a:t>
          </a:r>
        </a:p>
      </dgm:t>
    </dgm:pt>
    <dgm:pt modelId="{B7A8CDB2-9A28-4188-BF35-BCB2060A0252}" type="parTrans" cxnId="{D3047C17-6323-40F9-A674-24BDB9BA57C4}">
      <dgm:prSet/>
      <dgm:spPr/>
      <dgm:t>
        <a:bodyPr/>
        <a:lstStyle/>
        <a:p>
          <a:endParaRPr lang="en-US"/>
        </a:p>
      </dgm:t>
    </dgm:pt>
    <dgm:pt modelId="{008A3B67-7619-40B3-965B-BBE399C7C194}" type="sibTrans" cxnId="{D3047C17-6323-40F9-A674-24BDB9BA57C4}">
      <dgm:prSet/>
      <dgm:spPr/>
      <dgm:t>
        <a:bodyPr/>
        <a:lstStyle/>
        <a:p>
          <a:endParaRPr lang="en-US"/>
        </a:p>
      </dgm:t>
    </dgm:pt>
    <dgm:pt modelId="{AECB9360-252F-4D06-8A9A-C66E32DA8DF3}">
      <dgm:prSet/>
      <dgm:spPr/>
      <dgm:t>
        <a:bodyPr/>
        <a:lstStyle/>
        <a:p>
          <a:r>
            <a:rPr lang="en-US"/>
            <a:t>In the future, if items are not sent it will be considered out of compliance just as it was when we did the review at the site.</a:t>
          </a:r>
        </a:p>
      </dgm:t>
    </dgm:pt>
    <dgm:pt modelId="{1821B92C-A65D-4DE4-B5B9-F995CF6F4A01}" type="parTrans" cxnId="{ED607BCC-9365-47CF-968C-A7A798532420}">
      <dgm:prSet/>
      <dgm:spPr/>
      <dgm:t>
        <a:bodyPr/>
        <a:lstStyle/>
        <a:p>
          <a:endParaRPr lang="en-US"/>
        </a:p>
      </dgm:t>
    </dgm:pt>
    <dgm:pt modelId="{11564BAC-7E1F-4B6E-AD35-B6FC39D9D91E}" type="sibTrans" cxnId="{ED607BCC-9365-47CF-968C-A7A798532420}">
      <dgm:prSet/>
      <dgm:spPr/>
      <dgm:t>
        <a:bodyPr/>
        <a:lstStyle/>
        <a:p>
          <a:endParaRPr lang="en-US"/>
        </a:p>
      </dgm:t>
    </dgm:pt>
    <dgm:pt modelId="{21758AC4-F1A8-41DB-8608-5F6F461D687F}" type="pres">
      <dgm:prSet presAssocID="{A00D0991-C11C-495C-B841-E81BC0413185}" presName="linear" presStyleCnt="0">
        <dgm:presLayoutVars>
          <dgm:animLvl val="lvl"/>
          <dgm:resizeHandles val="exact"/>
        </dgm:presLayoutVars>
      </dgm:prSet>
      <dgm:spPr/>
    </dgm:pt>
    <dgm:pt modelId="{08F4D9D3-5D73-4F59-B504-48F1E5BA2F87}" type="pres">
      <dgm:prSet presAssocID="{F3F294E7-C74B-4AE5-990C-9A4D0F2F0F44}" presName="parentText" presStyleLbl="node1" presStyleIdx="0" presStyleCnt="3">
        <dgm:presLayoutVars>
          <dgm:chMax val="0"/>
          <dgm:bulletEnabled val="1"/>
        </dgm:presLayoutVars>
      </dgm:prSet>
      <dgm:spPr/>
    </dgm:pt>
    <dgm:pt modelId="{76D1016C-7B72-4C47-BF22-F5D158A64F19}" type="pres">
      <dgm:prSet presAssocID="{EDAF464B-E6F8-45C1-AB08-BE39496DF5EC}" presName="spacer" presStyleCnt="0"/>
      <dgm:spPr/>
    </dgm:pt>
    <dgm:pt modelId="{1538A43B-BEAD-4B95-BD7F-B883629E0BDC}" type="pres">
      <dgm:prSet presAssocID="{E0F67735-95BE-43EA-9211-C62DE6F1B11D}" presName="parentText" presStyleLbl="node1" presStyleIdx="1" presStyleCnt="3">
        <dgm:presLayoutVars>
          <dgm:chMax val="0"/>
          <dgm:bulletEnabled val="1"/>
        </dgm:presLayoutVars>
      </dgm:prSet>
      <dgm:spPr/>
    </dgm:pt>
    <dgm:pt modelId="{07385B3E-9BB9-4CCC-8CB5-5CB73BE7BEDE}" type="pres">
      <dgm:prSet presAssocID="{008A3B67-7619-40B3-965B-BBE399C7C194}" presName="spacer" presStyleCnt="0"/>
      <dgm:spPr/>
    </dgm:pt>
    <dgm:pt modelId="{3D5C651E-D4D0-4C8F-B384-BAB7FDBDE388}" type="pres">
      <dgm:prSet presAssocID="{AECB9360-252F-4D06-8A9A-C66E32DA8DF3}" presName="parentText" presStyleLbl="node1" presStyleIdx="2" presStyleCnt="3">
        <dgm:presLayoutVars>
          <dgm:chMax val="0"/>
          <dgm:bulletEnabled val="1"/>
        </dgm:presLayoutVars>
      </dgm:prSet>
      <dgm:spPr/>
    </dgm:pt>
  </dgm:ptLst>
  <dgm:cxnLst>
    <dgm:cxn modelId="{D3047C17-6323-40F9-A674-24BDB9BA57C4}" srcId="{A00D0991-C11C-495C-B841-E81BC0413185}" destId="{E0F67735-95BE-43EA-9211-C62DE6F1B11D}" srcOrd="1" destOrd="0" parTransId="{B7A8CDB2-9A28-4188-BF35-BCB2060A0252}" sibTransId="{008A3B67-7619-40B3-965B-BBE399C7C194}"/>
    <dgm:cxn modelId="{2060A848-7592-4076-8FD8-8E40D13FA1AA}" type="presOf" srcId="{AECB9360-252F-4D06-8A9A-C66E32DA8DF3}" destId="{3D5C651E-D4D0-4C8F-B384-BAB7FDBDE388}" srcOrd="0" destOrd="0" presId="urn:microsoft.com/office/officeart/2005/8/layout/vList2"/>
    <dgm:cxn modelId="{3310F971-6D18-493C-911B-1A72B694FB17}" type="presOf" srcId="{E0F67735-95BE-43EA-9211-C62DE6F1B11D}" destId="{1538A43B-BEAD-4B95-BD7F-B883629E0BDC}" srcOrd="0" destOrd="0" presId="urn:microsoft.com/office/officeart/2005/8/layout/vList2"/>
    <dgm:cxn modelId="{F93AA294-F61A-4084-860A-DF6952CEBC2D}" type="presOf" srcId="{A00D0991-C11C-495C-B841-E81BC0413185}" destId="{21758AC4-F1A8-41DB-8608-5F6F461D687F}" srcOrd="0" destOrd="0" presId="urn:microsoft.com/office/officeart/2005/8/layout/vList2"/>
    <dgm:cxn modelId="{7DA6AD9B-8CF3-4D88-9A7F-B7F58742C158}" srcId="{A00D0991-C11C-495C-B841-E81BC0413185}" destId="{F3F294E7-C74B-4AE5-990C-9A4D0F2F0F44}" srcOrd="0" destOrd="0" parTransId="{F17EA854-BC37-4AEA-A0E3-77502BB0DE5E}" sibTransId="{EDAF464B-E6F8-45C1-AB08-BE39496DF5EC}"/>
    <dgm:cxn modelId="{ED607BCC-9365-47CF-968C-A7A798532420}" srcId="{A00D0991-C11C-495C-B841-E81BC0413185}" destId="{AECB9360-252F-4D06-8A9A-C66E32DA8DF3}" srcOrd="2" destOrd="0" parTransId="{1821B92C-A65D-4DE4-B5B9-F995CF6F4A01}" sibTransId="{11564BAC-7E1F-4B6E-AD35-B6FC39D9D91E}"/>
    <dgm:cxn modelId="{22C42CFC-4018-45CD-B5DB-A50709DF4796}" type="presOf" srcId="{F3F294E7-C74B-4AE5-990C-9A4D0F2F0F44}" destId="{08F4D9D3-5D73-4F59-B504-48F1E5BA2F87}" srcOrd="0" destOrd="0" presId="urn:microsoft.com/office/officeart/2005/8/layout/vList2"/>
    <dgm:cxn modelId="{4C3A450C-DA2E-4F88-9FB7-5F7FE3894C28}" type="presParOf" srcId="{21758AC4-F1A8-41DB-8608-5F6F461D687F}" destId="{08F4D9D3-5D73-4F59-B504-48F1E5BA2F87}" srcOrd="0" destOrd="0" presId="urn:microsoft.com/office/officeart/2005/8/layout/vList2"/>
    <dgm:cxn modelId="{E903DA75-A051-40A4-A67C-05DB732E69BE}" type="presParOf" srcId="{21758AC4-F1A8-41DB-8608-5F6F461D687F}" destId="{76D1016C-7B72-4C47-BF22-F5D158A64F19}" srcOrd="1" destOrd="0" presId="urn:microsoft.com/office/officeart/2005/8/layout/vList2"/>
    <dgm:cxn modelId="{A7DEF418-FB26-4A6E-921C-66C1711B3406}" type="presParOf" srcId="{21758AC4-F1A8-41DB-8608-5F6F461D687F}" destId="{1538A43B-BEAD-4B95-BD7F-B883629E0BDC}" srcOrd="2" destOrd="0" presId="urn:microsoft.com/office/officeart/2005/8/layout/vList2"/>
    <dgm:cxn modelId="{CAF38D5F-77BC-4D2C-8006-338339CBAB04}" type="presParOf" srcId="{21758AC4-F1A8-41DB-8608-5F6F461D687F}" destId="{07385B3E-9BB9-4CCC-8CB5-5CB73BE7BEDE}" srcOrd="3" destOrd="0" presId="urn:microsoft.com/office/officeart/2005/8/layout/vList2"/>
    <dgm:cxn modelId="{117EA47D-4416-4788-B200-4F677F4BFC70}" type="presParOf" srcId="{21758AC4-F1A8-41DB-8608-5F6F461D687F}" destId="{3D5C651E-D4D0-4C8F-B384-BAB7FDBDE38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FAA487-C553-4DBB-B47D-5F85A40C1755}"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4E625A89-752A-4B74-B025-2F3CB2E1C7F7}">
      <dgm:prSet/>
      <dgm:spPr/>
      <dgm:t>
        <a:bodyPr/>
        <a:lstStyle/>
        <a:p>
          <a:r>
            <a:rPr lang="en-US"/>
            <a:t>For 100% low-income properties, you are able to do a self-certification for the in-between years.  </a:t>
          </a:r>
        </a:p>
      </dgm:t>
    </dgm:pt>
    <dgm:pt modelId="{125E17B3-4156-4510-8533-5042C9E89DA8}" type="parTrans" cxnId="{FC043120-B430-4A63-A5D8-B368A95E482E}">
      <dgm:prSet/>
      <dgm:spPr/>
      <dgm:t>
        <a:bodyPr/>
        <a:lstStyle/>
        <a:p>
          <a:endParaRPr lang="en-US"/>
        </a:p>
      </dgm:t>
    </dgm:pt>
    <dgm:pt modelId="{09FC4B97-E8A6-4DF0-B702-1B27FEAC8685}" type="sibTrans" cxnId="{FC043120-B430-4A63-A5D8-B368A95E482E}">
      <dgm:prSet/>
      <dgm:spPr/>
      <dgm:t>
        <a:bodyPr/>
        <a:lstStyle/>
        <a:p>
          <a:endParaRPr lang="en-US"/>
        </a:p>
      </dgm:t>
    </dgm:pt>
    <dgm:pt modelId="{276DC2B1-5586-4871-839E-96A1B1717E0A}">
      <dgm:prSet/>
      <dgm:spPr/>
      <dgm:t>
        <a:bodyPr/>
        <a:lstStyle/>
        <a:p>
          <a:r>
            <a:rPr lang="en-US"/>
            <a:t>I think everyone here knows this, but we have been seeing the move-in income listed as the recertification income on the recertification.</a:t>
          </a:r>
        </a:p>
      </dgm:t>
    </dgm:pt>
    <dgm:pt modelId="{162155A9-76EA-464D-B50B-A0DFFFF816F8}" type="parTrans" cxnId="{2C66D17C-D72E-4F3A-BCC4-608119C75F02}">
      <dgm:prSet/>
      <dgm:spPr/>
      <dgm:t>
        <a:bodyPr/>
        <a:lstStyle/>
        <a:p>
          <a:endParaRPr lang="en-US"/>
        </a:p>
      </dgm:t>
    </dgm:pt>
    <dgm:pt modelId="{EFA24BFB-7A0B-4C54-AF9F-BC5E13BC548E}" type="sibTrans" cxnId="{2C66D17C-D72E-4F3A-BCC4-608119C75F02}">
      <dgm:prSet/>
      <dgm:spPr/>
      <dgm:t>
        <a:bodyPr/>
        <a:lstStyle/>
        <a:p>
          <a:endParaRPr lang="en-US"/>
        </a:p>
      </dgm:t>
    </dgm:pt>
    <dgm:pt modelId="{A5F71550-A0EF-464E-B237-EE7074DF75B3}">
      <dgm:prSet/>
      <dgm:spPr/>
      <dgm:t>
        <a:bodyPr/>
        <a:lstStyle/>
        <a:p>
          <a:r>
            <a:rPr lang="en-US"/>
            <a:t>Please do </a:t>
          </a:r>
          <a:r>
            <a:rPr lang="en-US" b="1"/>
            <a:t>NOT</a:t>
          </a:r>
          <a:r>
            <a:rPr lang="en-US"/>
            <a:t> do this.  Make sure to ask the resident to self certify their income.</a:t>
          </a:r>
        </a:p>
      </dgm:t>
    </dgm:pt>
    <dgm:pt modelId="{BC77D6A2-B27A-4E46-B523-2C6985011505}" type="parTrans" cxnId="{22B4767D-595D-4681-A8CD-FA7F3F4FF134}">
      <dgm:prSet/>
      <dgm:spPr/>
      <dgm:t>
        <a:bodyPr/>
        <a:lstStyle/>
        <a:p>
          <a:endParaRPr lang="en-US"/>
        </a:p>
      </dgm:t>
    </dgm:pt>
    <dgm:pt modelId="{AF87AE54-449B-47CC-980F-FDA1350F5AC0}" type="sibTrans" cxnId="{22B4767D-595D-4681-A8CD-FA7F3F4FF134}">
      <dgm:prSet/>
      <dgm:spPr/>
      <dgm:t>
        <a:bodyPr/>
        <a:lstStyle/>
        <a:p>
          <a:endParaRPr lang="en-US"/>
        </a:p>
      </dgm:t>
    </dgm:pt>
    <dgm:pt modelId="{394AB7C0-58D0-4D12-BAD9-D466F24C48C8}" type="pres">
      <dgm:prSet presAssocID="{C1FAA487-C553-4DBB-B47D-5F85A40C1755}" presName="vert0" presStyleCnt="0">
        <dgm:presLayoutVars>
          <dgm:dir/>
          <dgm:animOne val="branch"/>
          <dgm:animLvl val="lvl"/>
        </dgm:presLayoutVars>
      </dgm:prSet>
      <dgm:spPr/>
    </dgm:pt>
    <dgm:pt modelId="{A267BA7B-8C8D-4FB6-903E-B7A3BE27892F}" type="pres">
      <dgm:prSet presAssocID="{4E625A89-752A-4B74-B025-2F3CB2E1C7F7}" presName="thickLine" presStyleLbl="alignNode1" presStyleIdx="0" presStyleCnt="3"/>
      <dgm:spPr/>
    </dgm:pt>
    <dgm:pt modelId="{DB301252-E932-431D-B6D3-D7246EF3C0D0}" type="pres">
      <dgm:prSet presAssocID="{4E625A89-752A-4B74-B025-2F3CB2E1C7F7}" presName="horz1" presStyleCnt="0"/>
      <dgm:spPr/>
    </dgm:pt>
    <dgm:pt modelId="{69AD16E2-B7CF-4611-87E3-914A88D8F33E}" type="pres">
      <dgm:prSet presAssocID="{4E625A89-752A-4B74-B025-2F3CB2E1C7F7}" presName="tx1" presStyleLbl="revTx" presStyleIdx="0" presStyleCnt="3"/>
      <dgm:spPr/>
    </dgm:pt>
    <dgm:pt modelId="{EEC7EE9A-BCE8-4D34-97D2-1A03E4A2E4D2}" type="pres">
      <dgm:prSet presAssocID="{4E625A89-752A-4B74-B025-2F3CB2E1C7F7}" presName="vert1" presStyleCnt="0"/>
      <dgm:spPr/>
    </dgm:pt>
    <dgm:pt modelId="{204224F1-8EE3-4E2C-8269-FE8AA2175B8A}" type="pres">
      <dgm:prSet presAssocID="{276DC2B1-5586-4871-839E-96A1B1717E0A}" presName="thickLine" presStyleLbl="alignNode1" presStyleIdx="1" presStyleCnt="3"/>
      <dgm:spPr/>
    </dgm:pt>
    <dgm:pt modelId="{EF3C3D63-1EF0-4381-A7EA-B2B3423FF730}" type="pres">
      <dgm:prSet presAssocID="{276DC2B1-5586-4871-839E-96A1B1717E0A}" presName="horz1" presStyleCnt="0"/>
      <dgm:spPr/>
    </dgm:pt>
    <dgm:pt modelId="{789F9091-A78F-4D2D-A8E5-1614B9C6F5D8}" type="pres">
      <dgm:prSet presAssocID="{276DC2B1-5586-4871-839E-96A1B1717E0A}" presName="tx1" presStyleLbl="revTx" presStyleIdx="1" presStyleCnt="3"/>
      <dgm:spPr/>
    </dgm:pt>
    <dgm:pt modelId="{539079D6-2E2A-4D91-8F8E-78103168C91D}" type="pres">
      <dgm:prSet presAssocID="{276DC2B1-5586-4871-839E-96A1B1717E0A}" presName="vert1" presStyleCnt="0"/>
      <dgm:spPr/>
    </dgm:pt>
    <dgm:pt modelId="{B5F6EA85-A80E-485C-804B-0219BAE70B13}" type="pres">
      <dgm:prSet presAssocID="{A5F71550-A0EF-464E-B237-EE7074DF75B3}" presName="thickLine" presStyleLbl="alignNode1" presStyleIdx="2" presStyleCnt="3"/>
      <dgm:spPr/>
    </dgm:pt>
    <dgm:pt modelId="{B9EBAA78-4791-487F-B1ED-2C30BD7D89D1}" type="pres">
      <dgm:prSet presAssocID="{A5F71550-A0EF-464E-B237-EE7074DF75B3}" presName="horz1" presStyleCnt="0"/>
      <dgm:spPr/>
    </dgm:pt>
    <dgm:pt modelId="{B4014E83-A743-4A25-965C-29CFF16AAE18}" type="pres">
      <dgm:prSet presAssocID="{A5F71550-A0EF-464E-B237-EE7074DF75B3}" presName="tx1" presStyleLbl="revTx" presStyleIdx="2" presStyleCnt="3"/>
      <dgm:spPr/>
    </dgm:pt>
    <dgm:pt modelId="{8B802FED-82BB-4CD1-B057-8151E6E3FCCF}" type="pres">
      <dgm:prSet presAssocID="{A5F71550-A0EF-464E-B237-EE7074DF75B3}" presName="vert1" presStyleCnt="0"/>
      <dgm:spPr/>
    </dgm:pt>
  </dgm:ptLst>
  <dgm:cxnLst>
    <dgm:cxn modelId="{FC043120-B430-4A63-A5D8-B368A95E482E}" srcId="{C1FAA487-C553-4DBB-B47D-5F85A40C1755}" destId="{4E625A89-752A-4B74-B025-2F3CB2E1C7F7}" srcOrd="0" destOrd="0" parTransId="{125E17B3-4156-4510-8533-5042C9E89DA8}" sibTransId="{09FC4B97-E8A6-4DF0-B702-1B27FEAC8685}"/>
    <dgm:cxn modelId="{1FC31331-1DD8-49DC-B85A-813ED1F93F79}" type="presOf" srcId="{4E625A89-752A-4B74-B025-2F3CB2E1C7F7}" destId="{69AD16E2-B7CF-4611-87E3-914A88D8F33E}" srcOrd="0" destOrd="0" presId="urn:microsoft.com/office/officeart/2008/layout/LinedList"/>
    <dgm:cxn modelId="{A3775B69-8B65-4DEE-8412-CADD922CF921}" type="presOf" srcId="{276DC2B1-5586-4871-839E-96A1B1717E0A}" destId="{789F9091-A78F-4D2D-A8E5-1614B9C6F5D8}" srcOrd="0" destOrd="0" presId="urn:microsoft.com/office/officeart/2008/layout/LinedList"/>
    <dgm:cxn modelId="{FE2A4555-02DE-4475-B054-56FC2C16DF3F}" type="presOf" srcId="{A5F71550-A0EF-464E-B237-EE7074DF75B3}" destId="{B4014E83-A743-4A25-965C-29CFF16AAE18}" srcOrd="0" destOrd="0" presId="urn:microsoft.com/office/officeart/2008/layout/LinedList"/>
    <dgm:cxn modelId="{2C66D17C-D72E-4F3A-BCC4-608119C75F02}" srcId="{C1FAA487-C553-4DBB-B47D-5F85A40C1755}" destId="{276DC2B1-5586-4871-839E-96A1B1717E0A}" srcOrd="1" destOrd="0" parTransId="{162155A9-76EA-464D-B50B-A0DFFFF816F8}" sibTransId="{EFA24BFB-7A0B-4C54-AF9F-BC5E13BC548E}"/>
    <dgm:cxn modelId="{22B4767D-595D-4681-A8CD-FA7F3F4FF134}" srcId="{C1FAA487-C553-4DBB-B47D-5F85A40C1755}" destId="{A5F71550-A0EF-464E-B237-EE7074DF75B3}" srcOrd="2" destOrd="0" parTransId="{BC77D6A2-B27A-4E46-B523-2C6985011505}" sibTransId="{AF87AE54-449B-47CC-980F-FDA1350F5AC0}"/>
    <dgm:cxn modelId="{17741883-76F5-4644-8969-AFEBB50A045A}" type="presOf" srcId="{C1FAA487-C553-4DBB-B47D-5F85A40C1755}" destId="{394AB7C0-58D0-4D12-BAD9-D466F24C48C8}" srcOrd="0" destOrd="0" presId="urn:microsoft.com/office/officeart/2008/layout/LinedList"/>
    <dgm:cxn modelId="{EBA71C9E-DBE1-4926-869C-62223C24FD9F}" type="presParOf" srcId="{394AB7C0-58D0-4D12-BAD9-D466F24C48C8}" destId="{A267BA7B-8C8D-4FB6-903E-B7A3BE27892F}" srcOrd="0" destOrd="0" presId="urn:microsoft.com/office/officeart/2008/layout/LinedList"/>
    <dgm:cxn modelId="{3FAA48EA-65E4-4356-9F84-9DF798EC6CAD}" type="presParOf" srcId="{394AB7C0-58D0-4D12-BAD9-D466F24C48C8}" destId="{DB301252-E932-431D-B6D3-D7246EF3C0D0}" srcOrd="1" destOrd="0" presId="urn:microsoft.com/office/officeart/2008/layout/LinedList"/>
    <dgm:cxn modelId="{E187C8C1-84AF-4DBD-8DF9-65530FD7C04B}" type="presParOf" srcId="{DB301252-E932-431D-B6D3-D7246EF3C0D0}" destId="{69AD16E2-B7CF-4611-87E3-914A88D8F33E}" srcOrd="0" destOrd="0" presId="urn:microsoft.com/office/officeart/2008/layout/LinedList"/>
    <dgm:cxn modelId="{E2DB9064-9BBB-4095-B01C-7B8773CFBA99}" type="presParOf" srcId="{DB301252-E932-431D-B6D3-D7246EF3C0D0}" destId="{EEC7EE9A-BCE8-4D34-97D2-1A03E4A2E4D2}" srcOrd="1" destOrd="0" presId="urn:microsoft.com/office/officeart/2008/layout/LinedList"/>
    <dgm:cxn modelId="{D9420836-A40A-4B30-9D97-454553F870D2}" type="presParOf" srcId="{394AB7C0-58D0-4D12-BAD9-D466F24C48C8}" destId="{204224F1-8EE3-4E2C-8269-FE8AA2175B8A}" srcOrd="2" destOrd="0" presId="urn:microsoft.com/office/officeart/2008/layout/LinedList"/>
    <dgm:cxn modelId="{C81D743F-DDE1-4F1C-A68B-9A5FD1C83651}" type="presParOf" srcId="{394AB7C0-58D0-4D12-BAD9-D466F24C48C8}" destId="{EF3C3D63-1EF0-4381-A7EA-B2B3423FF730}" srcOrd="3" destOrd="0" presId="urn:microsoft.com/office/officeart/2008/layout/LinedList"/>
    <dgm:cxn modelId="{F68E7BDA-DC56-46A9-84D1-921FBED8F650}" type="presParOf" srcId="{EF3C3D63-1EF0-4381-A7EA-B2B3423FF730}" destId="{789F9091-A78F-4D2D-A8E5-1614B9C6F5D8}" srcOrd="0" destOrd="0" presId="urn:microsoft.com/office/officeart/2008/layout/LinedList"/>
    <dgm:cxn modelId="{5A6438CE-699C-4428-81AE-DE012545823F}" type="presParOf" srcId="{EF3C3D63-1EF0-4381-A7EA-B2B3423FF730}" destId="{539079D6-2E2A-4D91-8F8E-78103168C91D}" srcOrd="1" destOrd="0" presId="urn:microsoft.com/office/officeart/2008/layout/LinedList"/>
    <dgm:cxn modelId="{78D168ED-5661-401D-BEE5-77630E6CF560}" type="presParOf" srcId="{394AB7C0-58D0-4D12-BAD9-D466F24C48C8}" destId="{B5F6EA85-A80E-485C-804B-0219BAE70B13}" srcOrd="4" destOrd="0" presId="urn:microsoft.com/office/officeart/2008/layout/LinedList"/>
    <dgm:cxn modelId="{856C1C16-1938-4281-BCB8-D7B551FDB0D7}" type="presParOf" srcId="{394AB7C0-58D0-4D12-BAD9-D466F24C48C8}" destId="{B9EBAA78-4791-487F-B1ED-2C30BD7D89D1}" srcOrd="5" destOrd="0" presId="urn:microsoft.com/office/officeart/2008/layout/LinedList"/>
    <dgm:cxn modelId="{CDEF5C9F-BC08-449B-8791-0DF7E16B0B40}" type="presParOf" srcId="{B9EBAA78-4791-487F-B1ED-2C30BD7D89D1}" destId="{B4014E83-A743-4A25-965C-29CFF16AAE18}" srcOrd="0" destOrd="0" presId="urn:microsoft.com/office/officeart/2008/layout/LinedList"/>
    <dgm:cxn modelId="{ED4CE994-994B-49B2-A4C9-232C3946BEF7}" type="presParOf" srcId="{B9EBAA78-4791-487F-B1ED-2C30BD7D89D1}" destId="{8B802FED-82BB-4CD1-B057-8151E6E3FCC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34FA81-9113-4DE2-B438-1E1E3E3E20E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0980460-F9F7-4552-9A03-26E7FD959E47}">
      <dgm:prSet/>
      <dgm:spPr/>
      <dgm:t>
        <a:bodyPr/>
        <a:lstStyle/>
        <a:p>
          <a:r>
            <a:rPr lang="en-US" dirty="0"/>
            <a:t>After AHFA does the inspection, if a household’s gross income is determined to be greater than 80%, then you will be given the gross rent limit that the household rent must be increased.</a:t>
          </a:r>
        </a:p>
      </dgm:t>
    </dgm:pt>
    <dgm:pt modelId="{F36258B3-9D0B-401D-BE07-1BC2924A4181}" type="parTrans" cxnId="{2114F434-91A0-40DE-BA8C-BB88C0086DB7}">
      <dgm:prSet/>
      <dgm:spPr/>
      <dgm:t>
        <a:bodyPr/>
        <a:lstStyle/>
        <a:p>
          <a:endParaRPr lang="en-US"/>
        </a:p>
      </dgm:t>
    </dgm:pt>
    <dgm:pt modelId="{A8BCFE94-8D4D-4F0E-A168-306537FB902F}" type="sibTrans" cxnId="{2114F434-91A0-40DE-BA8C-BB88C0086DB7}">
      <dgm:prSet/>
      <dgm:spPr/>
      <dgm:t>
        <a:bodyPr/>
        <a:lstStyle/>
        <a:p>
          <a:endParaRPr lang="en-US"/>
        </a:p>
      </dgm:t>
    </dgm:pt>
    <dgm:pt modelId="{ABECC5C7-BDD9-43F9-AD3D-D0F82A12E7EF}">
      <dgm:prSet/>
      <dgm:spPr/>
      <dgm:t>
        <a:bodyPr/>
        <a:lstStyle/>
        <a:p>
          <a:r>
            <a:rPr lang="en-US" b="1" dirty="0"/>
            <a:t>Remember to subtract the current utility allowance from the gross rent limit to see what the new tenant paid rent will be for the household.</a:t>
          </a:r>
          <a:endParaRPr lang="en-US" dirty="0"/>
        </a:p>
      </dgm:t>
    </dgm:pt>
    <dgm:pt modelId="{194D2440-D498-415F-9F45-673242996372}" type="parTrans" cxnId="{DC924302-6236-4111-85AD-2A0B2B7A1274}">
      <dgm:prSet/>
      <dgm:spPr/>
      <dgm:t>
        <a:bodyPr/>
        <a:lstStyle/>
        <a:p>
          <a:endParaRPr lang="en-US"/>
        </a:p>
      </dgm:t>
    </dgm:pt>
    <dgm:pt modelId="{6714CB74-909A-42DD-9D41-5C7715AB55D9}" type="sibTrans" cxnId="{DC924302-6236-4111-85AD-2A0B2B7A1274}">
      <dgm:prSet/>
      <dgm:spPr/>
      <dgm:t>
        <a:bodyPr/>
        <a:lstStyle/>
        <a:p>
          <a:endParaRPr lang="en-US"/>
        </a:p>
      </dgm:t>
    </dgm:pt>
    <dgm:pt modelId="{DAAA0C53-7A70-410D-8186-DC601EFBD910}">
      <dgm:prSet/>
      <dgm:spPr/>
      <dgm:t>
        <a:bodyPr/>
        <a:lstStyle/>
        <a:p>
          <a:r>
            <a:rPr lang="en-US"/>
            <a:t>The increase will be based on the lease.</a:t>
          </a:r>
        </a:p>
      </dgm:t>
    </dgm:pt>
    <dgm:pt modelId="{83C5671F-27A9-44D7-B11D-AD334E97DEF7}" type="parTrans" cxnId="{DE8B74BA-E6CF-4648-997B-3D808448E7CC}">
      <dgm:prSet/>
      <dgm:spPr/>
      <dgm:t>
        <a:bodyPr/>
        <a:lstStyle/>
        <a:p>
          <a:endParaRPr lang="en-US"/>
        </a:p>
      </dgm:t>
    </dgm:pt>
    <dgm:pt modelId="{B3C61450-17E2-4C82-A48A-234BE245B659}" type="sibTrans" cxnId="{DE8B74BA-E6CF-4648-997B-3D808448E7CC}">
      <dgm:prSet/>
      <dgm:spPr/>
      <dgm:t>
        <a:bodyPr/>
        <a:lstStyle/>
        <a:p>
          <a:endParaRPr lang="en-US"/>
        </a:p>
      </dgm:t>
    </dgm:pt>
    <dgm:pt modelId="{CE4AEDCF-7005-47DE-8ACC-F81612189567}">
      <dgm:prSet/>
      <dgm:spPr/>
      <dgm:t>
        <a:bodyPr/>
        <a:lstStyle/>
        <a:p>
          <a:r>
            <a:rPr lang="en-US"/>
            <a:t>AHFA recommends to do an income verification to confirm the income the household listed is accurate before increasing the rent.</a:t>
          </a:r>
        </a:p>
      </dgm:t>
    </dgm:pt>
    <dgm:pt modelId="{6CB89BA6-038F-446F-BB34-8C485569B987}" type="parTrans" cxnId="{758ACB2B-B293-4735-B071-2D508F91A272}">
      <dgm:prSet/>
      <dgm:spPr/>
      <dgm:t>
        <a:bodyPr/>
        <a:lstStyle/>
        <a:p>
          <a:endParaRPr lang="en-US"/>
        </a:p>
      </dgm:t>
    </dgm:pt>
    <dgm:pt modelId="{A634450E-3B5C-4243-BED7-6E6409E31E59}" type="sibTrans" cxnId="{758ACB2B-B293-4735-B071-2D508F91A272}">
      <dgm:prSet/>
      <dgm:spPr/>
      <dgm:t>
        <a:bodyPr/>
        <a:lstStyle/>
        <a:p>
          <a:endParaRPr lang="en-US"/>
        </a:p>
      </dgm:t>
    </dgm:pt>
    <dgm:pt modelId="{DC7F64C4-27FC-49CD-9333-C04AC84CAAC2}" type="pres">
      <dgm:prSet presAssocID="{8434FA81-9113-4DE2-B438-1E1E3E3E20E3}" presName="linear" presStyleCnt="0">
        <dgm:presLayoutVars>
          <dgm:animLvl val="lvl"/>
          <dgm:resizeHandles val="exact"/>
        </dgm:presLayoutVars>
      </dgm:prSet>
      <dgm:spPr/>
    </dgm:pt>
    <dgm:pt modelId="{448F1BF5-2945-451D-9991-0F6A004251C9}" type="pres">
      <dgm:prSet presAssocID="{A0980460-F9F7-4552-9A03-26E7FD959E47}" presName="parentText" presStyleLbl="node1" presStyleIdx="0" presStyleCnt="4">
        <dgm:presLayoutVars>
          <dgm:chMax val="0"/>
          <dgm:bulletEnabled val="1"/>
        </dgm:presLayoutVars>
      </dgm:prSet>
      <dgm:spPr/>
    </dgm:pt>
    <dgm:pt modelId="{1E173DCF-E9DC-417C-B5B6-BB0F5537D0C1}" type="pres">
      <dgm:prSet presAssocID="{A8BCFE94-8D4D-4F0E-A168-306537FB902F}" presName="spacer" presStyleCnt="0"/>
      <dgm:spPr/>
    </dgm:pt>
    <dgm:pt modelId="{CEF041D0-57C1-40F2-BE8E-FD4AF55FE589}" type="pres">
      <dgm:prSet presAssocID="{ABECC5C7-BDD9-43F9-AD3D-D0F82A12E7EF}" presName="parentText" presStyleLbl="node1" presStyleIdx="1" presStyleCnt="4">
        <dgm:presLayoutVars>
          <dgm:chMax val="0"/>
          <dgm:bulletEnabled val="1"/>
        </dgm:presLayoutVars>
      </dgm:prSet>
      <dgm:spPr/>
    </dgm:pt>
    <dgm:pt modelId="{F211049D-80A0-429E-9547-EAB4AA55824C}" type="pres">
      <dgm:prSet presAssocID="{6714CB74-909A-42DD-9D41-5C7715AB55D9}" presName="spacer" presStyleCnt="0"/>
      <dgm:spPr/>
    </dgm:pt>
    <dgm:pt modelId="{E3FDE05F-DD18-4CDE-841E-E1A1F4705917}" type="pres">
      <dgm:prSet presAssocID="{DAAA0C53-7A70-410D-8186-DC601EFBD910}" presName="parentText" presStyleLbl="node1" presStyleIdx="2" presStyleCnt="4">
        <dgm:presLayoutVars>
          <dgm:chMax val="0"/>
          <dgm:bulletEnabled val="1"/>
        </dgm:presLayoutVars>
      </dgm:prSet>
      <dgm:spPr/>
    </dgm:pt>
    <dgm:pt modelId="{104D9C36-2206-4C82-B456-3DCAAB3AF49E}" type="pres">
      <dgm:prSet presAssocID="{B3C61450-17E2-4C82-A48A-234BE245B659}" presName="spacer" presStyleCnt="0"/>
      <dgm:spPr/>
    </dgm:pt>
    <dgm:pt modelId="{39725F1F-EE4F-4C10-8222-887CE4D87DF3}" type="pres">
      <dgm:prSet presAssocID="{CE4AEDCF-7005-47DE-8ACC-F81612189567}" presName="parentText" presStyleLbl="node1" presStyleIdx="3" presStyleCnt="4">
        <dgm:presLayoutVars>
          <dgm:chMax val="0"/>
          <dgm:bulletEnabled val="1"/>
        </dgm:presLayoutVars>
      </dgm:prSet>
      <dgm:spPr/>
    </dgm:pt>
  </dgm:ptLst>
  <dgm:cxnLst>
    <dgm:cxn modelId="{DC924302-6236-4111-85AD-2A0B2B7A1274}" srcId="{8434FA81-9113-4DE2-B438-1E1E3E3E20E3}" destId="{ABECC5C7-BDD9-43F9-AD3D-D0F82A12E7EF}" srcOrd="1" destOrd="0" parTransId="{194D2440-D498-415F-9F45-673242996372}" sibTransId="{6714CB74-909A-42DD-9D41-5C7715AB55D9}"/>
    <dgm:cxn modelId="{758ACB2B-B293-4735-B071-2D508F91A272}" srcId="{8434FA81-9113-4DE2-B438-1E1E3E3E20E3}" destId="{CE4AEDCF-7005-47DE-8ACC-F81612189567}" srcOrd="3" destOrd="0" parTransId="{6CB89BA6-038F-446F-BB34-8C485569B987}" sibTransId="{A634450E-3B5C-4243-BED7-6E6409E31E59}"/>
    <dgm:cxn modelId="{2114F434-91A0-40DE-BA8C-BB88C0086DB7}" srcId="{8434FA81-9113-4DE2-B438-1E1E3E3E20E3}" destId="{A0980460-F9F7-4552-9A03-26E7FD959E47}" srcOrd="0" destOrd="0" parTransId="{F36258B3-9D0B-401D-BE07-1BC2924A4181}" sibTransId="{A8BCFE94-8D4D-4F0E-A168-306537FB902F}"/>
    <dgm:cxn modelId="{48E1675E-2C96-49F3-A7C1-926509AF2FCF}" type="presOf" srcId="{CE4AEDCF-7005-47DE-8ACC-F81612189567}" destId="{39725F1F-EE4F-4C10-8222-887CE4D87DF3}" srcOrd="0" destOrd="0" presId="urn:microsoft.com/office/officeart/2005/8/layout/vList2"/>
    <dgm:cxn modelId="{5CFBC768-29E0-4C97-B225-70299A3B9E17}" type="presOf" srcId="{A0980460-F9F7-4552-9A03-26E7FD959E47}" destId="{448F1BF5-2945-451D-9991-0F6A004251C9}" srcOrd="0" destOrd="0" presId="urn:microsoft.com/office/officeart/2005/8/layout/vList2"/>
    <dgm:cxn modelId="{1A666E96-1316-4C7A-B471-76F39C12D1DE}" type="presOf" srcId="{8434FA81-9113-4DE2-B438-1E1E3E3E20E3}" destId="{DC7F64C4-27FC-49CD-9333-C04AC84CAAC2}" srcOrd="0" destOrd="0" presId="urn:microsoft.com/office/officeart/2005/8/layout/vList2"/>
    <dgm:cxn modelId="{DE8B74BA-E6CF-4648-997B-3D808448E7CC}" srcId="{8434FA81-9113-4DE2-B438-1E1E3E3E20E3}" destId="{DAAA0C53-7A70-410D-8186-DC601EFBD910}" srcOrd="2" destOrd="0" parTransId="{83C5671F-27A9-44D7-B11D-AD334E97DEF7}" sibTransId="{B3C61450-17E2-4C82-A48A-234BE245B659}"/>
    <dgm:cxn modelId="{C2FDB0CF-2691-4D5B-AF26-3074956D47D1}" type="presOf" srcId="{DAAA0C53-7A70-410D-8186-DC601EFBD910}" destId="{E3FDE05F-DD18-4CDE-841E-E1A1F4705917}" srcOrd="0" destOrd="0" presId="urn:microsoft.com/office/officeart/2005/8/layout/vList2"/>
    <dgm:cxn modelId="{775188DD-48AD-44B2-AA5E-B53D6C6B9FFA}" type="presOf" srcId="{ABECC5C7-BDD9-43F9-AD3D-D0F82A12E7EF}" destId="{CEF041D0-57C1-40F2-BE8E-FD4AF55FE589}" srcOrd="0" destOrd="0" presId="urn:microsoft.com/office/officeart/2005/8/layout/vList2"/>
    <dgm:cxn modelId="{D9310B26-27A7-462B-B2AB-CFAB4A735677}" type="presParOf" srcId="{DC7F64C4-27FC-49CD-9333-C04AC84CAAC2}" destId="{448F1BF5-2945-451D-9991-0F6A004251C9}" srcOrd="0" destOrd="0" presId="urn:microsoft.com/office/officeart/2005/8/layout/vList2"/>
    <dgm:cxn modelId="{0AA8D621-D1D5-40E0-BF2A-4508C7FAD4F5}" type="presParOf" srcId="{DC7F64C4-27FC-49CD-9333-C04AC84CAAC2}" destId="{1E173DCF-E9DC-417C-B5B6-BB0F5537D0C1}" srcOrd="1" destOrd="0" presId="urn:microsoft.com/office/officeart/2005/8/layout/vList2"/>
    <dgm:cxn modelId="{E0EB57A1-08CA-4DAB-90E7-8A7DBB631C67}" type="presParOf" srcId="{DC7F64C4-27FC-49CD-9333-C04AC84CAAC2}" destId="{CEF041D0-57C1-40F2-BE8E-FD4AF55FE589}" srcOrd="2" destOrd="0" presId="urn:microsoft.com/office/officeart/2005/8/layout/vList2"/>
    <dgm:cxn modelId="{A204EFF7-B820-44CB-BFDA-20C263C18C4E}" type="presParOf" srcId="{DC7F64C4-27FC-49CD-9333-C04AC84CAAC2}" destId="{F211049D-80A0-429E-9547-EAB4AA55824C}" srcOrd="3" destOrd="0" presId="urn:microsoft.com/office/officeart/2005/8/layout/vList2"/>
    <dgm:cxn modelId="{30E88FB1-FA84-482F-BFB6-0EDBA1EF8854}" type="presParOf" srcId="{DC7F64C4-27FC-49CD-9333-C04AC84CAAC2}" destId="{E3FDE05F-DD18-4CDE-841E-E1A1F4705917}" srcOrd="4" destOrd="0" presId="urn:microsoft.com/office/officeart/2005/8/layout/vList2"/>
    <dgm:cxn modelId="{471F508B-7099-4417-95C5-4382077C8176}" type="presParOf" srcId="{DC7F64C4-27FC-49CD-9333-C04AC84CAAC2}" destId="{104D9C36-2206-4C82-B456-3DCAAB3AF49E}" srcOrd="5" destOrd="0" presId="urn:microsoft.com/office/officeart/2005/8/layout/vList2"/>
    <dgm:cxn modelId="{6E93BD3C-8BDB-4FA3-AABB-514807CE1234}" type="presParOf" srcId="{DC7F64C4-27FC-49CD-9333-C04AC84CAAC2}" destId="{39725F1F-EE4F-4C10-8222-887CE4D87DF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54906A-EE1A-4D5E-BBBF-80544810EB3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F186267-30A8-46A0-8A5A-636F084FC006}">
      <dgm:prSet/>
      <dgm:spPr/>
      <dgm:t>
        <a:bodyPr/>
        <a:lstStyle/>
        <a:p>
          <a:r>
            <a:rPr lang="en-US" dirty="0"/>
            <a:t>After receiving and implementing the gross rent change from AHFA, you find out that the household gross income has decreased below the 80% income limit.</a:t>
          </a:r>
        </a:p>
      </dgm:t>
    </dgm:pt>
    <dgm:pt modelId="{97A6CD80-67C6-4CAB-AA32-D865BD7EEC7D}" type="parTrans" cxnId="{84EA3979-A520-4489-BB80-84DCD516EB3A}">
      <dgm:prSet/>
      <dgm:spPr/>
      <dgm:t>
        <a:bodyPr/>
        <a:lstStyle/>
        <a:p>
          <a:endParaRPr lang="en-US"/>
        </a:p>
      </dgm:t>
    </dgm:pt>
    <dgm:pt modelId="{29E366E9-A665-49E9-A6E6-94A4CCA44B8F}" type="sibTrans" cxnId="{84EA3979-A520-4489-BB80-84DCD516EB3A}">
      <dgm:prSet/>
      <dgm:spPr/>
      <dgm:t>
        <a:bodyPr/>
        <a:lstStyle/>
        <a:p>
          <a:endParaRPr lang="en-US"/>
        </a:p>
      </dgm:t>
    </dgm:pt>
    <dgm:pt modelId="{10F47D87-D3EF-4E70-9243-1CA379B34B52}">
      <dgm:prSet/>
      <dgm:spPr/>
      <dgm:t>
        <a:bodyPr/>
        <a:lstStyle/>
        <a:p>
          <a:r>
            <a:rPr lang="en-US"/>
            <a:t>1</a:t>
          </a:r>
          <a:r>
            <a:rPr lang="en-US" baseline="30000"/>
            <a:t>st</a:t>
          </a:r>
          <a:r>
            <a:rPr lang="en-US"/>
            <a:t> AHFA recommends to do a new income verification to confirm the new household income is accurate.</a:t>
          </a:r>
        </a:p>
      </dgm:t>
    </dgm:pt>
    <dgm:pt modelId="{95EA4276-327A-4946-BEF4-DB8B60062154}" type="parTrans" cxnId="{8F093FA9-160F-4335-8AD3-5CF91DCC062E}">
      <dgm:prSet/>
      <dgm:spPr/>
      <dgm:t>
        <a:bodyPr/>
        <a:lstStyle/>
        <a:p>
          <a:endParaRPr lang="en-US"/>
        </a:p>
      </dgm:t>
    </dgm:pt>
    <dgm:pt modelId="{285F9F04-804B-4CB1-B400-02D13830A7F9}" type="sibTrans" cxnId="{8F093FA9-160F-4335-8AD3-5CF91DCC062E}">
      <dgm:prSet/>
      <dgm:spPr/>
      <dgm:t>
        <a:bodyPr/>
        <a:lstStyle/>
        <a:p>
          <a:endParaRPr lang="en-US"/>
        </a:p>
      </dgm:t>
    </dgm:pt>
    <dgm:pt modelId="{B955C0AB-2424-45AD-B7B9-3C8B87F80CBB}">
      <dgm:prSet/>
      <dgm:spPr/>
      <dgm:t>
        <a:bodyPr/>
        <a:lstStyle/>
        <a:p>
          <a:r>
            <a:rPr lang="en-US" dirty="0"/>
            <a:t>If it is accurate, you must comply with the HOME Rent Limits </a:t>
          </a:r>
          <a:r>
            <a:rPr lang="en-US" b="1" i="1" u="sng" dirty="0"/>
            <a:t>immediately</a:t>
          </a:r>
          <a:r>
            <a:rPr lang="en-US" dirty="0"/>
            <a:t> </a:t>
          </a:r>
        </a:p>
      </dgm:t>
    </dgm:pt>
    <dgm:pt modelId="{25FA4724-2CDB-4109-ACA7-28C38F6DE458}" type="parTrans" cxnId="{45C551C0-2307-4355-B23F-95164CFB6707}">
      <dgm:prSet/>
      <dgm:spPr/>
      <dgm:t>
        <a:bodyPr/>
        <a:lstStyle/>
        <a:p>
          <a:endParaRPr lang="en-US"/>
        </a:p>
      </dgm:t>
    </dgm:pt>
    <dgm:pt modelId="{29E01734-A717-4E4F-977E-26783C2E9341}" type="sibTrans" cxnId="{45C551C0-2307-4355-B23F-95164CFB6707}">
      <dgm:prSet/>
      <dgm:spPr/>
      <dgm:t>
        <a:bodyPr/>
        <a:lstStyle/>
        <a:p>
          <a:endParaRPr lang="en-US"/>
        </a:p>
      </dgm:t>
    </dgm:pt>
    <dgm:pt modelId="{41B3FE13-D366-4014-874B-2A9492A9228C}" type="pres">
      <dgm:prSet presAssocID="{A454906A-EE1A-4D5E-BBBF-80544810EB31}" presName="linear" presStyleCnt="0">
        <dgm:presLayoutVars>
          <dgm:animLvl val="lvl"/>
          <dgm:resizeHandles val="exact"/>
        </dgm:presLayoutVars>
      </dgm:prSet>
      <dgm:spPr/>
    </dgm:pt>
    <dgm:pt modelId="{52D29FA7-DE8C-4F4B-9098-B724F2370C4E}" type="pres">
      <dgm:prSet presAssocID="{7F186267-30A8-46A0-8A5A-636F084FC006}" presName="parentText" presStyleLbl="node1" presStyleIdx="0" presStyleCnt="3">
        <dgm:presLayoutVars>
          <dgm:chMax val="0"/>
          <dgm:bulletEnabled val="1"/>
        </dgm:presLayoutVars>
      </dgm:prSet>
      <dgm:spPr/>
    </dgm:pt>
    <dgm:pt modelId="{E8A4D9E6-EAA9-43AA-B1D3-DF944D504C1D}" type="pres">
      <dgm:prSet presAssocID="{29E366E9-A665-49E9-A6E6-94A4CCA44B8F}" presName="spacer" presStyleCnt="0"/>
      <dgm:spPr/>
    </dgm:pt>
    <dgm:pt modelId="{0635C230-69D6-4F84-B8C3-ABFEE94DB929}" type="pres">
      <dgm:prSet presAssocID="{10F47D87-D3EF-4E70-9243-1CA379B34B52}" presName="parentText" presStyleLbl="node1" presStyleIdx="1" presStyleCnt="3">
        <dgm:presLayoutVars>
          <dgm:chMax val="0"/>
          <dgm:bulletEnabled val="1"/>
        </dgm:presLayoutVars>
      </dgm:prSet>
      <dgm:spPr/>
    </dgm:pt>
    <dgm:pt modelId="{2B2A7CB2-18E8-4AB8-A55F-7A23731D73E5}" type="pres">
      <dgm:prSet presAssocID="{285F9F04-804B-4CB1-B400-02D13830A7F9}" presName="spacer" presStyleCnt="0"/>
      <dgm:spPr/>
    </dgm:pt>
    <dgm:pt modelId="{3DB2817B-1EF1-4C0C-8DEE-BE3EFD15DB61}" type="pres">
      <dgm:prSet presAssocID="{B955C0AB-2424-45AD-B7B9-3C8B87F80CBB}" presName="parentText" presStyleLbl="node1" presStyleIdx="2" presStyleCnt="3">
        <dgm:presLayoutVars>
          <dgm:chMax val="0"/>
          <dgm:bulletEnabled val="1"/>
        </dgm:presLayoutVars>
      </dgm:prSet>
      <dgm:spPr/>
    </dgm:pt>
  </dgm:ptLst>
  <dgm:cxnLst>
    <dgm:cxn modelId="{E51D466A-B3EC-442F-B2CE-210D4075065C}" type="presOf" srcId="{A454906A-EE1A-4D5E-BBBF-80544810EB31}" destId="{41B3FE13-D366-4014-874B-2A9492A9228C}" srcOrd="0" destOrd="0" presId="urn:microsoft.com/office/officeart/2005/8/layout/vList2"/>
    <dgm:cxn modelId="{84EA3979-A520-4489-BB80-84DCD516EB3A}" srcId="{A454906A-EE1A-4D5E-BBBF-80544810EB31}" destId="{7F186267-30A8-46A0-8A5A-636F084FC006}" srcOrd="0" destOrd="0" parTransId="{97A6CD80-67C6-4CAB-AA32-D865BD7EEC7D}" sibTransId="{29E366E9-A665-49E9-A6E6-94A4CCA44B8F}"/>
    <dgm:cxn modelId="{C9CF6DA5-13CB-41EE-8108-9BCB5FA85263}" type="presOf" srcId="{B955C0AB-2424-45AD-B7B9-3C8B87F80CBB}" destId="{3DB2817B-1EF1-4C0C-8DEE-BE3EFD15DB61}" srcOrd="0" destOrd="0" presId="urn:microsoft.com/office/officeart/2005/8/layout/vList2"/>
    <dgm:cxn modelId="{8F093FA9-160F-4335-8AD3-5CF91DCC062E}" srcId="{A454906A-EE1A-4D5E-BBBF-80544810EB31}" destId="{10F47D87-D3EF-4E70-9243-1CA379B34B52}" srcOrd="1" destOrd="0" parTransId="{95EA4276-327A-4946-BEF4-DB8B60062154}" sibTransId="{285F9F04-804B-4CB1-B400-02D13830A7F9}"/>
    <dgm:cxn modelId="{45C551C0-2307-4355-B23F-95164CFB6707}" srcId="{A454906A-EE1A-4D5E-BBBF-80544810EB31}" destId="{B955C0AB-2424-45AD-B7B9-3C8B87F80CBB}" srcOrd="2" destOrd="0" parTransId="{25FA4724-2CDB-4109-ACA7-28C38F6DE458}" sibTransId="{29E01734-A717-4E4F-977E-26783C2E9341}"/>
    <dgm:cxn modelId="{BEA845C3-B9FC-46BD-AE62-8DAC34529292}" type="presOf" srcId="{10F47D87-D3EF-4E70-9243-1CA379B34B52}" destId="{0635C230-69D6-4F84-B8C3-ABFEE94DB929}" srcOrd="0" destOrd="0" presId="urn:microsoft.com/office/officeart/2005/8/layout/vList2"/>
    <dgm:cxn modelId="{0FF37FFC-BD0B-43D4-99EC-3C955FDDA076}" type="presOf" srcId="{7F186267-30A8-46A0-8A5A-636F084FC006}" destId="{52D29FA7-DE8C-4F4B-9098-B724F2370C4E}" srcOrd="0" destOrd="0" presId="urn:microsoft.com/office/officeart/2005/8/layout/vList2"/>
    <dgm:cxn modelId="{EA24443C-38D1-427D-BCD5-92F6F6AEC075}" type="presParOf" srcId="{41B3FE13-D366-4014-874B-2A9492A9228C}" destId="{52D29FA7-DE8C-4F4B-9098-B724F2370C4E}" srcOrd="0" destOrd="0" presId="urn:microsoft.com/office/officeart/2005/8/layout/vList2"/>
    <dgm:cxn modelId="{F2B21A88-CD07-425D-BB34-64E2AFB4354F}" type="presParOf" srcId="{41B3FE13-D366-4014-874B-2A9492A9228C}" destId="{E8A4D9E6-EAA9-43AA-B1D3-DF944D504C1D}" srcOrd="1" destOrd="0" presId="urn:microsoft.com/office/officeart/2005/8/layout/vList2"/>
    <dgm:cxn modelId="{8BB452BC-B1A2-4449-A04C-BAB2AD2595FF}" type="presParOf" srcId="{41B3FE13-D366-4014-874B-2A9492A9228C}" destId="{0635C230-69D6-4F84-B8C3-ABFEE94DB929}" srcOrd="2" destOrd="0" presId="urn:microsoft.com/office/officeart/2005/8/layout/vList2"/>
    <dgm:cxn modelId="{81FFEE6F-DDDE-420E-A874-A85CFAAE558D}" type="presParOf" srcId="{41B3FE13-D366-4014-874B-2A9492A9228C}" destId="{2B2A7CB2-18E8-4AB8-A55F-7A23731D73E5}" srcOrd="3" destOrd="0" presId="urn:microsoft.com/office/officeart/2005/8/layout/vList2"/>
    <dgm:cxn modelId="{B20BBADF-B4BC-403C-B5F2-02E279E71F7A}" type="presParOf" srcId="{41B3FE13-D366-4014-874B-2A9492A9228C}" destId="{3DB2817B-1EF1-4C0C-8DEE-BE3EFD15DB6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02B175D-A587-46AC-90BA-0D00CB23A53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3473781-225D-4CB7-894C-1B9917CC7813}">
      <dgm:prSet/>
      <dgm:spPr/>
      <dgm:t>
        <a:bodyPr/>
        <a:lstStyle/>
        <a:p>
          <a:r>
            <a:rPr lang="en-US"/>
            <a:t>Event Date</a:t>
          </a:r>
        </a:p>
      </dgm:t>
    </dgm:pt>
    <dgm:pt modelId="{134CB109-6195-45F7-A4FE-F091AE659A9C}" type="parTrans" cxnId="{647CC8D1-E23D-406F-81F5-B600491FFAD3}">
      <dgm:prSet/>
      <dgm:spPr/>
      <dgm:t>
        <a:bodyPr/>
        <a:lstStyle/>
        <a:p>
          <a:endParaRPr lang="en-US"/>
        </a:p>
      </dgm:t>
    </dgm:pt>
    <dgm:pt modelId="{819C60BA-716A-42C2-9C64-F5449BA8A0DB}" type="sibTrans" cxnId="{647CC8D1-E23D-406F-81F5-B600491FFAD3}">
      <dgm:prSet/>
      <dgm:spPr/>
      <dgm:t>
        <a:bodyPr/>
        <a:lstStyle/>
        <a:p>
          <a:endParaRPr lang="en-US"/>
        </a:p>
      </dgm:t>
    </dgm:pt>
    <dgm:pt modelId="{A9CF9BCF-18E1-4F51-B9A3-02463C13FB9C}">
      <dgm:prSet/>
      <dgm:spPr/>
      <dgm:t>
        <a:bodyPr/>
        <a:lstStyle/>
        <a:p>
          <a:r>
            <a:rPr lang="en-US"/>
            <a:t>This is the date the tenant signs and dates the tenant income certification.</a:t>
          </a:r>
        </a:p>
      </dgm:t>
    </dgm:pt>
    <dgm:pt modelId="{9965A3A5-4739-4F03-AFE7-4AAC0E2C736A}" type="parTrans" cxnId="{21DDF052-45AD-46D2-8D71-BEC8E837FB37}">
      <dgm:prSet/>
      <dgm:spPr/>
      <dgm:t>
        <a:bodyPr/>
        <a:lstStyle/>
        <a:p>
          <a:endParaRPr lang="en-US"/>
        </a:p>
      </dgm:t>
    </dgm:pt>
    <dgm:pt modelId="{4A114AE8-C9CA-4DE2-AEA5-178D3627AB26}" type="sibTrans" cxnId="{21DDF052-45AD-46D2-8D71-BEC8E837FB37}">
      <dgm:prSet/>
      <dgm:spPr/>
      <dgm:t>
        <a:bodyPr/>
        <a:lstStyle/>
        <a:p>
          <a:endParaRPr lang="en-US"/>
        </a:p>
      </dgm:t>
    </dgm:pt>
    <dgm:pt modelId="{4658FD0E-E76E-4913-8B85-23F1B8B1F1A2}">
      <dgm:prSet/>
      <dgm:spPr/>
      <dgm:t>
        <a:bodyPr/>
        <a:lstStyle/>
        <a:p>
          <a:r>
            <a:rPr lang="en-US"/>
            <a:t>This is </a:t>
          </a:r>
          <a:r>
            <a:rPr lang="en-US" b="1"/>
            <a:t>NOT</a:t>
          </a:r>
          <a:r>
            <a:rPr lang="en-US"/>
            <a:t> the effective date with the current year</a:t>
          </a:r>
        </a:p>
      </dgm:t>
    </dgm:pt>
    <dgm:pt modelId="{8F282475-09FA-46FF-92F2-DB66779AB2EC}" type="parTrans" cxnId="{4A77B040-27A2-4479-9E1A-123F215D79C2}">
      <dgm:prSet/>
      <dgm:spPr/>
      <dgm:t>
        <a:bodyPr/>
        <a:lstStyle/>
        <a:p>
          <a:endParaRPr lang="en-US"/>
        </a:p>
      </dgm:t>
    </dgm:pt>
    <dgm:pt modelId="{EA5F9E05-C048-477E-8106-BAC756344668}" type="sibTrans" cxnId="{4A77B040-27A2-4479-9E1A-123F215D79C2}">
      <dgm:prSet/>
      <dgm:spPr/>
      <dgm:t>
        <a:bodyPr/>
        <a:lstStyle/>
        <a:p>
          <a:endParaRPr lang="en-US"/>
        </a:p>
      </dgm:t>
    </dgm:pt>
    <dgm:pt modelId="{FDA8A721-44F0-4C5F-8D80-0AA1B4624D6F}">
      <dgm:prSet/>
      <dgm:spPr/>
      <dgm:t>
        <a:bodyPr/>
        <a:lstStyle/>
        <a:p>
          <a:r>
            <a:rPr lang="en-US"/>
            <a:t>Total Household Income and Household Income at Move-In cells</a:t>
          </a:r>
        </a:p>
      </dgm:t>
    </dgm:pt>
    <dgm:pt modelId="{1A36FF8E-5A2E-4531-A27D-B0B33DB367FD}" type="parTrans" cxnId="{8ECACF59-AC50-4CDB-B2D9-D025BC2085F0}">
      <dgm:prSet/>
      <dgm:spPr/>
      <dgm:t>
        <a:bodyPr/>
        <a:lstStyle/>
        <a:p>
          <a:endParaRPr lang="en-US"/>
        </a:p>
      </dgm:t>
    </dgm:pt>
    <dgm:pt modelId="{BF63DD14-5D07-450A-BF59-72E4A8FB6334}" type="sibTrans" cxnId="{8ECACF59-AC50-4CDB-B2D9-D025BC2085F0}">
      <dgm:prSet/>
      <dgm:spPr/>
      <dgm:t>
        <a:bodyPr/>
        <a:lstStyle/>
        <a:p>
          <a:endParaRPr lang="en-US"/>
        </a:p>
      </dgm:t>
    </dgm:pt>
    <dgm:pt modelId="{04154305-7DCB-4880-8043-3AE935B6950F}">
      <dgm:prSet/>
      <dgm:spPr/>
      <dgm:t>
        <a:bodyPr/>
        <a:lstStyle/>
        <a:p>
          <a:r>
            <a:rPr lang="en-US"/>
            <a:t>Do </a:t>
          </a:r>
          <a:r>
            <a:rPr lang="en-US" b="1"/>
            <a:t>NOT</a:t>
          </a:r>
          <a:r>
            <a:rPr lang="en-US"/>
            <a:t> round up or down</a:t>
          </a:r>
        </a:p>
      </dgm:t>
    </dgm:pt>
    <dgm:pt modelId="{E1337BDE-7151-4686-B48C-71CB16FC80AE}" type="parTrans" cxnId="{D7AD3DFA-8D59-4BBF-A620-301B693B41AA}">
      <dgm:prSet/>
      <dgm:spPr/>
      <dgm:t>
        <a:bodyPr/>
        <a:lstStyle/>
        <a:p>
          <a:endParaRPr lang="en-US"/>
        </a:p>
      </dgm:t>
    </dgm:pt>
    <dgm:pt modelId="{A8C26DA1-AB4C-441D-B0CD-10C1C0995B47}" type="sibTrans" cxnId="{D7AD3DFA-8D59-4BBF-A620-301B693B41AA}">
      <dgm:prSet/>
      <dgm:spPr/>
      <dgm:t>
        <a:bodyPr/>
        <a:lstStyle/>
        <a:p>
          <a:endParaRPr lang="en-US"/>
        </a:p>
      </dgm:t>
    </dgm:pt>
    <dgm:pt modelId="{22B04A4E-2B13-469C-854D-FA7048A08914}">
      <dgm:prSet/>
      <dgm:spPr/>
      <dgm:t>
        <a:bodyPr/>
        <a:lstStyle/>
        <a:p>
          <a:r>
            <a:rPr lang="en-US"/>
            <a:t>Enter the exact amount with change</a:t>
          </a:r>
        </a:p>
      </dgm:t>
    </dgm:pt>
    <dgm:pt modelId="{864C76E6-AABE-4043-BB85-E3261A2A00C6}" type="parTrans" cxnId="{3F8F22E4-E193-4239-B0AE-6AF45E709BA3}">
      <dgm:prSet/>
      <dgm:spPr/>
      <dgm:t>
        <a:bodyPr/>
        <a:lstStyle/>
        <a:p>
          <a:endParaRPr lang="en-US"/>
        </a:p>
      </dgm:t>
    </dgm:pt>
    <dgm:pt modelId="{7D43CAF3-E62F-4B8E-9C9A-33EABE907BF8}" type="sibTrans" cxnId="{3F8F22E4-E193-4239-B0AE-6AF45E709BA3}">
      <dgm:prSet/>
      <dgm:spPr/>
      <dgm:t>
        <a:bodyPr/>
        <a:lstStyle/>
        <a:p>
          <a:endParaRPr lang="en-US"/>
        </a:p>
      </dgm:t>
    </dgm:pt>
    <dgm:pt modelId="{48B0126A-9AA6-4D6A-ABE5-E2CB43654731}">
      <dgm:prSet/>
      <dgm:spPr/>
      <dgm:t>
        <a:bodyPr/>
        <a:lstStyle/>
        <a:p>
          <a:r>
            <a:rPr lang="en-US" dirty="0"/>
            <a:t>If your company imports tenant data, this could have an effect on accuracy of the tenant data entered into the system</a:t>
          </a:r>
        </a:p>
      </dgm:t>
    </dgm:pt>
    <dgm:pt modelId="{F2B9BC29-17B2-41DC-85F5-8A3FCFCAC9A7}" type="parTrans" cxnId="{BFD1EA84-B9C5-4573-A4B3-1079F53CE3D9}">
      <dgm:prSet/>
      <dgm:spPr/>
      <dgm:t>
        <a:bodyPr/>
        <a:lstStyle/>
        <a:p>
          <a:endParaRPr lang="en-US"/>
        </a:p>
      </dgm:t>
    </dgm:pt>
    <dgm:pt modelId="{C2943EEB-B971-4B11-87B2-C85E5EAA490A}" type="sibTrans" cxnId="{BFD1EA84-B9C5-4573-A4B3-1079F53CE3D9}">
      <dgm:prSet/>
      <dgm:spPr/>
      <dgm:t>
        <a:bodyPr/>
        <a:lstStyle/>
        <a:p>
          <a:endParaRPr lang="en-US"/>
        </a:p>
      </dgm:t>
    </dgm:pt>
    <dgm:pt modelId="{78647DC2-490B-4887-8ACE-E209210A143D}" type="pres">
      <dgm:prSet presAssocID="{E02B175D-A587-46AC-90BA-0D00CB23A53C}" presName="linear" presStyleCnt="0">
        <dgm:presLayoutVars>
          <dgm:animLvl val="lvl"/>
          <dgm:resizeHandles val="exact"/>
        </dgm:presLayoutVars>
      </dgm:prSet>
      <dgm:spPr/>
    </dgm:pt>
    <dgm:pt modelId="{0AAD3806-5499-43D2-B7AC-92EDA85301AC}" type="pres">
      <dgm:prSet presAssocID="{03473781-225D-4CB7-894C-1B9917CC7813}" presName="parentText" presStyleLbl="node1" presStyleIdx="0" presStyleCnt="2">
        <dgm:presLayoutVars>
          <dgm:chMax val="0"/>
          <dgm:bulletEnabled val="1"/>
        </dgm:presLayoutVars>
      </dgm:prSet>
      <dgm:spPr/>
    </dgm:pt>
    <dgm:pt modelId="{85902B00-7C38-4CC5-9A74-66C73135E7DD}" type="pres">
      <dgm:prSet presAssocID="{03473781-225D-4CB7-894C-1B9917CC7813}" presName="childText" presStyleLbl="revTx" presStyleIdx="0" presStyleCnt="2">
        <dgm:presLayoutVars>
          <dgm:bulletEnabled val="1"/>
        </dgm:presLayoutVars>
      </dgm:prSet>
      <dgm:spPr/>
    </dgm:pt>
    <dgm:pt modelId="{B8638E12-7404-4D6F-B905-DE24D7081B62}" type="pres">
      <dgm:prSet presAssocID="{FDA8A721-44F0-4C5F-8D80-0AA1B4624D6F}" presName="parentText" presStyleLbl="node1" presStyleIdx="1" presStyleCnt="2">
        <dgm:presLayoutVars>
          <dgm:chMax val="0"/>
          <dgm:bulletEnabled val="1"/>
        </dgm:presLayoutVars>
      </dgm:prSet>
      <dgm:spPr/>
    </dgm:pt>
    <dgm:pt modelId="{9814AA55-EB30-48AB-9C9D-80643FA95637}" type="pres">
      <dgm:prSet presAssocID="{FDA8A721-44F0-4C5F-8D80-0AA1B4624D6F}" presName="childText" presStyleLbl="revTx" presStyleIdx="1" presStyleCnt="2">
        <dgm:presLayoutVars>
          <dgm:bulletEnabled val="1"/>
        </dgm:presLayoutVars>
      </dgm:prSet>
      <dgm:spPr/>
    </dgm:pt>
  </dgm:ptLst>
  <dgm:cxnLst>
    <dgm:cxn modelId="{0F801505-6014-404B-9E67-4BB358C1A6DC}" type="presOf" srcId="{A9CF9BCF-18E1-4F51-B9A3-02463C13FB9C}" destId="{85902B00-7C38-4CC5-9A74-66C73135E7DD}" srcOrd="0" destOrd="0" presId="urn:microsoft.com/office/officeart/2005/8/layout/vList2"/>
    <dgm:cxn modelId="{9FBD1E1F-BF02-494F-B69F-D4498460B35A}" type="presOf" srcId="{22B04A4E-2B13-469C-854D-FA7048A08914}" destId="{9814AA55-EB30-48AB-9C9D-80643FA95637}" srcOrd="0" destOrd="1" presId="urn:microsoft.com/office/officeart/2005/8/layout/vList2"/>
    <dgm:cxn modelId="{4A77B040-27A2-4479-9E1A-123F215D79C2}" srcId="{03473781-225D-4CB7-894C-1B9917CC7813}" destId="{4658FD0E-E76E-4913-8B85-23F1B8B1F1A2}" srcOrd="1" destOrd="0" parTransId="{8F282475-09FA-46FF-92F2-DB66779AB2EC}" sibTransId="{EA5F9E05-C048-477E-8106-BAC756344668}"/>
    <dgm:cxn modelId="{ACDD6670-6FBF-487C-A9F4-DE78EAE545D1}" type="presOf" srcId="{E02B175D-A587-46AC-90BA-0D00CB23A53C}" destId="{78647DC2-490B-4887-8ACE-E209210A143D}" srcOrd="0" destOrd="0" presId="urn:microsoft.com/office/officeart/2005/8/layout/vList2"/>
    <dgm:cxn modelId="{21DDF052-45AD-46D2-8D71-BEC8E837FB37}" srcId="{03473781-225D-4CB7-894C-1B9917CC7813}" destId="{A9CF9BCF-18E1-4F51-B9A3-02463C13FB9C}" srcOrd="0" destOrd="0" parTransId="{9965A3A5-4739-4F03-AFE7-4AAC0E2C736A}" sibTransId="{4A114AE8-C9CA-4DE2-AEA5-178D3627AB26}"/>
    <dgm:cxn modelId="{8ECACF59-AC50-4CDB-B2D9-D025BC2085F0}" srcId="{E02B175D-A587-46AC-90BA-0D00CB23A53C}" destId="{FDA8A721-44F0-4C5F-8D80-0AA1B4624D6F}" srcOrd="1" destOrd="0" parTransId="{1A36FF8E-5A2E-4531-A27D-B0B33DB367FD}" sibTransId="{BF63DD14-5D07-450A-BF59-72E4A8FB6334}"/>
    <dgm:cxn modelId="{BFD1EA84-B9C5-4573-A4B3-1079F53CE3D9}" srcId="{FDA8A721-44F0-4C5F-8D80-0AA1B4624D6F}" destId="{48B0126A-9AA6-4D6A-ABE5-E2CB43654731}" srcOrd="2" destOrd="0" parTransId="{F2B9BC29-17B2-41DC-85F5-8A3FCFCAC9A7}" sibTransId="{C2943EEB-B971-4B11-87B2-C85E5EAA490A}"/>
    <dgm:cxn modelId="{72E04788-1C14-45D9-A8E6-3F38C0AE5B08}" type="presOf" srcId="{FDA8A721-44F0-4C5F-8D80-0AA1B4624D6F}" destId="{B8638E12-7404-4D6F-B905-DE24D7081B62}" srcOrd="0" destOrd="0" presId="urn:microsoft.com/office/officeart/2005/8/layout/vList2"/>
    <dgm:cxn modelId="{11B22EA7-ADD7-4975-A40D-80E88B8FB00A}" type="presOf" srcId="{03473781-225D-4CB7-894C-1B9917CC7813}" destId="{0AAD3806-5499-43D2-B7AC-92EDA85301AC}" srcOrd="0" destOrd="0" presId="urn:microsoft.com/office/officeart/2005/8/layout/vList2"/>
    <dgm:cxn modelId="{647CC8D1-E23D-406F-81F5-B600491FFAD3}" srcId="{E02B175D-A587-46AC-90BA-0D00CB23A53C}" destId="{03473781-225D-4CB7-894C-1B9917CC7813}" srcOrd="0" destOrd="0" parTransId="{134CB109-6195-45F7-A4FE-F091AE659A9C}" sibTransId="{819C60BA-716A-42C2-9C64-F5449BA8A0DB}"/>
    <dgm:cxn modelId="{483ED3E0-306A-483B-8B96-2A492278D81B}" type="presOf" srcId="{04154305-7DCB-4880-8043-3AE935B6950F}" destId="{9814AA55-EB30-48AB-9C9D-80643FA95637}" srcOrd="0" destOrd="0" presId="urn:microsoft.com/office/officeart/2005/8/layout/vList2"/>
    <dgm:cxn modelId="{3F8F22E4-E193-4239-B0AE-6AF45E709BA3}" srcId="{FDA8A721-44F0-4C5F-8D80-0AA1B4624D6F}" destId="{22B04A4E-2B13-469C-854D-FA7048A08914}" srcOrd="1" destOrd="0" parTransId="{864C76E6-AABE-4043-BB85-E3261A2A00C6}" sibTransId="{7D43CAF3-E62F-4B8E-9C9A-33EABE907BF8}"/>
    <dgm:cxn modelId="{D8AC23F6-A1DA-4FAB-9C11-BD15596C30D1}" type="presOf" srcId="{48B0126A-9AA6-4D6A-ABE5-E2CB43654731}" destId="{9814AA55-EB30-48AB-9C9D-80643FA95637}" srcOrd="0" destOrd="2" presId="urn:microsoft.com/office/officeart/2005/8/layout/vList2"/>
    <dgm:cxn modelId="{D7AD3DFA-8D59-4BBF-A620-301B693B41AA}" srcId="{FDA8A721-44F0-4C5F-8D80-0AA1B4624D6F}" destId="{04154305-7DCB-4880-8043-3AE935B6950F}" srcOrd="0" destOrd="0" parTransId="{E1337BDE-7151-4686-B48C-71CB16FC80AE}" sibTransId="{A8C26DA1-AB4C-441D-B0CD-10C1C0995B47}"/>
    <dgm:cxn modelId="{769F8AFB-B6A5-407D-9DFF-7D54384A7066}" type="presOf" srcId="{4658FD0E-E76E-4913-8B85-23F1B8B1F1A2}" destId="{85902B00-7C38-4CC5-9A74-66C73135E7DD}" srcOrd="0" destOrd="1" presId="urn:microsoft.com/office/officeart/2005/8/layout/vList2"/>
    <dgm:cxn modelId="{23A59170-63AF-42F4-BE9D-363DAA7980D2}" type="presParOf" srcId="{78647DC2-490B-4887-8ACE-E209210A143D}" destId="{0AAD3806-5499-43D2-B7AC-92EDA85301AC}" srcOrd="0" destOrd="0" presId="urn:microsoft.com/office/officeart/2005/8/layout/vList2"/>
    <dgm:cxn modelId="{E7D3661B-BD7F-4110-B3F8-C7AA68F6C8FF}" type="presParOf" srcId="{78647DC2-490B-4887-8ACE-E209210A143D}" destId="{85902B00-7C38-4CC5-9A74-66C73135E7DD}" srcOrd="1" destOrd="0" presId="urn:microsoft.com/office/officeart/2005/8/layout/vList2"/>
    <dgm:cxn modelId="{74AEFA64-86C7-43E7-B202-5DCAA7EE3CE2}" type="presParOf" srcId="{78647DC2-490B-4887-8ACE-E209210A143D}" destId="{B8638E12-7404-4D6F-B905-DE24D7081B62}" srcOrd="2" destOrd="0" presId="urn:microsoft.com/office/officeart/2005/8/layout/vList2"/>
    <dgm:cxn modelId="{486F0BBE-31AE-4211-B1C3-9491F58676B6}" type="presParOf" srcId="{78647DC2-490B-4887-8ACE-E209210A143D}" destId="{9814AA55-EB30-48AB-9C9D-80643FA9563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6FD22E-E3D6-458F-9732-D320A92543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551AEE2-4E3C-4347-9BED-7DBE63B269C1}">
      <dgm:prSet/>
      <dgm:spPr/>
      <dgm:t>
        <a:bodyPr/>
        <a:lstStyle/>
        <a:p>
          <a:r>
            <a:rPr lang="en-US" dirty="0"/>
            <a:t>Make sure to have your compliance department familiarize themselves with the regulations that are in the AHFA Compliance Manual.</a:t>
          </a:r>
        </a:p>
      </dgm:t>
    </dgm:pt>
    <dgm:pt modelId="{CE65F497-BF16-4014-B6FF-C93395F86C34}" type="parTrans" cxnId="{73A4D194-9FB4-4BA2-8D8A-AC50D39F1E2A}">
      <dgm:prSet/>
      <dgm:spPr/>
      <dgm:t>
        <a:bodyPr/>
        <a:lstStyle/>
        <a:p>
          <a:endParaRPr lang="en-US"/>
        </a:p>
      </dgm:t>
    </dgm:pt>
    <dgm:pt modelId="{1BF75C4A-31B4-4C2B-B171-9F3FE5D4EAC5}" type="sibTrans" cxnId="{73A4D194-9FB4-4BA2-8D8A-AC50D39F1E2A}">
      <dgm:prSet/>
      <dgm:spPr/>
      <dgm:t>
        <a:bodyPr/>
        <a:lstStyle/>
        <a:p>
          <a:endParaRPr lang="en-US"/>
        </a:p>
      </dgm:t>
    </dgm:pt>
    <dgm:pt modelId="{EE9E33A8-536A-47CA-AD17-0AE2E765D77F}">
      <dgm:prSet/>
      <dgm:spPr/>
      <dgm:t>
        <a:bodyPr/>
        <a:lstStyle/>
        <a:p>
          <a:r>
            <a:rPr lang="en-US"/>
            <a:t>Chapter 3.11, page 45-47</a:t>
          </a:r>
        </a:p>
      </dgm:t>
    </dgm:pt>
    <dgm:pt modelId="{A9A36E42-EFA0-4219-9115-CEE5A067503B}" type="parTrans" cxnId="{38BB871F-43D3-456C-B984-DE1D5FA29927}">
      <dgm:prSet/>
      <dgm:spPr/>
      <dgm:t>
        <a:bodyPr/>
        <a:lstStyle/>
        <a:p>
          <a:endParaRPr lang="en-US"/>
        </a:p>
      </dgm:t>
    </dgm:pt>
    <dgm:pt modelId="{01FDF580-2297-4CF1-AFFC-E0255CC65A7B}" type="sibTrans" cxnId="{38BB871F-43D3-456C-B984-DE1D5FA29927}">
      <dgm:prSet/>
      <dgm:spPr/>
      <dgm:t>
        <a:bodyPr/>
        <a:lstStyle/>
        <a:p>
          <a:endParaRPr lang="en-US"/>
        </a:p>
      </dgm:t>
    </dgm:pt>
    <dgm:pt modelId="{7DA92C24-57A6-4832-BCA7-75F2ADBB92BC}">
      <dgm:prSet/>
      <dgm:spPr/>
      <dgm:t>
        <a:bodyPr/>
        <a:lstStyle/>
        <a:p>
          <a:r>
            <a:rPr lang="en-US"/>
            <a:t>Remember, if an AHFA project receives new funding, then the day before the Acquisition Date, the household must be moved out of the current unit and then moved back in the new unit in AHFA Online DMS. </a:t>
          </a:r>
        </a:p>
      </dgm:t>
    </dgm:pt>
    <dgm:pt modelId="{53F9B25E-92EC-4F36-A08D-5C4A1B43C147}" type="parTrans" cxnId="{E143791C-DC0D-447B-BF3D-86C1DBC626DF}">
      <dgm:prSet/>
      <dgm:spPr/>
      <dgm:t>
        <a:bodyPr/>
        <a:lstStyle/>
        <a:p>
          <a:endParaRPr lang="en-US"/>
        </a:p>
      </dgm:t>
    </dgm:pt>
    <dgm:pt modelId="{60D1C0C8-C502-4217-9CEE-E7CC981B92F2}" type="sibTrans" cxnId="{E143791C-DC0D-447B-BF3D-86C1DBC626DF}">
      <dgm:prSet/>
      <dgm:spPr/>
      <dgm:t>
        <a:bodyPr/>
        <a:lstStyle/>
        <a:p>
          <a:endParaRPr lang="en-US"/>
        </a:p>
      </dgm:t>
    </dgm:pt>
    <dgm:pt modelId="{AE21953C-92EE-4F36-8B3B-884BA3D46298}" type="pres">
      <dgm:prSet presAssocID="{BA6FD22E-E3D6-458F-9732-D320A92543C7}" presName="linear" presStyleCnt="0">
        <dgm:presLayoutVars>
          <dgm:animLvl val="lvl"/>
          <dgm:resizeHandles val="exact"/>
        </dgm:presLayoutVars>
      </dgm:prSet>
      <dgm:spPr/>
    </dgm:pt>
    <dgm:pt modelId="{CCD3B5F3-8091-49AC-8044-A8BF1CBECC13}" type="pres">
      <dgm:prSet presAssocID="{0551AEE2-4E3C-4347-9BED-7DBE63B269C1}" presName="parentText" presStyleLbl="node1" presStyleIdx="0" presStyleCnt="2">
        <dgm:presLayoutVars>
          <dgm:chMax val="0"/>
          <dgm:bulletEnabled val="1"/>
        </dgm:presLayoutVars>
      </dgm:prSet>
      <dgm:spPr/>
    </dgm:pt>
    <dgm:pt modelId="{2534F048-F367-4AB3-A65A-E833EA5057A5}" type="pres">
      <dgm:prSet presAssocID="{0551AEE2-4E3C-4347-9BED-7DBE63B269C1}" presName="childText" presStyleLbl="revTx" presStyleIdx="0" presStyleCnt="1">
        <dgm:presLayoutVars>
          <dgm:bulletEnabled val="1"/>
        </dgm:presLayoutVars>
      </dgm:prSet>
      <dgm:spPr/>
    </dgm:pt>
    <dgm:pt modelId="{9784B1CA-3A72-4CBD-9CDD-AB06E7EDF59A}" type="pres">
      <dgm:prSet presAssocID="{7DA92C24-57A6-4832-BCA7-75F2ADBB92BC}" presName="parentText" presStyleLbl="node1" presStyleIdx="1" presStyleCnt="2">
        <dgm:presLayoutVars>
          <dgm:chMax val="0"/>
          <dgm:bulletEnabled val="1"/>
        </dgm:presLayoutVars>
      </dgm:prSet>
      <dgm:spPr/>
    </dgm:pt>
  </dgm:ptLst>
  <dgm:cxnLst>
    <dgm:cxn modelId="{E143791C-DC0D-447B-BF3D-86C1DBC626DF}" srcId="{BA6FD22E-E3D6-458F-9732-D320A92543C7}" destId="{7DA92C24-57A6-4832-BCA7-75F2ADBB92BC}" srcOrd="1" destOrd="0" parTransId="{53F9B25E-92EC-4F36-A08D-5C4A1B43C147}" sibTransId="{60D1C0C8-C502-4217-9CEE-E7CC981B92F2}"/>
    <dgm:cxn modelId="{4558671D-2106-4465-A47A-C58760FE6EE9}" type="presOf" srcId="{EE9E33A8-536A-47CA-AD17-0AE2E765D77F}" destId="{2534F048-F367-4AB3-A65A-E833EA5057A5}" srcOrd="0" destOrd="0" presId="urn:microsoft.com/office/officeart/2005/8/layout/vList2"/>
    <dgm:cxn modelId="{38BB871F-43D3-456C-B984-DE1D5FA29927}" srcId="{0551AEE2-4E3C-4347-9BED-7DBE63B269C1}" destId="{EE9E33A8-536A-47CA-AD17-0AE2E765D77F}" srcOrd="0" destOrd="0" parTransId="{A9A36E42-EFA0-4219-9115-CEE5A067503B}" sibTransId="{01FDF580-2297-4CF1-AFFC-E0255CC65A7B}"/>
    <dgm:cxn modelId="{689B2523-B128-4022-9BE9-06F9F40474E6}" type="presOf" srcId="{7DA92C24-57A6-4832-BCA7-75F2ADBB92BC}" destId="{9784B1CA-3A72-4CBD-9CDD-AB06E7EDF59A}" srcOrd="0" destOrd="0" presId="urn:microsoft.com/office/officeart/2005/8/layout/vList2"/>
    <dgm:cxn modelId="{D08E764D-6165-4F82-8C7E-F9ED0928E211}" type="presOf" srcId="{0551AEE2-4E3C-4347-9BED-7DBE63B269C1}" destId="{CCD3B5F3-8091-49AC-8044-A8BF1CBECC13}" srcOrd="0" destOrd="0" presId="urn:microsoft.com/office/officeart/2005/8/layout/vList2"/>
    <dgm:cxn modelId="{73A4D194-9FB4-4BA2-8D8A-AC50D39F1E2A}" srcId="{BA6FD22E-E3D6-458F-9732-D320A92543C7}" destId="{0551AEE2-4E3C-4347-9BED-7DBE63B269C1}" srcOrd="0" destOrd="0" parTransId="{CE65F497-BF16-4014-B6FF-C93395F86C34}" sibTransId="{1BF75C4A-31B4-4C2B-B171-9F3FE5D4EAC5}"/>
    <dgm:cxn modelId="{E6BE2D96-8072-47AC-AF82-28462AB423EF}" type="presOf" srcId="{BA6FD22E-E3D6-458F-9732-D320A92543C7}" destId="{AE21953C-92EE-4F36-8B3B-884BA3D46298}" srcOrd="0" destOrd="0" presId="urn:microsoft.com/office/officeart/2005/8/layout/vList2"/>
    <dgm:cxn modelId="{263CF078-07F0-4709-85B6-1D4521AE5C52}" type="presParOf" srcId="{AE21953C-92EE-4F36-8B3B-884BA3D46298}" destId="{CCD3B5F3-8091-49AC-8044-A8BF1CBECC13}" srcOrd="0" destOrd="0" presId="urn:microsoft.com/office/officeart/2005/8/layout/vList2"/>
    <dgm:cxn modelId="{87D7D898-2F41-4A34-A556-B65EA13A8E2A}" type="presParOf" srcId="{AE21953C-92EE-4F36-8B3B-884BA3D46298}" destId="{2534F048-F367-4AB3-A65A-E833EA5057A5}" srcOrd="1" destOrd="0" presId="urn:microsoft.com/office/officeart/2005/8/layout/vList2"/>
    <dgm:cxn modelId="{9C127811-9E2C-4D74-88EB-2843E632B752}" type="presParOf" srcId="{AE21953C-92EE-4F36-8B3B-884BA3D46298}" destId="{9784B1CA-3A72-4CBD-9CDD-AB06E7EDF59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FF664-A2A3-4BDA-AB26-26952EF7DBB4}">
      <dsp:nvSpPr>
        <dsp:cNvPr id="0" name=""/>
        <dsp:cNvSpPr/>
      </dsp:nvSpPr>
      <dsp:spPr>
        <a:xfrm>
          <a:off x="0" y="366420"/>
          <a:ext cx="6900512" cy="20979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74904" rIns="53555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Once the tenant data was submitted and finalized, AHFA reviewed each property for compliance.  </a:t>
          </a:r>
        </a:p>
        <a:p>
          <a:pPr marL="171450" lvl="1" indent="-171450" algn="l" defTabSz="800100">
            <a:lnSpc>
              <a:spcPct val="90000"/>
            </a:lnSpc>
            <a:spcBef>
              <a:spcPct val="0"/>
            </a:spcBef>
            <a:spcAft>
              <a:spcPct val="15000"/>
            </a:spcAft>
            <a:buChar char="•"/>
          </a:pPr>
          <a:r>
            <a:rPr lang="en-US" sz="1800" kern="1200"/>
            <a:t>This review helps clean-up the tenant data externally and internally</a:t>
          </a:r>
        </a:p>
        <a:p>
          <a:pPr marL="171450" lvl="1" indent="-171450" algn="l" defTabSz="800100">
            <a:lnSpc>
              <a:spcPct val="90000"/>
            </a:lnSpc>
            <a:spcBef>
              <a:spcPct val="0"/>
            </a:spcBef>
            <a:spcAft>
              <a:spcPct val="15000"/>
            </a:spcAft>
            <a:buChar char="•"/>
          </a:pPr>
          <a:r>
            <a:rPr lang="en-US" sz="1800" kern="1200"/>
            <a:t>This is a separate inspection from the on-site and file reviews.</a:t>
          </a:r>
        </a:p>
      </dsp:txBody>
      <dsp:txXfrm>
        <a:off x="0" y="366420"/>
        <a:ext cx="6900512" cy="2097900"/>
      </dsp:txXfrm>
    </dsp:sp>
    <dsp:sp modelId="{886D4A75-324D-4C10-A048-6722B1EAE9B7}">
      <dsp:nvSpPr>
        <dsp:cNvPr id="0" name=""/>
        <dsp:cNvSpPr/>
      </dsp:nvSpPr>
      <dsp:spPr>
        <a:xfrm>
          <a:off x="345025" y="100740"/>
          <a:ext cx="4830358" cy="5313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en-US" sz="1800" kern="1200"/>
            <a:t>AOC Monitoring</a:t>
          </a:r>
        </a:p>
      </dsp:txBody>
      <dsp:txXfrm>
        <a:off x="370964" y="126679"/>
        <a:ext cx="4778480" cy="479482"/>
      </dsp:txXfrm>
    </dsp:sp>
    <dsp:sp modelId="{906B558B-08D3-40D3-8880-A667EBD56CFA}">
      <dsp:nvSpPr>
        <dsp:cNvPr id="0" name=""/>
        <dsp:cNvSpPr/>
      </dsp:nvSpPr>
      <dsp:spPr>
        <a:xfrm>
          <a:off x="0" y="2827200"/>
          <a:ext cx="6900512" cy="26082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74904" rIns="53555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UPCS sunset on September 30, 2023</a:t>
          </a:r>
        </a:p>
        <a:p>
          <a:pPr marL="171450" lvl="1" indent="-171450" algn="l" defTabSz="800100">
            <a:lnSpc>
              <a:spcPct val="90000"/>
            </a:lnSpc>
            <a:spcBef>
              <a:spcPct val="0"/>
            </a:spcBef>
            <a:spcAft>
              <a:spcPct val="15000"/>
            </a:spcAft>
            <a:buChar char="•"/>
          </a:pPr>
          <a:r>
            <a:rPr lang="en-US" sz="1800" kern="1200" dirty="0"/>
            <a:t>AHFA is using this year through October 1, 2024 for HOME/HTF projects and until IRS provides further information as learning experience for us and you.  </a:t>
          </a:r>
        </a:p>
        <a:p>
          <a:pPr marL="171450" lvl="1" indent="-171450" algn="l" defTabSz="800100">
            <a:lnSpc>
              <a:spcPct val="90000"/>
            </a:lnSpc>
            <a:spcBef>
              <a:spcPct val="0"/>
            </a:spcBef>
            <a:spcAft>
              <a:spcPct val="15000"/>
            </a:spcAft>
            <a:buChar char="•"/>
          </a:pPr>
          <a:r>
            <a:rPr lang="en-US" sz="1800" kern="1200"/>
            <a:t>Until we receive further guidance from IRS, we are not using the completion time-frames listed with NSPIRE issues, but will use the normal time-frame previously provided (30 days).</a:t>
          </a:r>
        </a:p>
      </dsp:txBody>
      <dsp:txXfrm>
        <a:off x="0" y="2827200"/>
        <a:ext cx="6900512" cy="2608200"/>
      </dsp:txXfrm>
    </dsp:sp>
    <dsp:sp modelId="{A821DBE2-AC58-452F-AB59-6BFC38ED8EF1}">
      <dsp:nvSpPr>
        <dsp:cNvPr id="0" name=""/>
        <dsp:cNvSpPr/>
      </dsp:nvSpPr>
      <dsp:spPr>
        <a:xfrm>
          <a:off x="345025" y="2561520"/>
          <a:ext cx="4830358" cy="5313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800100">
            <a:lnSpc>
              <a:spcPct val="90000"/>
            </a:lnSpc>
            <a:spcBef>
              <a:spcPct val="0"/>
            </a:spcBef>
            <a:spcAft>
              <a:spcPct val="35000"/>
            </a:spcAft>
            <a:buNone/>
          </a:pPr>
          <a:r>
            <a:rPr lang="en-US" sz="1800" kern="1200"/>
            <a:t>NSPIRE</a:t>
          </a:r>
        </a:p>
      </dsp:txBody>
      <dsp:txXfrm>
        <a:off x="370964" y="2587459"/>
        <a:ext cx="4778480"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86927-7B81-4AE5-B1C9-362A0F974F26}">
      <dsp:nvSpPr>
        <dsp:cNvPr id="0" name=""/>
        <dsp:cNvSpPr/>
      </dsp:nvSpPr>
      <dsp:spPr>
        <a:xfrm>
          <a:off x="0" y="270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205EA6-AD6F-4F26-AE6B-9D3B2B5286D6}">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Projects with active HOME funds</a:t>
          </a:r>
        </a:p>
      </dsp:txBody>
      <dsp:txXfrm>
        <a:off x="0" y="2703"/>
        <a:ext cx="6900512" cy="1843578"/>
      </dsp:txXfrm>
    </dsp:sp>
    <dsp:sp modelId="{6FE770DE-E8D8-4D70-BA53-7E74944FCA52}">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B6FB80-4C29-4866-A1F7-5CE26A8F94DE}">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HOME regulations require the PJ (AHFA) to re-inspect certain findings within 12 months of the inspection date.</a:t>
          </a:r>
        </a:p>
      </dsp:txBody>
      <dsp:txXfrm>
        <a:off x="0" y="1846281"/>
        <a:ext cx="6900512" cy="1843578"/>
      </dsp:txXfrm>
    </dsp:sp>
    <dsp:sp modelId="{19656DC8-65C1-49F3-83A3-3EE274E9B0B5}">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1133F8-F5E3-4E8C-92FB-0F8C325FF238}">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The finding AHFA will re-inspect are the Health and Safety findings listed in the current HOME Action Plan.</a:t>
          </a:r>
        </a:p>
      </dsp:txBody>
      <dsp:txXfrm>
        <a:off x="0" y="3689859"/>
        <a:ext cx="6900512" cy="18435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4D9D3-5D73-4F59-B504-48F1E5BA2F87}">
      <dsp:nvSpPr>
        <dsp:cNvPr id="0" name=""/>
        <dsp:cNvSpPr/>
      </dsp:nvSpPr>
      <dsp:spPr>
        <a:xfrm>
          <a:off x="0" y="337924"/>
          <a:ext cx="6900512" cy="156633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Make sure every item AHFA lists on the checklist is sent.  </a:t>
          </a:r>
        </a:p>
      </dsp:txBody>
      <dsp:txXfrm>
        <a:off x="76462" y="414386"/>
        <a:ext cx="6747588" cy="1413413"/>
      </dsp:txXfrm>
    </dsp:sp>
    <dsp:sp modelId="{1538A43B-BEAD-4B95-BD7F-B883629E0BDC}">
      <dsp:nvSpPr>
        <dsp:cNvPr id="0" name=""/>
        <dsp:cNvSpPr/>
      </dsp:nvSpPr>
      <dsp:spPr>
        <a:xfrm>
          <a:off x="0" y="1984901"/>
          <a:ext cx="6900512" cy="1566337"/>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We have been doing in-office file inspections since April 2020 and consistently we have not been sent all items on the checklist.</a:t>
          </a:r>
        </a:p>
      </dsp:txBody>
      <dsp:txXfrm>
        <a:off x="76462" y="2061363"/>
        <a:ext cx="6747588" cy="1413413"/>
      </dsp:txXfrm>
    </dsp:sp>
    <dsp:sp modelId="{3D5C651E-D4D0-4C8F-B384-BAB7FDBDE388}">
      <dsp:nvSpPr>
        <dsp:cNvPr id="0" name=""/>
        <dsp:cNvSpPr/>
      </dsp:nvSpPr>
      <dsp:spPr>
        <a:xfrm>
          <a:off x="0" y="3631879"/>
          <a:ext cx="6900512" cy="156633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In the future, if items are not sent it will be considered out of compliance just as it was when we did the review at the site.</a:t>
          </a:r>
        </a:p>
      </dsp:txBody>
      <dsp:txXfrm>
        <a:off x="76462" y="3708341"/>
        <a:ext cx="6747588" cy="14134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7BA7B-8C8D-4FB6-903E-B7A3BE27892F}">
      <dsp:nvSpPr>
        <dsp:cNvPr id="0" name=""/>
        <dsp:cNvSpPr/>
      </dsp:nvSpPr>
      <dsp:spPr>
        <a:xfrm>
          <a:off x="0" y="270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AD16E2-B7CF-4611-87E3-914A88D8F33E}">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For 100% low-income properties, you are able to do a self-certification for the in-between years.  </a:t>
          </a:r>
        </a:p>
      </dsp:txBody>
      <dsp:txXfrm>
        <a:off x="0" y="2703"/>
        <a:ext cx="6900512" cy="1843578"/>
      </dsp:txXfrm>
    </dsp:sp>
    <dsp:sp modelId="{204224F1-8EE3-4E2C-8269-FE8AA2175B8A}">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9F9091-A78F-4D2D-A8E5-1614B9C6F5D8}">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I think everyone here knows this, but we have been seeing the move-in income listed as the recertification income on the recertification.</a:t>
          </a:r>
        </a:p>
      </dsp:txBody>
      <dsp:txXfrm>
        <a:off x="0" y="1846281"/>
        <a:ext cx="6900512" cy="1843578"/>
      </dsp:txXfrm>
    </dsp:sp>
    <dsp:sp modelId="{B5F6EA85-A80E-485C-804B-0219BAE70B13}">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014E83-A743-4A25-965C-29CFF16AAE18}">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Please do </a:t>
          </a:r>
          <a:r>
            <a:rPr lang="en-US" sz="2900" b="1" kern="1200"/>
            <a:t>NOT</a:t>
          </a:r>
          <a:r>
            <a:rPr lang="en-US" sz="2900" kern="1200"/>
            <a:t> do this.  Make sure to ask the resident to self certify their income.</a:t>
          </a:r>
        </a:p>
      </dsp:txBody>
      <dsp:txXfrm>
        <a:off x="0" y="3689859"/>
        <a:ext cx="6900512" cy="18435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F1BF5-2945-451D-9991-0F6A004251C9}">
      <dsp:nvSpPr>
        <dsp:cNvPr id="0" name=""/>
        <dsp:cNvSpPr/>
      </dsp:nvSpPr>
      <dsp:spPr>
        <a:xfrm>
          <a:off x="0" y="482070"/>
          <a:ext cx="6900512" cy="1099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After AHFA does the inspection, if a household’s gross income is determined to be greater than 80%, then you will be given the gross rent limit that the household rent must be increased.</a:t>
          </a:r>
        </a:p>
      </dsp:txBody>
      <dsp:txXfrm>
        <a:off x="53688" y="535758"/>
        <a:ext cx="6793136" cy="992424"/>
      </dsp:txXfrm>
    </dsp:sp>
    <dsp:sp modelId="{CEF041D0-57C1-40F2-BE8E-FD4AF55FE589}">
      <dsp:nvSpPr>
        <dsp:cNvPr id="0" name=""/>
        <dsp:cNvSpPr/>
      </dsp:nvSpPr>
      <dsp:spPr>
        <a:xfrm>
          <a:off x="0" y="1639470"/>
          <a:ext cx="6900512" cy="10998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Remember to subtract the current utility allowance from the gross rent limit to see what the new tenant paid rent will be for the household.</a:t>
          </a:r>
          <a:endParaRPr lang="en-US" sz="2000" kern="1200" dirty="0"/>
        </a:p>
      </dsp:txBody>
      <dsp:txXfrm>
        <a:off x="53688" y="1693158"/>
        <a:ext cx="6793136" cy="992424"/>
      </dsp:txXfrm>
    </dsp:sp>
    <dsp:sp modelId="{E3FDE05F-DD18-4CDE-841E-E1A1F4705917}">
      <dsp:nvSpPr>
        <dsp:cNvPr id="0" name=""/>
        <dsp:cNvSpPr/>
      </dsp:nvSpPr>
      <dsp:spPr>
        <a:xfrm>
          <a:off x="0" y="2796870"/>
          <a:ext cx="6900512" cy="10998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increase will be based on the lease.</a:t>
          </a:r>
        </a:p>
      </dsp:txBody>
      <dsp:txXfrm>
        <a:off x="53688" y="2850558"/>
        <a:ext cx="6793136" cy="992424"/>
      </dsp:txXfrm>
    </dsp:sp>
    <dsp:sp modelId="{39725F1F-EE4F-4C10-8222-887CE4D87DF3}">
      <dsp:nvSpPr>
        <dsp:cNvPr id="0" name=""/>
        <dsp:cNvSpPr/>
      </dsp:nvSpPr>
      <dsp:spPr>
        <a:xfrm>
          <a:off x="0" y="3954270"/>
          <a:ext cx="6900512" cy="1099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AHFA recommends to do an income verification to confirm the income the household listed is accurate before increasing the rent.</a:t>
          </a:r>
        </a:p>
      </dsp:txBody>
      <dsp:txXfrm>
        <a:off x="53688" y="4007958"/>
        <a:ext cx="6793136" cy="9924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29FA7-DE8C-4F4B-9098-B724F2370C4E}">
      <dsp:nvSpPr>
        <dsp:cNvPr id="0" name=""/>
        <dsp:cNvSpPr/>
      </dsp:nvSpPr>
      <dsp:spPr>
        <a:xfrm>
          <a:off x="0" y="55338"/>
          <a:ext cx="5115491" cy="15701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After receiving and implementing the gross rent change from AHFA, you find out that the household gross income has decreased below the 80% income limit.</a:t>
          </a:r>
        </a:p>
      </dsp:txBody>
      <dsp:txXfrm>
        <a:off x="76648" y="131986"/>
        <a:ext cx="4962195" cy="1416844"/>
      </dsp:txXfrm>
    </dsp:sp>
    <dsp:sp modelId="{0635C230-69D6-4F84-B8C3-ABFEE94DB929}">
      <dsp:nvSpPr>
        <dsp:cNvPr id="0" name=""/>
        <dsp:cNvSpPr/>
      </dsp:nvSpPr>
      <dsp:spPr>
        <a:xfrm>
          <a:off x="0" y="1688838"/>
          <a:ext cx="5115491" cy="15701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1</a:t>
          </a:r>
          <a:r>
            <a:rPr lang="en-US" sz="2200" kern="1200" baseline="30000"/>
            <a:t>st</a:t>
          </a:r>
          <a:r>
            <a:rPr lang="en-US" sz="2200" kern="1200"/>
            <a:t> AHFA recommends to do a new income verification to confirm the new household income is accurate.</a:t>
          </a:r>
        </a:p>
      </dsp:txBody>
      <dsp:txXfrm>
        <a:off x="76648" y="1765486"/>
        <a:ext cx="4962195" cy="1416844"/>
      </dsp:txXfrm>
    </dsp:sp>
    <dsp:sp modelId="{3DB2817B-1EF1-4C0C-8DEE-BE3EFD15DB61}">
      <dsp:nvSpPr>
        <dsp:cNvPr id="0" name=""/>
        <dsp:cNvSpPr/>
      </dsp:nvSpPr>
      <dsp:spPr>
        <a:xfrm>
          <a:off x="0" y="3322339"/>
          <a:ext cx="5115491" cy="15701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If it is accurate, you must comply with the HOME Rent Limits </a:t>
          </a:r>
          <a:r>
            <a:rPr lang="en-US" sz="2200" b="1" i="1" u="sng" kern="1200" dirty="0"/>
            <a:t>immediately</a:t>
          </a:r>
          <a:r>
            <a:rPr lang="en-US" sz="2200" kern="1200" dirty="0"/>
            <a:t> </a:t>
          </a:r>
        </a:p>
      </dsp:txBody>
      <dsp:txXfrm>
        <a:off x="76648" y="3398987"/>
        <a:ext cx="4962195" cy="1416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D3806-5499-43D2-B7AC-92EDA85301AC}">
      <dsp:nvSpPr>
        <dsp:cNvPr id="0" name=""/>
        <dsp:cNvSpPr/>
      </dsp:nvSpPr>
      <dsp:spPr>
        <a:xfrm>
          <a:off x="0" y="14824"/>
          <a:ext cx="5115491" cy="103285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Event Date</a:t>
          </a:r>
        </a:p>
      </dsp:txBody>
      <dsp:txXfrm>
        <a:off x="50420" y="65244"/>
        <a:ext cx="5014651" cy="932014"/>
      </dsp:txXfrm>
    </dsp:sp>
    <dsp:sp modelId="{85902B00-7C38-4CC5-9A74-66C73135E7DD}">
      <dsp:nvSpPr>
        <dsp:cNvPr id="0" name=""/>
        <dsp:cNvSpPr/>
      </dsp:nvSpPr>
      <dsp:spPr>
        <a:xfrm>
          <a:off x="0" y="1047679"/>
          <a:ext cx="5115491" cy="126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417"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This is the date the tenant signs and dates the tenant income certification.</a:t>
          </a:r>
        </a:p>
        <a:p>
          <a:pPr marL="228600" lvl="1" indent="-228600" algn="l" defTabSz="889000">
            <a:lnSpc>
              <a:spcPct val="90000"/>
            </a:lnSpc>
            <a:spcBef>
              <a:spcPct val="0"/>
            </a:spcBef>
            <a:spcAft>
              <a:spcPct val="20000"/>
            </a:spcAft>
            <a:buChar char="•"/>
          </a:pPr>
          <a:r>
            <a:rPr lang="en-US" sz="2000" kern="1200"/>
            <a:t>This is </a:t>
          </a:r>
          <a:r>
            <a:rPr lang="en-US" sz="2000" b="1" kern="1200"/>
            <a:t>NOT</a:t>
          </a:r>
          <a:r>
            <a:rPr lang="en-US" sz="2000" kern="1200"/>
            <a:t> the effective date with the current year</a:t>
          </a:r>
        </a:p>
      </dsp:txBody>
      <dsp:txXfrm>
        <a:off x="0" y="1047679"/>
        <a:ext cx="5115491" cy="1264770"/>
      </dsp:txXfrm>
    </dsp:sp>
    <dsp:sp modelId="{B8638E12-7404-4D6F-B905-DE24D7081B62}">
      <dsp:nvSpPr>
        <dsp:cNvPr id="0" name=""/>
        <dsp:cNvSpPr/>
      </dsp:nvSpPr>
      <dsp:spPr>
        <a:xfrm>
          <a:off x="0" y="2312449"/>
          <a:ext cx="5115491" cy="103285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Total Household Income and Household Income at Move-In cells</a:t>
          </a:r>
        </a:p>
      </dsp:txBody>
      <dsp:txXfrm>
        <a:off x="50420" y="2362869"/>
        <a:ext cx="5014651" cy="932014"/>
      </dsp:txXfrm>
    </dsp:sp>
    <dsp:sp modelId="{9814AA55-EB30-48AB-9C9D-80643FA95637}">
      <dsp:nvSpPr>
        <dsp:cNvPr id="0" name=""/>
        <dsp:cNvSpPr/>
      </dsp:nvSpPr>
      <dsp:spPr>
        <a:xfrm>
          <a:off x="0" y="3345303"/>
          <a:ext cx="5115491" cy="1587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417"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Do </a:t>
          </a:r>
          <a:r>
            <a:rPr lang="en-US" sz="2000" b="1" kern="1200"/>
            <a:t>NOT</a:t>
          </a:r>
          <a:r>
            <a:rPr lang="en-US" sz="2000" kern="1200"/>
            <a:t> round up or down</a:t>
          </a:r>
        </a:p>
        <a:p>
          <a:pPr marL="228600" lvl="1" indent="-228600" algn="l" defTabSz="889000">
            <a:lnSpc>
              <a:spcPct val="90000"/>
            </a:lnSpc>
            <a:spcBef>
              <a:spcPct val="0"/>
            </a:spcBef>
            <a:spcAft>
              <a:spcPct val="20000"/>
            </a:spcAft>
            <a:buChar char="•"/>
          </a:pPr>
          <a:r>
            <a:rPr lang="en-US" sz="2000" kern="1200"/>
            <a:t>Enter the exact amount with change</a:t>
          </a:r>
        </a:p>
        <a:p>
          <a:pPr marL="228600" lvl="1" indent="-228600" algn="l" defTabSz="889000">
            <a:lnSpc>
              <a:spcPct val="90000"/>
            </a:lnSpc>
            <a:spcBef>
              <a:spcPct val="0"/>
            </a:spcBef>
            <a:spcAft>
              <a:spcPct val="20000"/>
            </a:spcAft>
            <a:buChar char="•"/>
          </a:pPr>
          <a:r>
            <a:rPr lang="en-US" sz="2000" kern="1200" dirty="0"/>
            <a:t>If your company imports tenant data, this could have an effect on accuracy of the tenant data entered into the system</a:t>
          </a:r>
        </a:p>
      </dsp:txBody>
      <dsp:txXfrm>
        <a:off x="0" y="3345303"/>
        <a:ext cx="5115491" cy="15876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3B5F3-8091-49AC-8044-A8BF1CBECC13}">
      <dsp:nvSpPr>
        <dsp:cNvPr id="0" name=""/>
        <dsp:cNvSpPr/>
      </dsp:nvSpPr>
      <dsp:spPr>
        <a:xfrm>
          <a:off x="0" y="34672"/>
          <a:ext cx="5029199" cy="225707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Make sure to have your compliance department familiarize themselves with the regulations that are in the AHFA Compliance Manual.</a:t>
          </a:r>
        </a:p>
      </dsp:txBody>
      <dsp:txXfrm>
        <a:off x="110181" y="144853"/>
        <a:ext cx="4808837" cy="2036714"/>
      </dsp:txXfrm>
    </dsp:sp>
    <dsp:sp modelId="{2534F048-F367-4AB3-A65A-E833EA5057A5}">
      <dsp:nvSpPr>
        <dsp:cNvPr id="0" name=""/>
        <dsp:cNvSpPr/>
      </dsp:nvSpPr>
      <dsp:spPr>
        <a:xfrm>
          <a:off x="0" y="2291749"/>
          <a:ext cx="5029199"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677"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Chapter 3.11, page 45-47</a:t>
          </a:r>
        </a:p>
      </dsp:txBody>
      <dsp:txXfrm>
        <a:off x="0" y="2291749"/>
        <a:ext cx="5029199" cy="364320"/>
      </dsp:txXfrm>
    </dsp:sp>
    <dsp:sp modelId="{9784B1CA-3A72-4CBD-9CDD-AB06E7EDF59A}">
      <dsp:nvSpPr>
        <dsp:cNvPr id="0" name=""/>
        <dsp:cNvSpPr/>
      </dsp:nvSpPr>
      <dsp:spPr>
        <a:xfrm>
          <a:off x="0" y="2656069"/>
          <a:ext cx="5029199" cy="225707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Remember, if an AHFA project receives new funding, then the day before the Acquisition Date, the household must be moved out of the current unit and then moved back in the new unit in AHFA Online DMS. </a:t>
          </a:r>
        </a:p>
      </dsp:txBody>
      <dsp:txXfrm>
        <a:off x="110181" y="2766250"/>
        <a:ext cx="4808837" cy="203671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1B73-1C02-CECA-E41C-161040A24F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3EA519-7F7E-9748-6679-796420295D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91CD72-F78E-C35A-683C-21A90C76CBC0}"/>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5" name="Footer Placeholder 4">
            <a:extLst>
              <a:ext uri="{FF2B5EF4-FFF2-40B4-BE49-F238E27FC236}">
                <a16:creationId xmlns:a16="http://schemas.microsoft.com/office/drawing/2014/main" id="{5D86CF34-E17E-9DA8-530F-0C9514B80D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65D995-7C05-3C54-4783-C5CF4460BA50}"/>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3480425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FE14-077B-BA02-911C-A53FEA9E81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BABF37-BEA5-E78C-CDDF-D00F9C1FDD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99C5A-2546-0C5A-47FA-3EC04A4633E4}"/>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5" name="Footer Placeholder 4">
            <a:extLst>
              <a:ext uri="{FF2B5EF4-FFF2-40B4-BE49-F238E27FC236}">
                <a16:creationId xmlns:a16="http://schemas.microsoft.com/office/drawing/2014/main" id="{9D8C959F-0D63-32CB-E33A-5B3C201C4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B6D9F6-FED1-FB76-E280-3ACB510E9F29}"/>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1675018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0E5829-1471-A90A-8743-78D975F401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127670-70FC-5C51-B03A-65EDF12CB6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F1A501-4358-C6E0-CE27-2D72471FEDA7}"/>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5" name="Footer Placeholder 4">
            <a:extLst>
              <a:ext uri="{FF2B5EF4-FFF2-40B4-BE49-F238E27FC236}">
                <a16:creationId xmlns:a16="http://schemas.microsoft.com/office/drawing/2014/main" id="{3D6FF88E-D22B-59EE-795D-6B74E2E4B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D8DA0-9359-4950-8567-AE53E7247729}"/>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381043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BA1C0-9243-7CAC-BF57-A8142C5E8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0FA87C-8B1E-8574-AE77-CC669DE1F3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B57D5-4109-C45E-313C-100C0A77048D}"/>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5" name="Footer Placeholder 4">
            <a:extLst>
              <a:ext uri="{FF2B5EF4-FFF2-40B4-BE49-F238E27FC236}">
                <a16:creationId xmlns:a16="http://schemas.microsoft.com/office/drawing/2014/main" id="{AEB6C2AE-314B-D209-C250-D4AC44367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3BA2B-4A7F-1D4F-BAFF-D1A1333F58C2}"/>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940401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DBE85-185F-B0A2-4A7F-5DD4E57DB1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28BD9A-380F-0FC1-9FAC-D4B6E4D7E1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9B9FDE-6023-21C5-3572-705CFDE0DB1B}"/>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5" name="Footer Placeholder 4">
            <a:extLst>
              <a:ext uri="{FF2B5EF4-FFF2-40B4-BE49-F238E27FC236}">
                <a16:creationId xmlns:a16="http://schemas.microsoft.com/office/drawing/2014/main" id="{F18C918A-A58D-81D7-4D29-42ED4DDAA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FE247-DDDE-9FBF-A6B9-4C80AF2AD462}"/>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146913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353E-B7B0-DD2D-B8A0-04A19E8962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CD5876-0087-F811-8104-243D48B26D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FB2352-9D9F-C052-B9CB-7436E67856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E8DC5D-D3BF-10ED-9B3F-CA5CE8DDCBEF}"/>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6" name="Footer Placeholder 5">
            <a:extLst>
              <a:ext uri="{FF2B5EF4-FFF2-40B4-BE49-F238E27FC236}">
                <a16:creationId xmlns:a16="http://schemas.microsoft.com/office/drawing/2014/main" id="{9B2D5248-DACA-C668-A050-480BE5C74B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8F79A6-2152-8A1D-8052-E843EA514DAC}"/>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304142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6752B-7094-023D-0F92-013CFFF805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D397DD-A518-00DC-72EA-A664623AC7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15A1D4-D0CF-B19C-9B34-F88A5013BA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C43A9D-7A18-F7D2-1239-2697C2C952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06D013-9F6A-503D-4964-3E48498EED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C3848C-E8DD-739B-1147-DA8EF6AD7BD7}"/>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8" name="Footer Placeholder 7">
            <a:extLst>
              <a:ext uri="{FF2B5EF4-FFF2-40B4-BE49-F238E27FC236}">
                <a16:creationId xmlns:a16="http://schemas.microsoft.com/office/drawing/2014/main" id="{3D023403-EE04-D569-1A6E-CA49B4517B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DAA5DA-4F4C-DE50-9D42-710A710318A3}"/>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340449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183E-5B6C-180D-001E-ED7B6FF2F9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F1BD4F-CDC1-B51A-7C09-84DBCB139722}"/>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4" name="Footer Placeholder 3">
            <a:extLst>
              <a:ext uri="{FF2B5EF4-FFF2-40B4-BE49-F238E27FC236}">
                <a16:creationId xmlns:a16="http://schemas.microsoft.com/office/drawing/2014/main" id="{2A6CA4D1-BF97-3388-45F6-98EDCE720B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F1B990-C2A5-0DC4-FAE2-B2F69D0E16F0}"/>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308928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74B196-38C1-B0D0-1208-5F5F268786C5}"/>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3" name="Footer Placeholder 2">
            <a:extLst>
              <a:ext uri="{FF2B5EF4-FFF2-40B4-BE49-F238E27FC236}">
                <a16:creationId xmlns:a16="http://schemas.microsoft.com/office/drawing/2014/main" id="{C30CA8FF-8A7A-7B44-44A7-297AE9DF97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1E52B8-9D25-BDED-0E43-4AF350E2D916}"/>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3835147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5A129-E968-BA05-20F2-23E379C208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F23539-FA7D-5EC8-5046-72708E1572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74ECC1-8019-9CF9-46B6-5AD130F40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6D3CF-455D-57AD-4C47-A9E0DB3D5D1C}"/>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6" name="Footer Placeholder 5">
            <a:extLst>
              <a:ext uri="{FF2B5EF4-FFF2-40B4-BE49-F238E27FC236}">
                <a16:creationId xmlns:a16="http://schemas.microsoft.com/office/drawing/2014/main" id="{BCD2E89B-4598-7BB7-69C4-CDAA2C264E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D15407-3C9C-DBBE-FA70-44AE72FD210B}"/>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115305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9CC1A-2838-179F-9C03-20091438F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62740F-C0D8-842A-2EB7-6DD7256FD0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1F92AC-F832-07CF-109E-D08CD0CD06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A2983F-5AC8-47F7-B1BA-0C0AAEA32822}"/>
              </a:ext>
            </a:extLst>
          </p:cNvPr>
          <p:cNvSpPr>
            <a:spLocks noGrp="1"/>
          </p:cNvSpPr>
          <p:nvPr>
            <p:ph type="dt" sz="half" idx="10"/>
          </p:nvPr>
        </p:nvSpPr>
        <p:spPr/>
        <p:txBody>
          <a:bodyPr/>
          <a:lstStyle/>
          <a:p>
            <a:fld id="{C2DDB72E-A901-45C2-A25E-5BF0EEE6166C}" type="datetimeFigureOut">
              <a:rPr lang="en-US" smtClean="0"/>
              <a:t>5/20/2024</a:t>
            </a:fld>
            <a:endParaRPr lang="en-US"/>
          </a:p>
        </p:txBody>
      </p:sp>
      <p:sp>
        <p:nvSpPr>
          <p:cNvPr id="6" name="Footer Placeholder 5">
            <a:extLst>
              <a:ext uri="{FF2B5EF4-FFF2-40B4-BE49-F238E27FC236}">
                <a16:creationId xmlns:a16="http://schemas.microsoft.com/office/drawing/2014/main" id="{1F3346E9-36AF-18D7-A4B5-9D68EAAC7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AEE00E-4E7B-9B22-988D-A819CFC52E99}"/>
              </a:ext>
            </a:extLst>
          </p:cNvPr>
          <p:cNvSpPr>
            <a:spLocks noGrp="1"/>
          </p:cNvSpPr>
          <p:nvPr>
            <p:ph type="sldNum" sz="quarter" idx="12"/>
          </p:nvPr>
        </p:nvSpPr>
        <p:spPr/>
        <p:txBody>
          <a:bodyPr/>
          <a:lstStyle/>
          <a:p>
            <a:fld id="{C2EA49BD-5D95-47D4-9E15-9E4B44343BE4}" type="slidenum">
              <a:rPr lang="en-US" smtClean="0"/>
              <a:t>‹#›</a:t>
            </a:fld>
            <a:endParaRPr lang="en-US"/>
          </a:p>
        </p:txBody>
      </p:sp>
    </p:spTree>
    <p:extLst>
      <p:ext uri="{BB962C8B-B14F-4D97-AF65-F5344CB8AC3E}">
        <p14:creationId xmlns:p14="http://schemas.microsoft.com/office/powerpoint/2010/main" val="266516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1CFDC9-EEA4-4AC3-6EE2-ED83ACAB51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A0C334-5A31-103C-D7A6-23391A8EE3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E9F79-B74E-8987-E5C9-30502B285D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DB72E-A901-45C2-A25E-5BF0EEE6166C}" type="datetimeFigureOut">
              <a:rPr lang="en-US" smtClean="0"/>
              <a:t>5/20/2024</a:t>
            </a:fld>
            <a:endParaRPr lang="en-US"/>
          </a:p>
        </p:txBody>
      </p:sp>
      <p:sp>
        <p:nvSpPr>
          <p:cNvPr id="5" name="Footer Placeholder 4">
            <a:extLst>
              <a:ext uri="{FF2B5EF4-FFF2-40B4-BE49-F238E27FC236}">
                <a16:creationId xmlns:a16="http://schemas.microsoft.com/office/drawing/2014/main" id="{9E8B73C1-B308-F50D-043D-C88232F140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8F2890-89F6-D57E-927A-F83A4C9D6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A49BD-5D95-47D4-9E15-9E4B44343BE4}" type="slidenum">
              <a:rPr lang="en-US" smtClean="0"/>
              <a:t>‹#›</a:t>
            </a:fld>
            <a:endParaRPr lang="en-US"/>
          </a:p>
        </p:txBody>
      </p:sp>
    </p:spTree>
    <p:extLst>
      <p:ext uri="{BB962C8B-B14F-4D97-AF65-F5344CB8AC3E}">
        <p14:creationId xmlns:p14="http://schemas.microsoft.com/office/powerpoint/2010/main" val="1086164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Arc 23">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004490-A12A-C0E1-622A-2C86E3633C6C}"/>
              </a:ext>
            </a:extLst>
          </p:cNvPr>
          <p:cNvSpPr>
            <a:spLocks noGrp="1"/>
          </p:cNvSpPr>
          <p:nvPr>
            <p:ph type="ctrTitle"/>
          </p:nvPr>
        </p:nvSpPr>
        <p:spPr>
          <a:xfrm>
            <a:off x="4038600" y="1939159"/>
            <a:ext cx="7644627" cy="2751086"/>
          </a:xfrm>
        </p:spPr>
        <p:txBody>
          <a:bodyPr>
            <a:normAutofit/>
          </a:bodyPr>
          <a:lstStyle/>
          <a:p>
            <a:pPr algn="r"/>
            <a:r>
              <a:rPr lang="en-US" dirty="0"/>
              <a:t>Owner/Management Session</a:t>
            </a:r>
          </a:p>
        </p:txBody>
      </p:sp>
      <p:sp>
        <p:nvSpPr>
          <p:cNvPr id="3" name="Subtitle 2">
            <a:extLst>
              <a:ext uri="{FF2B5EF4-FFF2-40B4-BE49-F238E27FC236}">
                <a16:creationId xmlns:a16="http://schemas.microsoft.com/office/drawing/2014/main" id="{57D08F87-3DB1-16DA-230B-CB44C391328B}"/>
              </a:ext>
            </a:extLst>
          </p:cNvPr>
          <p:cNvSpPr>
            <a:spLocks noGrp="1"/>
          </p:cNvSpPr>
          <p:nvPr>
            <p:ph type="subTitle" idx="1"/>
          </p:nvPr>
        </p:nvSpPr>
        <p:spPr>
          <a:xfrm>
            <a:off x="4038600" y="4782320"/>
            <a:ext cx="7644627" cy="1329443"/>
          </a:xfrm>
        </p:spPr>
        <p:txBody>
          <a:bodyPr>
            <a:normAutofit/>
          </a:bodyPr>
          <a:lstStyle/>
          <a:p>
            <a:pPr algn="r"/>
            <a:r>
              <a:rPr lang="en-US" dirty="0"/>
              <a:t>May 22, 2024</a:t>
            </a:r>
            <a:endParaRPr lang="en-US"/>
          </a:p>
        </p:txBody>
      </p:sp>
    </p:spTree>
    <p:extLst>
      <p:ext uri="{BB962C8B-B14F-4D97-AF65-F5344CB8AC3E}">
        <p14:creationId xmlns:p14="http://schemas.microsoft.com/office/powerpoint/2010/main" val="3741874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14" name="Freeform: Shape 13">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43493187-78F6-5DC9-D023-34F21D1C77AE}"/>
              </a:ext>
            </a:extLst>
          </p:cNvPr>
          <p:cNvSpPr>
            <a:spLocks noGrp="1"/>
          </p:cNvSpPr>
          <p:nvPr>
            <p:ph type="title"/>
          </p:nvPr>
        </p:nvSpPr>
        <p:spPr>
          <a:xfrm>
            <a:off x="804672" y="2023236"/>
            <a:ext cx="3659777" cy="2820908"/>
          </a:xfrm>
        </p:spPr>
        <p:txBody>
          <a:bodyPr>
            <a:normAutofit/>
          </a:bodyPr>
          <a:lstStyle/>
          <a:p>
            <a:r>
              <a:rPr lang="en-US" sz="4000">
                <a:solidFill>
                  <a:schemeClr val="tx2"/>
                </a:solidFill>
              </a:rPr>
              <a:t>Re-Habilitation or Re-Sysndication</a:t>
            </a:r>
          </a:p>
        </p:txBody>
      </p:sp>
      <p:graphicFrame>
        <p:nvGraphicFramePr>
          <p:cNvPr id="5" name="Content Placeholder 2">
            <a:extLst>
              <a:ext uri="{FF2B5EF4-FFF2-40B4-BE49-F238E27FC236}">
                <a16:creationId xmlns:a16="http://schemas.microsoft.com/office/drawing/2014/main" id="{35EA85E4-0B9B-5484-87A1-30CF83C61071}"/>
              </a:ext>
            </a:extLst>
          </p:cNvPr>
          <p:cNvGraphicFramePr>
            <a:graphicFrameLocks noGrp="1"/>
          </p:cNvGraphicFramePr>
          <p:nvPr>
            <p:ph idx="1"/>
            <p:extLst>
              <p:ext uri="{D42A27DB-BD31-4B8C-83A1-F6EECF244321}">
                <p14:modId xmlns:p14="http://schemas.microsoft.com/office/powerpoint/2010/main" val="25067012"/>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555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2DF841-6BD6-9840-4A87-2A3121FD736C}"/>
              </a:ext>
            </a:extLst>
          </p:cNvPr>
          <p:cNvSpPr>
            <a:spLocks noGrp="1"/>
          </p:cNvSpPr>
          <p:nvPr>
            <p:ph type="title"/>
          </p:nvPr>
        </p:nvSpPr>
        <p:spPr>
          <a:xfrm>
            <a:off x="635000" y="640823"/>
            <a:ext cx="3418659" cy="5583148"/>
          </a:xfrm>
        </p:spPr>
        <p:txBody>
          <a:bodyPr anchor="ctr">
            <a:normAutofit/>
          </a:bodyPr>
          <a:lstStyle/>
          <a:p>
            <a:r>
              <a:rPr lang="en-US" sz="5400"/>
              <a:t>New for 2024</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E681FCE-8671-8534-C2A4-51C6AA8AF4F3}"/>
              </a:ext>
            </a:extLst>
          </p:cNvPr>
          <p:cNvGraphicFramePr>
            <a:graphicFrameLocks noGrp="1"/>
          </p:cNvGraphicFramePr>
          <p:nvPr>
            <p:ph idx="1"/>
            <p:extLst>
              <p:ext uri="{D42A27DB-BD31-4B8C-83A1-F6EECF244321}">
                <p14:modId xmlns:p14="http://schemas.microsoft.com/office/powerpoint/2010/main" val="376171447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3749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D27C8A-7753-0259-8C23-73A587FB7405}"/>
              </a:ext>
            </a:extLst>
          </p:cNvPr>
          <p:cNvSpPr>
            <a:spLocks noGrp="1"/>
          </p:cNvSpPr>
          <p:nvPr>
            <p:ph type="title"/>
          </p:nvPr>
        </p:nvSpPr>
        <p:spPr>
          <a:xfrm>
            <a:off x="635000" y="640823"/>
            <a:ext cx="3418659" cy="5583148"/>
          </a:xfrm>
        </p:spPr>
        <p:txBody>
          <a:bodyPr anchor="ctr">
            <a:normAutofit/>
          </a:bodyPr>
          <a:lstStyle/>
          <a:p>
            <a:r>
              <a:rPr lang="en-US" sz="5400"/>
              <a:t>New for 2024</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5B91474-8900-8F19-9B38-E833039112BA}"/>
              </a:ext>
            </a:extLst>
          </p:cNvPr>
          <p:cNvGraphicFramePr>
            <a:graphicFrameLocks noGrp="1"/>
          </p:cNvGraphicFramePr>
          <p:nvPr>
            <p:ph idx="1"/>
            <p:extLst>
              <p:ext uri="{D42A27DB-BD31-4B8C-83A1-F6EECF244321}">
                <p14:modId xmlns:p14="http://schemas.microsoft.com/office/powerpoint/2010/main" val="74242768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657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AB524E-E05A-7DDB-F590-80F69417F35B}"/>
              </a:ext>
            </a:extLst>
          </p:cNvPr>
          <p:cNvSpPr>
            <a:spLocks noGrp="1"/>
          </p:cNvSpPr>
          <p:nvPr>
            <p:ph type="title"/>
          </p:nvPr>
        </p:nvSpPr>
        <p:spPr>
          <a:xfrm>
            <a:off x="686834" y="1153572"/>
            <a:ext cx="3200400" cy="4461163"/>
          </a:xfrm>
        </p:spPr>
        <p:txBody>
          <a:bodyPr>
            <a:normAutofit/>
          </a:bodyPr>
          <a:lstStyle/>
          <a:p>
            <a:r>
              <a:rPr lang="en-US">
                <a:solidFill>
                  <a:srgbClr val="FFFFFF"/>
                </a:solidFill>
              </a:rPr>
              <a:t>Due Dates</a:t>
            </a:r>
          </a:p>
        </p:txBody>
      </p:sp>
      <p:sp>
        <p:nvSpPr>
          <p:cNvPr id="27" name="Arc 2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6519649-3001-381A-8570-BC4F33DDE43F}"/>
              </a:ext>
            </a:extLst>
          </p:cNvPr>
          <p:cNvSpPr>
            <a:spLocks noGrp="1"/>
          </p:cNvSpPr>
          <p:nvPr>
            <p:ph idx="1"/>
          </p:nvPr>
        </p:nvSpPr>
        <p:spPr>
          <a:xfrm>
            <a:off x="4447308" y="591344"/>
            <a:ext cx="6906491" cy="5585619"/>
          </a:xfrm>
        </p:spPr>
        <p:txBody>
          <a:bodyPr anchor="ctr">
            <a:normAutofit/>
          </a:bodyPr>
          <a:lstStyle/>
          <a:p>
            <a:r>
              <a:rPr lang="en-US" sz="1700" dirty="0"/>
              <a:t>1</a:t>
            </a:r>
            <a:r>
              <a:rPr lang="en-US" sz="1700" baseline="30000" dirty="0"/>
              <a:t>st</a:t>
            </a:r>
            <a:r>
              <a:rPr lang="en-US" sz="1700" dirty="0"/>
              <a:t> business day of February</a:t>
            </a:r>
          </a:p>
          <a:p>
            <a:pPr lvl="1"/>
            <a:r>
              <a:rPr lang="en-US" sz="1700" dirty="0"/>
              <a:t>This is the due date for finalizing and submitting the tenant data</a:t>
            </a:r>
          </a:p>
          <a:p>
            <a:pPr lvl="1"/>
            <a:endParaRPr lang="en-US" sz="1700" dirty="0"/>
          </a:p>
          <a:p>
            <a:r>
              <a:rPr lang="en-US" sz="1700" dirty="0"/>
              <a:t>1</a:t>
            </a:r>
            <a:r>
              <a:rPr lang="en-US" sz="1700" baseline="30000" dirty="0"/>
              <a:t>st</a:t>
            </a:r>
            <a:r>
              <a:rPr lang="en-US" sz="1700" dirty="0"/>
              <a:t> business day of March</a:t>
            </a:r>
          </a:p>
          <a:p>
            <a:pPr lvl="1"/>
            <a:r>
              <a:rPr lang="en-US" sz="1700" dirty="0"/>
              <a:t>This is the due date for submitting the Annual Owner Certification</a:t>
            </a:r>
          </a:p>
          <a:p>
            <a:pPr marL="457200" lvl="1" indent="0">
              <a:buNone/>
            </a:pPr>
            <a:r>
              <a:rPr lang="en-US" sz="1700" dirty="0"/>
              <a:t>AHFA sends reminders out via email and the Message Board on AHFA Online DMS.</a:t>
            </a:r>
          </a:p>
          <a:p>
            <a:pPr marL="457200" lvl="1" indent="0">
              <a:buNone/>
            </a:pPr>
            <a:r>
              <a:rPr lang="en-US" sz="1700" dirty="0"/>
              <a:t>AHFA will post the due dates on the AHFA website.</a:t>
            </a:r>
          </a:p>
          <a:p>
            <a:pPr marL="457200" lvl="1" indent="0">
              <a:buNone/>
            </a:pPr>
            <a:r>
              <a:rPr lang="en-US" sz="1700" dirty="0"/>
              <a:t>If you have not signed up for the AHFA Mailing List, then make sure at least one person from your company has.  This is the main way AHFA communicates.  </a:t>
            </a:r>
          </a:p>
          <a:p>
            <a:pPr marL="457200" lvl="1" indent="0">
              <a:buNone/>
            </a:pPr>
            <a:r>
              <a:rPr lang="en-US" sz="1700" dirty="0"/>
              <a:t>Currently, we have 59 people who have joined. </a:t>
            </a:r>
          </a:p>
        </p:txBody>
      </p:sp>
    </p:spTree>
    <p:extLst>
      <p:ext uri="{BB962C8B-B14F-4D97-AF65-F5344CB8AC3E}">
        <p14:creationId xmlns:p14="http://schemas.microsoft.com/office/powerpoint/2010/main" val="129040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A482CC-0D9B-00E7-3AFB-4CCDC0FBF3AB}"/>
              </a:ext>
            </a:extLst>
          </p:cNvPr>
          <p:cNvSpPr>
            <a:spLocks noGrp="1"/>
          </p:cNvSpPr>
          <p:nvPr>
            <p:ph type="title"/>
          </p:nvPr>
        </p:nvSpPr>
        <p:spPr>
          <a:xfrm>
            <a:off x="635000" y="640823"/>
            <a:ext cx="3418659" cy="5583148"/>
          </a:xfrm>
        </p:spPr>
        <p:txBody>
          <a:bodyPr anchor="ctr">
            <a:normAutofit/>
          </a:bodyPr>
          <a:lstStyle/>
          <a:p>
            <a:r>
              <a:rPr lang="en-US" sz="5400"/>
              <a:t>File Inspection Checklist</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78DE6F2-2833-B09A-992A-B200E99B75B6}"/>
              </a:ext>
            </a:extLst>
          </p:cNvPr>
          <p:cNvGraphicFramePr>
            <a:graphicFrameLocks noGrp="1"/>
          </p:cNvGraphicFramePr>
          <p:nvPr>
            <p:ph idx="1"/>
            <p:extLst>
              <p:ext uri="{D42A27DB-BD31-4B8C-83A1-F6EECF244321}">
                <p14:modId xmlns:p14="http://schemas.microsoft.com/office/powerpoint/2010/main" val="338780719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76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1C3161-3D65-38CA-ADDC-82BD4D9E3F18}"/>
              </a:ext>
            </a:extLst>
          </p:cNvPr>
          <p:cNvSpPr>
            <a:spLocks noGrp="1"/>
          </p:cNvSpPr>
          <p:nvPr>
            <p:ph type="title"/>
          </p:nvPr>
        </p:nvSpPr>
        <p:spPr>
          <a:xfrm>
            <a:off x="635000" y="640823"/>
            <a:ext cx="3418659" cy="5583148"/>
          </a:xfrm>
        </p:spPr>
        <p:txBody>
          <a:bodyPr anchor="ctr">
            <a:normAutofit/>
          </a:bodyPr>
          <a:lstStyle/>
          <a:p>
            <a:r>
              <a:rPr lang="en-US" sz="4600"/>
              <a:t>Self-Certifications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2">
            <a:extLst>
              <a:ext uri="{FF2B5EF4-FFF2-40B4-BE49-F238E27FC236}">
                <a16:creationId xmlns:a16="http://schemas.microsoft.com/office/drawing/2014/main" id="{E19C47BB-42DD-89D8-C3FC-BDFB811D0208}"/>
              </a:ext>
            </a:extLst>
          </p:cNvPr>
          <p:cNvGraphicFramePr>
            <a:graphicFrameLocks noGrp="1"/>
          </p:cNvGraphicFramePr>
          <p:nvPr>
            <p:ph idx="1"/>
            <p:extLst>
              <p:ext uri="{D42A27DB-BD31-4B8C-83A1-F6EECF244321}">
                <p14:modId xmlns:p14="http://schemas.microsoft.com/office/powerpoint/2010/main" val="190939867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646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70A8A1-5FF1-90F3-82BE-258E0BA70909}"/>
              </a:ext>
            </a:extLst>
          </p:cNvPr>
          <p:cNvSpPr>
            <a:spLocks noGrp="1"/>
          </p:cNvSpPr>
          <p:nvPr>
            <p:ph type="title"/>
          </p:nvPr>
        </p:nvSpPr>
        <p:spPr>
          <a:xfrm>
            <a:off x="635000" y="640823"/>
            <a:ext cx="3418659" cy="5583148"/>
          </a:xfrm>
        </p:spPr>
        <p:txBody>
          <a:bodyPr anchor="ctr">
            <a:normAutofit/>
          </a:bodyPr>
          <a:lstStyle/>
          <a:p>
            <a:r>
              <a:rPr lang="en-US" sz="5400"/>
              <a:t>HOME Greater than 80%</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FF26120-2966-B6BD-0D6D-67CAA01B2145}"/>
              </a:ext>
            </a:extLst>
          </p:cNvPr>
          <p:cNvGraphicFramePr>
            <a:graphicFrameLocks noGrp="1"/>
          </p:cNvGraphicFramePr>
          <p:nvPr>
            <p:ph idx="1"/>
            <p:extLst>
              <p:ext uri="{D42A27DB-BD31-4B8C-83A1-F6EECF244321}">
                <p14:modId xmlns:p14="http://schemas.microsoft.com/office/powerpoint/2010/main" val="92682130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963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3856E9-4239-4EE7-A372-FDCF4882F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CC9CDCF-90F8-42B0-BD0A-794C526880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30095"/>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C07D05FE-3FB8-4314-A050-9AB40814D7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1219"/>
            <a:ext cx="5646974" cy="6483075"/>
            <a:chOff x="-19221" y="0"/>
            <a:chExt cx="5646974" cy="6483075"/>
          </a:xfrm>
        </p:grpSpPr>
        <p:sp>
          <p:nvSpPr>
            <p:cNvPr id="14" name="Freeform: Shape 13">
              <a:extLst>
                <a:ext uri="{FF2B5EF4-FFF2-40B4-BE49-F238E27FC236}">
                  <a16:creationId xmlns:a16="http://schemas.microsoft.com/office/drawing/2014/main" id="{BDDC6C42-DDD5-4105-85F2-9C052563A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FB95E12-4EF0-42F7-BCF9-AD31B4C8E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338F8B2-67A9-4086-9341-7705CAB6F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653AAAF-CCEF-494B-9366-16BB3815A6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4B356D9-49C3-412F-8E03-AC9AE8371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7A304B6-DFA9-6A5F-9DEE-345FA75D141F}"/>
              </a:ext>
            </a:extLst>
          </p:cNvPr>
          <p:cNvSpPr>
            <a:spLocks noGrp="1"/>
          </p:cNvSpPr>
          <p:nvPr>
            <p:ph type="title"/>
          </p:nvPr>
        </p:nvSpPr>
        <p:spPr>
          <a:xfrm>
            <a:off x="804672" y="2023236"/>
            <a:ext cx="3659777" cy="2820908"/>
          </a:xfrm>
        </p:spPr>
        <p:txBody>
          <a:bodyPr>
            <a:normAutofit/>
          </a:bodyPr>
          <a:lstStyle/>
          <a:p>
            <a:r>
              <a:rPr lang="en-US" sz="4000">
                <a:solidFill>
                  <a:schemeClr val="tx2"/>
                </a:solidFill>
              </a:rPr>
              <a:t>HOME Less than 80%</a:t>
            </a:r>
          </a:p>
        </p:txBody>
      </p:sp>
      <p:graphicFrame>
        <p:nvGraphicFramePr>
          <p:cNvPr id="5" name="Content Placeholder 2">
            <a:extLst>
              <a:ext uri="{FF2B5EF4-FFF2-40B4-BE49-F238E27FC236}">
                <a16:creationId xmlns:a16="http://schemas.microsoft.com/office/drawing/2014/main" id="{B245395C-A0C3-3CB2-F934-C468FE2156B7}"/>
              </a:ext>
            </a:extLst>
          </p:cNvPr>
          <p:cNvGraphicFramePr>
            <a:graphicFrameLocks noGrp="1"/>
          </p:cNvGraphicFramePr>
          <p:nvPr>
            <p:ph idx="1"/>
            <p:extLst>
              <p:ext uri="{D42A27DB-BD31-4B8C-83A1-F6EECF244321}">
                <p14:modId xmlns:p14="http://schemas.microsoft.com/office/powerpoint/2010/main" val="1039355760"/>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6078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3856E9-4239-4EE7-A372-FDCF4882F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CC9CDCF-90F8-42B0-BD0A-794C526880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30095"/>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C07D05FE-3FB8-4314-A050-9AB40814D7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1219"/>
            <a:ext cx="5646974" cy="6483075"/>
            <a:chOff x="-19221" y="0"/>
            <a:chExt cx="5646974" cy="6483075"/>
          </a:xfrm>
        </p:grpSpPr>
        <p:sp>
          <p:nvSpPr>
            <p:cNvPr id="14" name="Freeform: Shape 13">
              <a:extLst>
                <a:ext uri="{FF2B5EF4-FFF2-40B4-BE49-F238E27FC236}">
                  <a16:creationId xmlns:a16="http://schemas.microsoft.com/office/drawing/2014/main" id="{BDDC6C42-DDD5-4105-85F2-9C052563A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FB95E12-4EF0-42F7-BCF9-AD31B4C8E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338F8B2-67A9-4086-9341-7705CAB6F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653AAAF-CCEF-494B-9366-16BB3815A6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4B356D9-49C3-412F-8E03-AC9AE8371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C5A3DCC-205D-4799-68AF-064250B29895}"/>
              </a:ext>
            </a:extLst>
          </p:cNvPr>
          <p:cNvSpPr>
            <a:spLocks noGrp="1"/>
          </p:cNvSpPr>
          <p:nvPr>
            <p:ph type="title"/>
          </p:nvPr>
        </p:nvSpPr>
        <p:spPr>
          <a:xfrm>
            <a:off x="804672" y="2023236"/>
            <a:ext cx="3659777" cy="2820908"/>
          </a:xfrm>
        </p:spPr>
        <p:txBody>
          <a:bodyPr>
            <a:normAutofit/>
          </a:bodyPr>
          <a:lstStyle/>
          <a:p>
            <a:r>
              <a:rPr lang="en-US" sz="4000">
                <a:solidFill>
                  <a:schemeClr val="tx2"/>
                </a:solidFill>
              </a:rPr>
              <a:t>AHFA Online DMS</a:t>
            </a:r>
          </a:p>
        </p:txBody>
      </p:sp>
      <p:graphicFrame>
        <p:nvGraphicFramePr>
          <p:cNvPr id="5" name="Content Placeholder 2">
            <a:extLst>
              <a:ext uri="{FF2B5EF4-FFF2-40B4-BE49-F238E27FC236}">
                <a16:creationId xmlns:a16="http://schemas.microsoft.com/office/drawing/2014/main" id="{F6AD36F7-2C1B-E5E0-A1FB-42232B9EC568}"/>
              </a:ext>
            </a:extLst>
          </p:cNvPr>
          <p:cNvGraphicFramePr>
            <a:graphicFrameLocks noGrp="1"/>
          </p:cNvGraphicFramePr>
          <p:nvPr>
            <p:ph idx="1"/>
            <p:extLst>
              <p:ext uri="{D42A27DB-BD31-4B8C-83A1-F6EECF244321}">
                <p14:modId xmlns:p14="http://schemas.microsoft.com/office/powerpoint/2010/main" val="2221162023"/>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3510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701</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Owner/Management Session</vt:lpstr>
      <vt:lpstr>New for 2024</vt:lpstr>
      <vt:lpstr>New for 2024</vt:lpstr>
      <vt:lpstr>Due Dates</vt:lpstr>
      <vt:lpstr>File Inspection Checklist</vt:lpstr>
      <vt:lpstr>Self-Certifications</vt:lpstr>
      <vt:lpstr>HOME Greater than 80%</vt:lpstr>
      <vt:lpstr>HOME Less than 80%</vt:lpstr>
      <vt:lpstr>AHFA Online DMS</vt:lpstr>
      <vt:lpstr>Re-Habilitation or Re-Sysndication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Owner/Management Session</dc:title>
  <dc:creator>Barrett, Cade</dc:creator>
  <cp:lastModifiedBy>Barrett, Cade</cp:lastModifiedBy>
  <cp:revision>3</cp:revision>
  <dcterms:created xsi:type="dcterms:W3CDTF">2024-05-14T20:56:08Z</dcterms:created>
  <dcterms:modified xsi:type="dcterms:W3CDTF">2024-05-20T17:24:26Z</dcterms:modified>
</cp:coreProperties>
</file>